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2" r:id="rId3"/>
    <p:sldId id="263" r:id="rId4"/>
    <p:sldId id="271" r:id="rId5"/>
    <p:sldId id="272" r:id="rId6"/>
    <p:sldId id="266" r:id="rId7"/>
    <p:sldId id="274" r:id="rId8"/>
    <p:sldId id="273" r:id="rId9"/>
    <p:sldId id="276" r:id="rId10"/>
    <p:sldId id="275" r:id="rId11"/>
    <p:sldId id="261" r:id="rId12"/>
  </p:sldIdLst>
  <p:sldSz cx="12192000" cy="6858000"/>
  <p:notesSz cx="6950075" cy="9236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5123"/>
    <a:srgbClr val="666666"/>
    <a:srgbClr val="797774"/>
    <a:srgbClr val="FFFFFF"/>
    <a:srgbClr val="7195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5" autoAdjust="0"/>
  </p:normalViewPr>
  <p:slideViewPr>
    <p:cSldViewPr>
      <p:cViewPr varScale="1">
        <p:scale>
          <a:sx n="97" d="100"/>
          <a:sy n="97" d="100"/>
        </p:scale>
        <p:origin x="1110" y="30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192" y="96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notesMaster" Target="notesMasters/notesMaster1.xml" Id="rId13" /><Relationship Type="http://schemas.openxmlformats.org/officeDocument/2006/relationships/tableStyles" Target="tableStyles.xml" Id="rId18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theme" Target="theme/theme1.xml" Id="rId17" /><Relationship Type="http://schemas.openxmlformats.org/officeDocument/2006/relationships/slide" Target="slides/slide1.xml" Id="rId2" /><Relationship Type="http://schemas.openxmlformats.org/officeDocument/2006/relationships/viewProps" Target="viewProps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presProps" Target="presProps.xml" Id="rId15" /><Relationship Type="http://schemas.openxmlformats.org/officeDocument/2006/relationships/slide" Target="slides/slide9.xml" Id="rId10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handoutMaster" Target="handoutMasters/handoutMaster1.xml" Id="rId14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9AF9145E-21F4-4BF9-8EBB-CE6720A4390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06E475B2-4009-4682-83AB-2D56D01A5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231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32A3E014-A4DA-471E-9BCA-B3778BBF591A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54CB8E5E-D448-460C-9BC8-E3E492622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09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16="http://schemas.microsoft.com/office/drawing/2014/main" xmlns:a14="http://schemas.microsoft.com/office/drawing/2010/main"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orange triangle shapes&#10;&#10;Description automatically generated">
            <a:extLst>
              <a:ext uri="{FF2B5EF4-FFF2-40B4-BE49-F238E27FC236}">
                <a16:creationId xmlns:a16="http://schemas.microsoft.com/office/drawing/2014/main" id="{B02D4070-8F9E-2F05-CFCD-E5D7A168FE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66" b="3996"/>
          <a:stretch/>
        </p:blipFill>
        <p:spPr>
          <a:xfrm>
            <a:off x="3276601" y="1143001"/>
            <a:ext cx="8915400" cy="5715000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67112" y="1143000"/>
            <a:ext cx="9084888" cy="3124200"/>
          </a:xfrm>
        </p:spPr>
        <p:txBody>
          <a:bodyPr/>
          <a:lstStyle>
            <a:lvl1pPr algn="l">
              <a:defRPr sz="7000" b="1"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567112" y="4495800"/>
            <a:ext cx="10261600" cy="394039"/>
          </a:xfrm>
        </p:spPr>
        <p:txBody>
          <a:bodyPr/>
          <a:lstStyle>
            <a:lvl1pPr marL="0" indent="0" algn="l">
              <a:buFont typeface="Arial" charset="0"/>
              <a:buNone/>
              <a:defRPr sz="2000" b="1" spc="100" baseline="0">
                <a:solidFill>
                  <a:srgbClr val="797774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12" y="198201"/>
            <a:ext cx="4302760" cy="69342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0" y="6630458"/>
            <a:ext cx="12192000" cy="22754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ct val="50000"/>
              </a:spcBef>
              <a:tabLst>
                <a:tab pos="12070080" algn="r"/>
              </a:tabLst>
            </a:pPr>
            <a:r>
              <a:rPr lang="en-US" sz="800" b="0" dirty="0">
                <a:solidFill>
                  <a:srgbClr val="666666"/>
                </a:solidFill>
                <a:latin typeface="+mj-lt"/>
              </a:rPr>
              <a:t>© 2025 Winthrop &amp; Weinstine, P.A. 	www.winthrop.com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cap="all" baseline="0" dirty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61963" indent="-461963">
              <a:spcBef>
                <a:spcPts val="0"/>
              </a:spcBef>
              <a:spcAft>
                <a:spcPts val="1800"/>
              </a:spcAft>
              <a:defRPr>
                <a:latin typeface="+mn-lt"/>
              </a:defRPr>
            </a:lvl1pPr>
            <a:lvl2pPr marL="914400" indent="-452438">
              <a:spcBef>
                <a:spcPts val="0"/>
              </a:spcBef>
              <a:spcAft>
                <a:spcPts val="1800"/>
              </a:spcAft>
              <a:defRPr>
                <a:latin typeface="+mn-lt"/>
              </a:defRPr>
            </a:lvl2pPr>
            <a:lvl3pPr marL="1376363" indent="-461963">
              <a:spcBef>
                <a:spcPts val="0"/>
              </a:spcBef>
              <a:spcAft>
                <a:spcPts val="1800"/>
              </a:spcAft>
              <a:defRPr>
                <a:latin typeface="+mn-lt"/>
              </a:defRPr>
            </a:lvl3pPr>
            <a:lvl4pPr marL="1828800" indent="-452438">
              <a:spcBef>
                <a:spcPts val="0"/>
              </a:spcBef>
              <a:spcAft>
                <a:spcPts val="1800"/>
              </a:spcAft>
              <a:defRPr>
                <a:latin typeface="+mn-lt"/>
              </a:defRPr>
            </a:lvl4pPr>
            <a:lvl5pPr marL="2290763" indent="-461963">
              <a:spcBef>
                <a:spcPts val="0"/>
              </a:spcBef>
              <a:spcAft>
                <a:spcPts val="1800"/>
              </a:spcAft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091496"/>
      </p:ext>
    </p:extLst>
  </p:cSld>
  <p:clrMapOvr>
    <a:masterClrMapping/>
  </p:clrMapOvr>
</p:sldLayout>
</file>

<file path=ppt/slideLayouts/slideLayout3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97039"/>
            <a:ext cx="5384800" cy="4537075"/>
          </a:xfrm>
        </p:spPr>
        <p:txBody>
          <a:bodyPr/>
          <a:lstStyle>
            <a:lvl1pPr>
              <a:spcBef>
                <a:spcPts val="0"/>
              </a:spcBef>
              <a:spcAft>
                <a:spcPts val="1800"/>
              </a:spcAft>
              <a:defRPr sz="2800"/>
            </a:lvl1pPr>
            <a:lvl2pPr>
              <a:spcBef>
                <a:spcPts val="0"/>
              </a:spcBef>
              <a:spcAft>
                <a:spcPts val="1800"/>
              </a:spcAft>
              <a:defRPr sz="2400"/>
            </a:lvl2pPr>
            <a:lvl3pPr>
              <a:spcBef>
                <a:spcPts val="0"/>
              </a:spcBef>
              <a:spcAft>
                <a:spcPts val="1800"/>
              </a:spcAft>
              <a:defRPr sz="2000"/>
            </a:lvl3pPr>
            <a:lvl4pPr>
              <a:spcBef>
                <a:spcPts val="0"/>
              </a:spcBef>
              <a:spcAft>
                <a:spcPts val="1800"/>
              </a:spcAft>
              <a:defRPr sz="1800"/>
            </a:lvl4pPr>
            <a:lvl5pPr>
              <a:spcBef>
                <a:spcPts val="0"/>
              </a:spcBef>
              <a:spcAft>
                <a:spcPts val="1800"/>
              </a:spcAft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97039"/>
            <a:ext cx="53848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563154"/>
      </p:ext>
    </p:extLst>
  </p:cSld>
  <p:clrMapOvr>
    <a:masterClrMapping/>
  </p:clrMapOvr>
</p:sldLayout>
</file>

<file path=ppt/slideLayouts/slideLayout4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10972800" cy="914400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361931"/>
      </p:ext>
    </p:extLst>
  </p:cSld>
  <p:clrMapOvr>
    <a:masterClrMapping/>
  </p:clrMapOvr>
</p:sldLayout>
</file>

<file path=ppt/slideLayouts/slideLayout5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85800"/>
            <a:ext cx="4011084" cy="749300"/>
          </a:xfrm>
        </p:spPr>
        <p:txBody>
          <a:bodyPr anchor="b"/>
          <a:lstStyle>
            <a:lvl1pPr algn="l">
              <a:defRPr sz="2000" b="1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600201"/>
            <a:ext cx="6815667" cy="45259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828801"/>
            <a:ext cx="4011084" cy="42973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9213263"/>
      </p:ext>
    </p:extLst>
  </p:cSld>
  <p:clrMapOvr>
    <a:masterClrMapping/>
  </p:clrMapOvr>
</p:sldLayout>
</file>

<file path=ppt/slideLayouts/slideLayout6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1181089"/>
      </p:ext>
    </p:extLst>
  </p:cSld>
  <p:clrMapOvr>
    <a:masterClrMapping/>
  </p:clrMapOvr>
</p:sldLayout>
</file>

<file path=ppt/slideLayouts/slideLayout7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191783"/>
      </p:ext>
    </p:extLst>
  </p:cSld>
  <p:clrMapOvr>
    <a:masterClrMapping/>
  </p:clrMapOvr>
</p:sldLayout>
</file>

<file path=ppt/slideLayouts/slideLayout8.xml><?xml version="1.0" encoding="utf-8"?>
<p:sldLayout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85801"/>
            <a:ext cx="2743200" cy="5548313"/>
          </a:xfrm>
        </p:spPr>
        <p:txBody>
          <a:bodyPr vert="eaVert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85801"/>
            <a:ext cx="8026400" cy="55483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5243" y="6629400"/>
            <a:ext cx="12192000" cy="22754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ct val="50000"/>
              </a:spcBef>
              <a:tabLst>
                <a:tab pos="8915400" algn="r"/>
              </a:tabLst>
            </a:pPr>
            <a:r>
              <a:rPr lang="en-US" sz="800" b="0" dirty="0">
                <a:solidFill>
                  <a:srgbClr val="666666"/>
                </a:solidFill>
                <a:latin typeface="+mj-lt"/>
              </a:rPr>
              <a:t>© 2025 Winthrop &amp; Weinstine, P.A. 	www.winthrop.com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83132"/>
            <a:ext cx="3051079" cy="36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8979"/>
      </p:ext>
    </p:extLst>
  </p:cSld>
  <p:clrMapOvr>
    <a:masterClrMapping/>
  </p:clrMapOvr>
</p:sldLayout>
</file>

<file path=ppt/slideLayouts/slideLayout9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10972800" cy="914400"/>
          </a:xfrm>
        </p:spPr>
        <p:txBody>
          <a:bodyPr/>
          <a:lstStyle>
            <a:lvl1pPr>
              <a:defRPr lang="en-US" cap="all" baseline="0" dirty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97039"/>
            <a:ext cx="5384800" cy="4537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97039"/>
            <a:ext cx="5384800" cy="4537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0098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14="http://schemas.microsoft.com/office/drawing/2010/main"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685800"/>
            <a:ext cx="10972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97039"/>
            <a:ext cx="10972800" cy="45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711200" y="1600200"/>
            <a:ext cx="10871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83132"/>
            <a:ext cx="2458720" cy="39624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5243" y="6629400"/>
            <a:ext cx="12192000" cy="22754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ct val="50000"/>
              </a:spcBef>
              <a:tabLst>
                <a:tab pos="5991225" algn="ctr"/>
                <a:tab pos="12069763" algn="r"/>
              </a:tabLst>
            </a:pPr>
            <a:r>
              <a:rPr lang="en-US" sz="800" b="0" dirty="0">
                <a:solidFill>
                  <a:srgbClr val="666666"/>
                </a:solidFill>
                <a:latin typeface="+mj-lt"/>
              </a:rPr>
              <a:t>© 2025 Winthrop &amp; Weinstine, P.A. 	</a:t>
            </a:r>
            <a:fld id="{43F614A4-D973-40C6-9252-1230510D0477}" type="slidenum">
              <a:rPr lang="en-US" sz="800" b="0" smtClean="0">
                <a:solidFill>
                  <a:srgbClr val="666666"/>
                </a:solidFill>
                <a:latin typeface="+mj-lt"/>
              </a:rPr>
              <a:t>‹#›</a:t>
            </a:fld>
            <a:r>
              <a:rPr lang="en-US" sz="800" b="0" dirty="0">
                <a:solidFill>
                  <a:srgbClr val="666666"/>
                </a:solidFill>
                <a:latin typeface="+mj-lt"/>
              </a:rPr>
              <a:t>	www.winthrop.com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kern="1200" baseline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9pPr>
    </p:titleStyle>
    <p:bodyStyle>
      <a:lvl1pPr marL="457200" marR="0" indent="-457200" algn="l" defTabSz="914400" rtl="0" eaLnBrk="1" fontAlgn="base" latinLnBrk="0" hangingPunct="1">
        <a:lnSpc>
          <a:spcPct val="95000"/>
        </a:lnSpc>
        <a:spcBef>
          <a:spcPts val="0"/>
        </a:spcBef>
        <a:spcAft>
          <a:spcPts val="1800"/>
        </a:spcAft>
        <a:buClr>
          <a:srgbClr val="F05123"/>
        </a:buClr>
        <a:buSzTx/>
        <a:buFont typeface="Tisa Pro" panose="02010504030101020104" pitchFamily="50" charset="0"/>
        <a:buChar char="&gt;"/>
        <a:tabLst/>
        <a:defRPr lang="en-US" sz="3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914400" marR="0" indent="-457200" algn="l" defTabSz="914400" rtl="0" eaLnBrk="1" fontAlgn="base" latinLnBrk="0" hangingPunct="1">
        <a:lnSpc>
          <a:spcPct val="95000"/>
        </a:lnSpc>
        <a:spcBef>
          <a:spcPts val="0"/>
        </a:spcBef>
        <a:spcAft>
          <a:spcPts val="1800"/>
        </a:spcAft>
        <a:buClrTx/>
        <a:buSzTx/>
        <a:buFontTx/>
        <a:buChar char="•"/>
        <a:tabLst/>
        <a:defRPr lang="en-US" sz="3200" dirty="0" smtClean="0">
          <a:solidFill>
            <a:schemeClr val="tx1"/>
          </a:solidFill>
          <a:latin typeface="+mn-lt"/>
        </a:defRPr>
      </a:lvl2pPr>
      <a:lvl3pPr marL="1371600" marR="0" indent="-457200" algn="l" defTabSz="914400" rtl="0" eaLnBrk="1" fontAlgn="base" latinLnBrk="0" hangingPunct="1">
        <a:lnSpc>
          <a:spcPct val="95000"/>
        </a:lnSpc>
        <a:spcBef>
          <a:spcPts val="0"/>
        </a:spcBef>
        <a:spcAft>
          <a:spcPts val="1800"/>
        </a:spcAft>
        <a:buClrTx/>
        <a:buSzTx/>
        <a:buFont typeface="Arial" charset="0"/>
        <a:buChar char="–"/>
        <a:tabLst/>
        <a:defRPr lang="en-US" sz="2800" dirty="0" smtClean="0">
          <a:solidFill>
            <a:schemeClr val="tx1"/>
          </a:solidFill>
          <a:latin typeface="+mn-lt"/>
        </a:defRPr>
      </a:lvl3pPr>
      <a:lvl4pPr marL="2286000" marR="0" indent="-457200" algn="l" defTabSz="914400" rtl="0" eaLnBrk="1" fontAlgn="base" latinLnBrk="0" hangingPunct="1">
        <a:lnSpc>
          <a:spcPct val="95000"/>
        </a:lnSpc>
        <a:spcBef>
          <a:spcPts val="0"/>
        </a:spcBef>
        <a:spcAft>
          <a:spcPts val="1800"/>
        </a:spcAft>
        <a:buClrTx/>
        <a:buSzTx/>
        <a:buFont typeface="Arial" charset="0"/>
        <a:buChar char="○"/>
        <a:tabLst/>
        <a:defRPr lang="en-US" sz="2800" dirty="0" smtClean="0">
          <a:solidFill>
            <a:schemeClr val="tx1"/>
          </a:solidFill>
          <a:latin typeface="+mn-lt"/>
        </a:defRPr>
      </a:lvl4pPr>
      <a:lvl5pPr marL="2743200" marR="0" indent="-457200" algn="l" defTabSz="914400" rtl="0" eaLnBrk="1" fontAlgn="base" latinLnBrk="0" hangingPunct="1">
        <a:lnSpc>
          <a:spcPct val="95000"/>
        </a:lnSpc>
        <a:spcBef>
          <a:spcPts val="0"/>
        </a:spcBef>
        <a:spcAft>
          <a:spcPts val="1800"/>
        </a:spcAft>
        <a:buClrTx/>
        <a:buSzTx/>
        <a:buFont typeface="Arial" charset="0"/>
        <a:buChar char="»"/>
        <a:tabLst/>
        <a:defRPr lang="en-US" sz="2400" dirty="0">
          <a:solidFill>
            <a:schemeClr val="tx1"/>
          </a:solidFill>
          <a:latin typeface="+mn-lt"/>
        </a:defRPr>
      </a:lvl5pPr>
      <a:lvl6pPr marL="2168525" indent="-338138" algn="l" rtl="0" eaLnBrk="1" fontAlgn="base" hangingPunct="1">
        <a:lnSpc>
          <a:spcPct val="95000"/>
        </a:lnSpc>
        <a:spcBef>
          <a:spcPct val="40000"/>
        </a:spcBef>
        <a:spcAft>
          <a:spcPct val="0"/>
        </a:spcAft>
        <a:buClr>
          <a:schemeClr val="folHlink"/>
        </a:buClr>
        <a:buFont typeface="Arial" charset="0"/>
        <a:buChar char="»"/>
        <a:defRPr sz="2400">
          <a:solidFill>
            <a:schemeClr val="folHlink"/>
          </a:solidFill>
          <a:latin typeface="+mn-lt"/>
        </a:defRPr>
      </a:lvl6pPr>
      <a:lvl7pPr marL="2625725" indent="-338138" algn="l" rtl="0" eaLnBrk="1" fontAlgn="base" hangingPunct="1">
        <a:lnSpc>
          <a:spcPct val="95000"/>
        </a:lnSpc>
        <a:spcBef>
          <a:spcPct val="40000"/>
        </a:spcBef>
        <a:spcAft>
          <a:spcPct val="0"/>
        </a:spcAft>
        <a:buClr>
          <a:schemeClr val="folHlink"/>
        </a:buClr>
        <a:buFont typeface="Arial" charset="0"/>
        <a:buChar char="»"/>
        <a:defRPr sz="2400">
          <a:solidFill>
            <a:schemeClr val="folHlink"/>
          </a:solidFill>
          <a:latin typeface="+mn-lt"/>
        </a:defRPr>
      </a:lvl7pPr>
      <a:lvl8pPr marL="3082925" indent="-338138" algn="l" rtl="0" eaLnBrk="1" fontAlgn="base" hangingPunct="1">
        <a:lnSpc>
          <a:spcPct val="95000"/>
        </a:lnSpc>
        <a:spcBef>
          <a:spcPct val="40000"/>
        </a:spcBef>
        <a:spcAft>
          <a:spcPct val="0"/>
        </a:spcAft>
        <a:buClr>
          <a:schemeClr val="folHlink"/>
        </a:buClr>
        <a:buFont typeface="Arial" charset="0"/>
        <a:buChar char="»"/>
        <a:defRPr sz="2400">
          <a:solidFill>
            <a:schemeClr val="folHlink"/>
          </a:solidFill>
          <a:latin typeface="+mn-lt"/>
        </a:defRPr>
      </a:lvl8pPr>
      <a:lvl9pPr marL="3540125" indent="-338138" algn="l" rtl="0" eaLnBrk="1" fontAlgn="base" hangingPunct="1">
        <a:lnSpc>
          <a:spcPct val="95000"/>
        </a:lnSpc>
        <a:spcBef>
          <a:spcPct val="40000"/>
        </a:spcBef>
        <a:spcAft>
          <a:spcPct val="0"/>
        </a:spcAft>
        <a:buClr>
          <a:schemeClr val="folHlink"/>
        </a:buClr>
        <a:buFont typeface="Arial" charset="0"/>
        <a:buChar char="»"/>
        <a:defRPr sz="2400">
          <a:solidFill>
            <a:schemeClr val="folHlink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" title="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all" dirty="0"/>
              <a:t>2026 legislative session review</a:t>
            </a:r>
          </a:p>
        </p:txBody>
      </p:sp>
      <p:sp>
        <p:nvSpPr>
          <p:cNvPr id="2" name="Subtitle 1" descr="" title="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cap="all" dirty="0"/>
              <a:t>September 22, 2026</a:t>
            </a:r>
          </a:p>
        </p:txBody>
      </p:sp>
      <p:sp>
        <p:nvSpPr>
          <p:cNvPr id="6" name="TextBox 5" descr="" title="">
            <a:extLst>
              <a:ext uri="{FF2B5EF4-FFF2-40B4-BE49-F238E27FC236}">
                <a16:creationId xmlns:a16="http://schemas.microsoft.com/office/drawing/2014/main" id="{7B57EE34-1AE6-B0AC-7093-6BEC3D075EF6}"/>
              </a:ext>
            </a:extLst>
          </p:cNvPr>
          <p:cNvSpPr txBox="1"/>
          <p:nvPr/>
        </p:nvSpPr>
        <p:spPr>
          <a:xfrm>
            <a:off x="7467600" y="4941458"/>
            <a:ext cx="4267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0" spc="150" dirty="0">
                <a:solidFill>
                  <a:srgbClr val="666666"/>
                </a:solidFill>
                <a:latin typeface="Gill Sans MT Condensed" panose="020B0506020104020203" pitchFamily="34" charset="0"/>
                <a:cs typeface="Arial" panose="020B0604020202020204" pitchFamily="34" charset="0"/>
              </a:rPr>
              <a:t>Joe Bagnoli</a:t>
            </a:r>
          </a:p>
          <a:p>
            <a:pPr algn="l"/>
            <a:r>
              <a:rPr lang="en-US" sz="1600" b="0" spc="150" dirty="0">
                <a:solidFill>
                  <a:srgbClr val="F05123"/>
                </a:solidFill>
                <a:latin typeface="Gill Sans MT Condensed" panose="020B0506020104020203" pitchFamily="34" charset="0"/>
                <a:cs typeface="Arial" panose="020B0604020202020204" pitchFamily="34" charset="0"/>
              </a:rPr>
              <a:t>P/</a:t>
            </a:r>
            <a:r>
              <a:rPr lang="en-US" sz="1600" b="0" spc="150" dirty="0">
                <a:latin typeface="Gill Sans MT Condensed" panose="020B0506020104020203" pitchFamily="34" charset="0"/>
                <a:cs typeface="Arial" panose="020B0604020202020204" pitchFamily="34" charset="0"/>
              </a:rPr>
              <a:t> </a:t>
            </a:r>
            <a:r>
              <a:rPr lang="en-US" sz="1600" b="0" spc="150" dirty="0">
                <a:solidFill>
                  <a:srgbClr val="666666"/>
                </a:solidFill>
                <a:latin typeface="Gill Sans MT Condensed" panose="020B0506020104020203" pitchFamily="34" charset="0"/>
                <a:cs typeface="Arial" panose="020B0604020202020204" pitchFamily="34" charset="0"/>
              </a:rPr>
              <a:t>612.604.6732</a:t>
            </a:r>
          </a:p>
          <a:p>
            <a:pPr algn="l"/>
            <a:r>
              <a:rPr lang="en-US" sz="1600" b="0" spc="150" dirty="0">
                <a:solidFill>
                  <a:srgbClr val="F05123"/>
                </a:solidFill>
                <a:latin typeface="Gill Sans MT Condensed" panose="020B0506020104020203" pitchFamily="34" charset="0"/>
                <a:cs typeface="Arial" panose="020B0604020202020204" pitchFamily="34" charset="0"/>
              </a:rPr>
              <a:t>E/</a:t>
            </a:r>
            <a:r>
              <a:rPr lang="en-US" sz="1600" b="0" spc="150" dirty="0">
                <a:latin typeface="Gill Sans MT Condensed" panose="020B0506020104020203" pitchFamily="34" charset="0"/>
                <a:cs typeface="Arial" panose="020B0604020202020204" pitchFamily="34" charset="0"/>
              </a:rPr>
              <a:t> </a:t>
            </a:r>
            <a:r>
              <a:rPr lang="en-US" sz="1600" b="0" spc="150" dirty="0">
                <a:solidFill>
                  <a:srgbClr val="666666"/>
                </a:solidFill>
                <a:latin typeface="Gill Sans MT Condensed" panose="020B0506020104020203" pitchFamily="34" charset="0"/>
                <a:cs typeface="Arial" panose="020B0604020202020204" pitchFamily="34" charset="0"/>
              </a:rPr>
              <a:t>jbagnoli@winthrop.com</a:t>
            </a:r>
            <a:endParaRPr lang="en-US" sz="1600" b="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Pre-Session Political Context</a:t>
            </a:r>
          </a:p>
        </p:txBody>
      </p:sp>
      <p:sp>
        <p:nvSpPr>
          <p:cNvPr id="3" name="Content Placeholder 2" descr="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Session - February 17 - May 18</a:t>
            </a:r>
          </a:p>
          <a:p>
            <a:r>
              <a:rPr lang="en-US" sz="2400" dirty="0"/>
              <a:t>DFL held a narrow 34–33 majority in the Senate</a:t>
            </a:r>
          </a:p>
          <a:p>
            <a:r>
              <a:rPr lang="en-US" sz="2400" dirty="0"/>
              <a:t>House evenly divided with a tie and power-sharing agreement</a:t>
            </a:r>
          </a:p>
          <a:p>
            <a:r>
              <a:rPr lang="en-US" sz="2400" dirty="0"/>
              <a:t>Every legislative seat, plus most statewide and federal offices on the 2026 ballot, heightening campaign-driven dynamics</a:t>
            </a:r>
          </a:p>
          <a:p>
            <a:r>
              <a:rPr lang="en-US" sz="2400" dirty="0"/>
              <a:t>Fraud – Assassination/Ascension Shootings – Metro Surge – Gov’s Race</a:t>
            </a:r>
          </a:p>
          <a:p>
            <a:r>
              <a:rPr lang="en-US" sz="2400" dirty="0"/>
              <a:t>Non-Budget Year</a:t>
            </a:r>
          </a:p>
          <a:p>
            <a:r>
              <a:rPr lang="en-US" sz="2400" dirty="0"/>
              <a:t>Gridlock was forecasted…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91292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CCFA1C0B-D3DB-9AE4-0E64-B2F085000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Fiscal and Budget Context</a:t>
            </a:r>
          </a:p>
        </p:txBody>
      </p: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B94BD2D4-5551-C9BF-CEA4-567EFDD78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rPr lang="en-US" sz="2800" dirty="0"/>
              <a:t>Session began with a structural deficit in 26-27 - $</a:t>
            </a:r>
            <a:r>
              <a:rPr lang="en-US" sz="2800" dirty="0" err="1"/>
              <a:t>2.7B</a:t>
            </a:r>
            <a:r>
              <a:rPr lang="en-US" sz="2800" dirty="0"/>
              <a:t> - and a structural deficit in 28-29 of $</a:t>
            </a:r>
            <a:r>
              <a:rPr lang="en-US" sz="2800" dirty="0" err="1"/>
              <a:t>2.3B</a:t>
            </a:r>
            <a:r>
              <a:rPr lang="en-US" sz="2800" dirty="0"/>
              <a:t>. Spending is outpacing revenues</a:t>
            </a:r>
          </a:p>
          <a:p>
            <a:pPr>
              <a:defRPr sz="2400"/>
            </a:pPr>
            <a:r>
              <a:rPr lang="en-US" sz="2800" dirty="0"/>
              <a:t>Looming structural deficit led to some cuts, but some new spending</a:t>
            </a:r>
          </a:p>
          <a:p>
            <a:pPr>
              <a:defRPr sz="2400"/>
            </a:pPr>
            <a:r>
              <a:rPr lang="en-US" sz="2800" dirty="0"/>
              <a:t>Global supplemental budget agreement:</a:t>
            </a:r>
          </a:p>
          <a:p>
            <a:pPr lvl="1">
              <a:defRPr sz="2400"/>
            </a:pPr>
            <a:r>
              <a:rPr lang="en-US" sz="2800" dirty="0"/>
              <a:t>$</a:t>
            </a:r>
            <a:r>
              <a:rPr lang="en-US" sz="2800" dirty="0" err="1"/>
              <a:t>660M</a:t>
            </a:r>
            <a:r>
              <a:rPr lang="en-US" sz="2800" dirty="0"/>
              <a:t> in spending – much of it one-time</a:t>
            </a:r>
          </a:p>
          <a:p>
            <a:pPr lvl="1">
              <a:defRPr sz="2400"/>
            </a:pPr>
            <a:r>
              <a:rPr lang="en-US" sz="2800" dirty="0"/>
              <a:t>12% structural deficit reduction</a:t>
            </a:r>
          </a:p>
          <a:p>
            <a:pPr marL="461963" marR="0" lvl="0" indent="-461963" algn="l" defTabSz="914400" rtl="0" eaLnBrk="1" fontAlgn="base" latinLnBrk="0" hangingPunct="1">
              <a:lnSpc>
                <a:spcPct val="95000"/>
              </a:lnSpc>
              <a:spcBef>
                <a:spcPts val="0"/>
              </a:spcBef>
              <a:spcAft>
                <a:spcPts val="1800"/>
              </a:spcAft>
              <a:buClr>
                <a:srgbClr val="F05123"/>
              </a:buClr>
              <a:buSzTx/>
              <a:buFont typeface="Tisa Pro" panose="02010504030101020104" pitchFamily="50" charset="0"/>
              <a:buChar char="&gt;"/>
              <a:tabLst/>
              <a:defRPr sz="2400"/>
            </a:pPr>
            <a:r>
              <a:rPr lang="en-US" sz="2800" dirty="0"/>
              <a:t>End of Session projected 26-27 deficit of $</a:t>
            </a:r>
            <a:r>
              <a:rPr lang="en-US" sz="2800" dirty="0" err="1"/>
              <a:t>3.4B</a:t>
            </a:r>
            <a:r>
              <a:rPr lang="en-US" sz="2800" dirty="0"/>
              <a:t>; and a 28-29 Biennial projected deficit of $2 billion.  </a:t>
            </a:r>
          </a:p>
          <a:p>
            <a:pPr lvl="1">
              <a:defRPr sz="2400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9522798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581A3CED-FD3D-5D1A-B660-1F7A38035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Budget Change items</a:t>
            </a:r>
          </a:p>
        </p:txBody>
      </p: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D5571A96-BBAB-689E-8159-CA436F759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Addressing fraud: Office of Inspector General, more funding for Attorney General ($</a:t>
            </a:r>
            <a:r>
              <a:rPr lang="en-US" dirty="0" err="1"/>
              <a:t>35M</a:t>
            </a:r>
            <a:r>
              <a:rPr lang="en-US" dirty="0"/>
              <a:t>)</a:t>
            </a:r>
          </a:p>
          <a:p>
            <a:r>
              <a:rPr lang="en-US" dirty="0"/>
              <a:t>Legislator &amp; Capitol safety and security ($</a:t>
            </a:r>
            <a:r>
              <a:rPr lang="en-US" dirty="0" err="1"/>
              <a:t>52M</a:t>
            </a:r>
            <a:r>
              <a:rPr lang="en-US" dirty="0"/>
              <a:t>)</a:t>
            </a:r>
          </a:p>
          <a:p>
            <a:r>
              <a:rPr lang="en-US" dirty="0"/>
              <a:t>County human services IT modernization ($</a:t>
            </a:r>
            <a:r>
              <a:rPr lang="en-US" dirty="0" err="1"/>
              <a:t>90M</a:t>
            </a:r>
            <a:r>
              <a:rPr lang="en-US" dirty="0"/>
              <a:t>)</a:t>
            </a:r>
          </a:p>
          <a:p>
            <a:r>
              <a:rPr lang="en-US" dirty="0"/>
              <a:t>Hennepin County Medical Center stabilization ($</a:t>
            </a:r>
            <a:r>
              <a:rPr lang="en-US" dirty="0" err="1"/>
              <a:t>700M</a:t>
            </a:r>
            <a:r>
              <a:rPr lang="en-US" dirty="0"/>
              <a:t>+)</a:t>
            </a:r>
          </a:p>
        </p:txBody>
      </p:sp>
    </p:spTree>
    <p:extLst>
      <p:ext uri="{BB962C8B-B14F-4D97-AF65-F5344CB8AC3E}">
        <p14:creationId xmlns:p14="http://schemas.microsoft.com/office/powerpoint/2010/main" val="3388820827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E9C35E3D-4BA4-6944-7322-7EC5E4294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Taxes</a:t>
            </a:r>
          </a:p>
        </p:txBody>
      </p: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8C49BB47-A17E-7F7A-398F-8AD669E59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One-time increase in homestead tax credit refunds ($</a:t>
            </a:r>
            <a:r>
              <a:rPr lang="en-US" dirty="0" err="1"/>
              <a:t>125M</a:t>
            </a:r>
            <a:r>
              <a:rPr lang="en-US" dirty="0"/>
              <a:t>)</a:t>
            </a:r>
          </a:p>
          <a:p>
            <a:r>
              <a:rPr lang="en-US" dirty="0"/>
              <a:t>Extends pass-through entity tax for two years</a:t>
            </a:r>
          </a:p>
          <a:p>
            <a:r>
              <a:rPr lang="en-US" dirty="0"/>
              <a:t>Most, but not all, provisions for federal conformity</a:t>
            </a:r>
          </a:p>
          <a:p>
            <a:r>
              <a:rPr lang="en-US" dirty="0"/>
              <a:t>Sustainable Aviation Fuel (SAF) credit increase &amp; extension</a:t>
            </a:r>
          </a:p>
          <a:p>
            <a:r>
              <a:rPr lang="en-US" dirty="0"/>
              <a:t>One time reduction in car tab fees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773867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5A920138-6249-8A26-AEC7-C6A118783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Capital investment</a:t>
            </a:r>
          </a:p>
        </p:txBody>
      </p: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A711ADB1-4315-937A-2832-6BBD8F0FA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rPr lang="en-US" sz="2800" dirty="0"/>
              <a:t>$</a:t>
            </a:r>
            <a:r>
              <a:rPr lang="en-US" sz="2800" dirty="0" err="1"/>
              <a:t>1.2B</a:t>
            </a:r>
            <a:r>
              <a:rPr lang="en-US" sz="2800" dirty="0"/>
              <a:t> bill with record bipartisanship</a:t>
            </a:r>
          </a:p>
          <a:p>
            <a:pPr lvl="1">
              <a:defRPr sz="2400"/>
            </a:pPr>
            <a:r>
              <a:rPr lang="en-US" sz="2800" dirty="0"/>
              <a:t>$</a:t>
            </a:r>
            <a:r>
              <a:rPr lang="en-US" sz="2800" dirty="0" err="1"/>
              <a:t>420M</a:t>
            </a:r>
            <a:r>
              <a:rPr lang="en-US" sz="2800" dirty="0"/>
              <a:t> for water infrastructure</a:t>
            </a:r>
          </a:p>
          <a:p>
            <a:pPr lvl="1">
              <a:defRPr sz="2400"/>
            </a:pPr>
            <a:r>
              <a:rPr lang="en-US" sz="2800" dirty="0"/>
              <a:t>$</a:t>
            </a:r>
            <a:r>
              <a:rPr lang="en-US" sz="2800" dirty="0" err="1"/>
              <a:t>177M</a:t>
            </a:r>
            <a:r>
              <a:rPr lang="en-US" sz="2800" dirty="0"/>
              <a:t> for transportation</a:t>
            </a:r>
          </a:p>
          <a:p>
            <a:pPr lvl="1">
              <a:defRPr sz="2400"/>
            </a:pPr>
            <a:r>
              <a:rPr lang="en-US" sz="2800" dirty="0"/>
              <a:t>$</a:t>
            </a:r>
            <a:r>
              <a:rPr lang="en-US" sz="2800" dirty="0" err="1"/>
              <a:t>140M</a:t>
            </a:r>
            <a:r>
              <a:rPr lang="en-US" sz="2800" dirty="0"/>
              <a:t> to University of Minnesota &amp; Minnesota State</a:t>
            </a:r>
          </a:p>
          <a:p>
            <a:pPr>
              <a:defRPr sz="2400"/>
            </a:pPr>
            <a:r>
              <a:rPr lang="en-US" sz="2800" dirty="0"/>
              <a:t>Represents a small fraction of total requests</a:t>
            </a:r>
          </a:p>
        </p:txBody>
      </p:sp>
    </p:spTree>
    <p:extLst>
      <p:ext uri="{BB962C8B-B14F-4D97-AF65-F5344CB8AC3E}">
        <p14:creationId xmlns:p14="http://schemas.microsoft.com/office/powerpoint/2010/main" val="1915692705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CBFBE6AD-70A3-8EEB-0ED1-6EAA3A0C9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items that passed</a:t>
            </a:r>
          </a:p>
        </p:txBody>
      </p: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201D1450-0E61-1A51-4C1A-D3138FCC8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Ban on prediction markets (e.g. Kalshi, </a:t>
            </a:r>
            <a:r>
              <a:rPr lang="en-US" sz="2400" dirty="0" err="1"/>
              <a:t>Polymarket</a:t>
            </a:r>
            <a:r>
              <a:rPr lang="en-US" sz="2400" dirty="0"/>
              <a:t>)</a:t>
            </a:r>
          </a:p>
          <a:p>
            <a:r>
              <a:rPr lang="en-US" sz="2400" dirty="0"/>
              <a:t>Study on new nuclear energy generation</a:t>
            </a:r>
          </a:p>
          <a:p>
            <a:r>
              <a:rPr lang="en-US" sz="2400" dirty="0"/>
              <a:t>Social media safety for children</a:t>
            </a:r>
          </a:p>
          <a:p>
            <a:r>
              <a:rPr lang="en-US" sz="2400" dirty="0"/>
              <a:t>Regulations on homeowners’ associations</a:t>
            </a:r>
          </a:p>
          <a:p>
            <a:r>
              <a:rPr lang="en-US" sz="2400" dirty="0"/>
              <a:t>Conformity with federal changes to Medical Assistance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68963624"/>
      </p:ext>
    </p:extLst>
  </p:cSld>
  <p:clrMapOvr>
    <a:masterClrMapping/>
  </p:clrMapOvr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5ED983A5-1940-0F03-0FF2-C22690096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</a:t>
            </a:r>
            <a:r>
              <a:rPr lang="en-US" u="sng" dirty="0"/>
              <a:t>not</a:t>
            </a:r>
            <a:r>
              <a:rPr lang="en-US" dirty="0"/>
              <a:t> pass</a:t>
            </a:r>
          </a:p>
        </p:txBody>
      </p: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E3D3D249-21A2-E215-38ED-5F8A6899B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 regulations</a:t>
            </a:r>
          </a:p>
          <a:p>
            <a:r>
              <a:rPr lang="en-US" dirty="0"/>
              <a:t>New employer mandates</a:t>
            </a:r>
          </a:p>
          <a:p>
            <a:r>
              <a:rPr lang="en-US" dirty="0"/>
              <a:t>Regulations on autonomous vehicles</a:t>
            </a:r>
          </a:p>
          <a:p>
            <a:r>
              <a:rPr lang="en-US" dirty="0"/>
              <a:t>New gun laws</a:t>
            </a:r>
          </a:p>
          <a:p>
            <a:r>
              <a:rPr lang="en-US" dirty="0"/>
              <a:t>Restrictions on non-compete agreements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727199"/>
      </p:ext>
    </p:extLst>
  </p:cSld>
  <p:clrMapOvr>
    <a:masterClrMapping/>
  </p:clrMapOvr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83A3AD73-BFCE-8F95-C670-5E1D3204B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Finance provisions</a:t>
            </a:r>
          </a:p>
        </p:txBody>
      </p: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936EC591-AD48-CE6A-5443-BBDAE8C73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u="sng" dirty="0"/>
              <a:t>Enacted </a:t>
            </a:r>
          </a:p>
          <a:p>
            <a:pPr lvl="1"/>
            <a:r>
              <a:rPr lang="en-US" sz="2400" dirty="0"/>
              <a:t>Public Finance Bill</a:t>
            </a:r>
          </a:p>
          <a:p>
            <a:pPr lvl="1"/>
            <a:r>
              <a:rPr lang="en-US" sz="2400" dirty="0"/>
              <a:t>Bond Allocation Act Federal Conformity</a:t>
            </a:r>
          </a:p>
          <a:p>
            <a:pPr lvl="1"/>
            <a:r>
              <a:rPr lang="en-US" sz="2400" dirty="0"/>
              <a:t>TIF </a:t>
            </a:r>
          </a:p>
          <a:p>
            <a:pPr lvl="1"/>
            <a:r>
              <a:rPr lang="en-US" sz="2400" dirty="0"/>
              <a:t>Local Government Replacement Account Requirement</a:t>
            </a:r>
          </a:p>
          <a:p>
            <a:pPr marL="461963" marR="0" lvl="0" indent="-461963" algn="l" defTabSz="914400" rtl="0" eaLnBrk="1" fontAlgn="base" latinLnBrk="0" hangingPunct="1">
              <a:lnSpc>
                <a:spcPct val="95000"/>
              </a:lnSpc>
              <a:spcBef>
                <a:spcPts val="0"/>
              </a:spcBef>
              <a:spcAft>
                <a:spcPts val="1800"/>
              </a:spcAft>
              <a:buClr>
                <a:srgbClr val="F05123"/>
              </a:buClr>
              <a:buSzTx/>
              <a:buFont typeface="Tisa Pro" panose="02010504030101020104" pitchFamily="50" charset="0"/>
              <a:buChar char="&gt;"/>
              <a:tabLst/>
              <a:defRPr/>
            </a:pP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Medium"/>
                <a:ea typeface="+mn-ea"/>
                <a:cs typeface="+mn-cs"/>
              </a:rPr>
              <a:t>Not Enacted </a:t>
            </a:r>
          </a:p>
          <a:p>
            <a:pPr lvl="1"/>
            <a:r>
              <a:rPr lang="en-US" sz="2400" dirty="0"/>
              <a:t>Bond Allocation Act Modification</a:t>
            </a:r>
          </a:p>
          <a:p>
            <a:pPr lvl="1"/>
            <a:r>
              <a:rPr lang="en-US" sz="2400" dirty="0"/>
              <a:t>Financing for Technology Systems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32910370"/>
      </p:ext>
    </p:extLst>
  </p:cSld>
  <p:clrMapOvr>
    <a:masterClrMapping/>
  </p:clrMapOvr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2E20AB23-B5D7-5D18-133A-ABFEF1C4F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next?</a:t>
            </a:r>
          </a:p>
        </p:txBody>
      </p: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B5DC57DD-8822-0B92-8FE8-EBBB91C89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Elections!</a:t>
            </a:r>
          </a:p>
          <a:p>
            <a:pPr lvl="1"/>
            <a:r>
              <a:rPr lang="en-US" dirty="0"/>
              <a:t>43 retiring legislators, 34 competitive races</a:t>
            </a:r>
          </a:p>
          <a:p>
            <a:pPr lvl="1"/>
            <a:r>
              <a:rPr lang="en-US" dirty="0"/>
              <a:t>New Governor</a:t>
            </a:r>
          </a:p>
          <a:p>
            <a:pPr lvl="1"/>
            <a:r>
              <a:rPr lang="en-US" dirty="0"/>
              <a:t>New US Senator</a:t>
            </a:r>
          </a:p>
          <a:p>
            <a:r>
              <a:rPr lang="en-US" dirty="0"/>
              <a:t>Balance of power will determine tone &amp; priorities for 2027 session</a:t>
            </a:r>
          </a:p>
        </p:txBody>
      </p:sp>
    </p:spTree>
    <p:extLst>
      <p:ext uri="{BB962C8B-B14F-4D97-AF65-F5344CB8AC3E}">
        <p14:creationId xmlns:p14="http://schemas.microsoft.com/office/powerpoint/2010/main" val="2365496540"/>
      </p:ext>
    </p:extLst>
  </p:cSld>
  <p:clrMapOvr>
    <a:masterClrMapping/>
  </p:clrMapOvr>
</p:sld>
</file>

<file path=ppt/slides/slide1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you.  </a:t>
            </a:r>
          </a:p>
        </p:txBody>
      </p:sp>
      <p:sp>
        <p:nvSpPr>
          <p:cNvPr id="3" name="Content Placeholder 2" descr="" title=""/>
          <p:cNvSpPr>
            <a:spLocks noGrp="1"/>
          </p:cNvSpPr>
          <p:nvPr>
            <p:ph sz="half" idx="1"/>
          </p:nvPr>
        </p:nvSpPr>
        <p:spPr>
          <a:xfrm>
            <a:off x="1981200" y="2087881"/>
            <a:ext cx="4038600" cy="3999929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>
                <a:latin typeface="+mj-lt"/>
              </a:rPr>
              <a:t>QUESTIONS?</a:t>
            </a:r>
          </a:p>
        </p:txBody>
      </p:sp>
      <p:sp>
        <p:nvSpPr>
          <p:cNvPr id="5" name="TextBox 4" descr="" title="">
            <a:extLst>
              <a:ext uri="{FF2B5EF4-FFF2-40B4-BE49-F238E27FC236}">
                <a16:creationId xmlns:a16="http://schemas.microsoft.com/office/drawing/2014/main" id="{A7A07641-F69A-63FB-DEF6-E8F3E2B1607B}"/>
              </a:ext>
            </a:extLst>
          </p:cNvPr>
          <p:cNvSpPr txBox="1"/>
          <p:nvPr/>
        </p:nvSpPr>
        <p:spPr>
          <a:xfrm>
            <a:off x="1981200" y="3429000"/>
            <a:ext cx="4267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0" spc="150" dirty="0">
                <a:solidFill>
                  <a:srgbClr val="666666"/>
                </a:solidFill>
                <a:latin typeface="Gill Sans MT Condensed" panose="020B0506020104020203" pitchFamily="34" charset="0"/>
                <a:cs typeface="Arial" panose="020B0604020202020204" pitchFamily="34" charset="0"/>
              </a:rPr>
              <a:t>Joe Bagnoli</a:t>
            </a:r>
          </a:p>
          <a:p>
            <a:pPr algn="l"/>
            <a:r>
              <a:rPr lang="en-US" sz="1600" b="0" spc="150" dirty="0">
                <a:solidFill>
                  <a:srgbClr val="F05123"/>
                </a:solidFill>
                <a:latin typeface="Gill Sans MT Condensed" panose="020B0506020104020203" pitchFamily="34" charset="0"/>
                <a:cs typeface="Arial" panose="020B0604020202020204" pitchFamily="34" charset="0"/>
              </a:rPr>
              <a:t>P/</a:t>
            </a:r>
            <a:r>
              <a:rPr lang="en-US" sz="1600" b="0" spc="150" dirty="0">
                <a:latin typeface="Gill Sans MT Condensed" panose="020B0506020104020203" pitchFamily="34" charset="0"/>
                <a:cs typeface="Arial" panose="020B0604020202020204" pitchFamily="34" charset="0"/>
              </a:rPr>
              <a:t> </a:t>
            </a:r>
            <a:r>
              <a:rPr lang="en-US" sz="1600" b="0" spc="150" dirty="0">
                <a:solidFill>
                  <a:srgbClr val="666666"/>
                </a:solidFill>
                <a:latin typeface="Gill Sans MT Condensed" panose="020B0506020104020203" pitchFamily="34" charset="0"/>
                <a:cs typeface="Arial" panose="020B0604020202020204" pitchFamily="34" charset="0"/>
              </a:rPr>
              <a:t>612.604.6732</a:t>
            </a:r>
          </a:p>
          <a:p>
            <a:pPr algn="l"/>
            <a:r>
              <a:rPr lang="en-US" sz="1600" b="0" spc="150" dirty="0">
                <a:solidFill>
                  <a:srgbClr val="F05123"/>
                </a:solidFill>
                <a:latin typeface="Gill Sans MT Condensed" panose="020B0506020104020203" pitchFamily="34" charset="0"/>
                <a:cs typeface="Arial" panose="020B0604020202020204" pitchFamily="34" charset="0"/>
              </a:rPr>
              <a:t>E/</a:t>
            </a:r>
            <a:r>
              <a:rPr lang="en-US" sz="1600" b="0" spc="150" dirty="0">
                <a:latin typeface="Gill Sans MT Condensed" panose="020B0506020104020203" pitchFamily="34" charset="0"/>
                <a:cs typeface="Arial" panose="020B0604020202020204" pitchFamily="34" charset="0"/>
              </a:rPr>
              <a:t> </a:t>
            </a:r>
            <a:r>
              <a:rPr lang="en-US" sz="1600" b="0" spc="150" dirty="0">
                <a:solidFill>
                  <a:srgbClr val="666666"/>
                </a:solidFill>
                <a:latin typeface="Gill Sans MT Condensed" panose="020B0506020104020203" pitchFamily="34" charset="0"/>
                <a:cs typeface="Arial" panose="020B0604020202020204" pitchFamily="34" charset="0"/>
              </a:rPr>
              <a:t>jbagnoli@winthrop.com</a:t>
            </a:r>
            <a:endParaRPr lang="en-US" sz="1600" b="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120021"/>
      </p:ext>
    </p:extLst>
  </p:cSld>
  <p:clrMapOvr>
    <a:masterClrMapping/>
  </p:clrMapOvr>
</p:sld>
</file>

<file path=ppt/theme/theme1.xml><?xml version="1.0" encoding="utf-8"?>
<a:theme xmlns:a="http://schemas.openxmlformats.org/drawingml/2006/main" name="Winthrop Default">
  <a:themeElements>
    <a:clrScheme name="New WW Orange">
      <a:dk1>
        <a:srgbClr val="000000"/>
      </a:dk1>
      <a:lt1>
        <a:srgbClr val="FFFFFF"/>
      </a:lt1>
      <a:dk2>
        <a:srgbClr val="000000"/>
      </a:dk2>
      <a:lt2>
        <a:srgbClr val="666666"/>
      </a:lt2>
      <a:accent1>
        <a:srgbClr val="F05123"/>
      </a:accent1>
      <a:accent2>
        <a:srgbClr val="666666"/>
      </a:accent2>
      <a:accent3>
        <a:srgbClr val="797774"/>
      </a:accent3>
      <a:accent4>
        <a:srgbClr val="71953D"/>
      </a:accent4>
      <a:accent5>
        <a:srgbClr val="B5ABAB"/>
      </a:accent5>
      <a:accent6>
        <a:srgbClr val="FFFFFF"/>
      </a:accent6>
      <a:hlink>
        <a:srgbClr val="0000FF"/>
      </a:hlink>
      <a:folHlink>
        <a:srgbClr val="00007A"/>
      </a:folHlink>
    </a:clrScheme>
    <a:fontScheme name="WW New PPT Front Theme">
      <a:majorFont>
        <a:latin typeface="Franklin Gothic Medium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ew Winthrop 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Winthrop Defaul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Winthrop Defaul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Winthrop Defaul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Winthrop Defaul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Winthrop Defaul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Winthrop Defaul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Winthrop Defaul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Winthrop Defaul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Winthrop Defaul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Winthrop Defaul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Winthrop Defaul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Winthrop Default 13">
        <a:dk1>
          <a:srgbClr val="000000"/>
        </a:dk1>
        <a:lt1>
          <a:srgbClr val="FFFFFF"/>
        </a:lt1>
        <a:dk2>
          <a:srgbClr val="000000"/>
        </a:dk2>
        <a:lt2>
          <a:srgbClr val="666666"/>
        </a:lt2>
        <a:accent1>
          <a:srgbClr val="5B1A1A"/>
        </a:accent1>
        <a:accent2>
          <a:srgbClr val="2E3487"/>
        </a:accent2>
        <a:accent3>
          <a:srgbClr val="FFFFFF"/>
        </a:accent3>
        <a:accent4>
          <a:srgbClr val="000000"/>
        </a:accent4>
        <a:accent5>
          <a:srgbClr val="B5ABAB"/>
        </a:accent5>
        <a:accent6>
          <a:srgbClr val="292E7A"/>
        </a:accent6>
        <a:hlink>
          <a:srgbClr val="1E8166"/>
        </a:hlink>
        <a:folHlink>
          <a:srgbClr val="BD542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WW PPT Template.potx" id="{6A785D4F-C8B8-4C76-B2CB-31076FA89622}" vid="{CB151F4D-1D48-4AE5-A693-BEF2C6278B2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lastPrinted>1900-01-01T06:00:00.0000000Z</lastPrinted>
  <dcterms:created xsi:type="dcterms:W3CDTF">1900-01-01T06:00:00.0000000Z</dcterms:created>
  <dcterms:modified xsi:type="dcterms:W3CDTF">1900-01-01T06:00:00.0000000Z</dcterms:modified>
</coreProperties>
</file>