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73" d="100"/>
          <a:sy n="73" d="100"/>
        </p:scale>
        <p:origin x="82" y="26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9/9/2026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 https://www.coso.org/_files/ugd/719ba0_08f358f2c8f946fa9d26bd51d37b7117.pdf
[/Sources]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[/Sources]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[/Sources]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[/Sources]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[/Sources]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[/Sources]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[/Sources]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[/Sources]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https://www.gao.gov/greenbook
[/Sources]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https://www.gao.gov/assets/d24106786.pdf
[/Sources]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https://www.gao.gov/greenbook
[/Sources]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https://www.gao.gov/greenbook
[/Sources]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https://www.gao.gov/greenbook
[/Sources]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 https://www.gao.gov/greenbook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 https://www.gao.gov/greenbook
[/Sources]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https://www.gao.gov/greenbook
[/Sources]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https://www.coso.org/_files/ugd/719ba0_08f358f2c8f946fa9d26bd51d37b7117.pdf
[/Sources]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https://www.coso.org/_files/ugd/719ba0_08f358f2c8f946fa9d26bd51d37b7117.pdf
[/Sources]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https://www.coso.org/_files/ugd/719ba0_08f358f2c8f946fa9d26bd51d37b7117.pdf
[/Sources]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https://www.coso.org/_files/ugd/719ba0_08f358f2c8f946fa9d26bd51d37b7117.pdf
[/Sources]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https://www.coso.org/_files/ugd/719ba0_08f358f2c8f946fa9d26bd51d37b7117.pdf
[/Sources]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 https://www.gao.gov/greenbook
- https://www.coso.org/_files/ugd/719ba0_08f358f2c8f946fa9d26bd51d37b7117.pdf
[/Sources]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https://www.gao.gov/greenbook
- https://www.coso.org/_files/ugd/719ba0_08f358f2c8f946fa9d26bd51d37b7117.pdf
[/Sources]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 https://www.gao.gov/greenbook
- https://www.coso.org/_files/ugd/719ba0_08f358f2c8f946fa9d26bd51d37b7117.pdf
[/Sources]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[Sources]
- Internal source: Audit Roadmap - Updated with Top 10 Findings.pptx
- https://www.coso.org/_files/ugd/719ba0_08f358f2c8f946fa9d26bd51d37b7117.pdf
- Visual on this slide was generated with Microsoft Copilot.
[/Sources]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
    <p:bg>
      <p:bgPr>
        <a:solidFill>
          <a:srgbClr val="F5F0E7"/>
        </a:soli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2D7785"/>
          </a:solidFill>
          <a:ln w="12700">
            <a:solidFill>
              <a:srgbClr val="2D7785"/>
            </a:solidFill>
            <a:prstDash val="solid"/>
          </a:ln>
        </p:spPr>
        <p:txBody>
          <a:bodyPr/>
          <a:lstStyle/>
          <a:p>
            <a:endParaRPr lang="en-US"/>
          </a:p>
        </p:txBody>
      </p:sp>
      <p:sp>
        <p:nvSpPr>
          <p:cNvPr id="3" name="Text 1"/>
          <p:cNvSpPr/>
          <p:nvPr/>
        </p:nvSpPr>
        <p:spPr>
          <a:xfrm>
            <a:off x="320040" y="182880"/>
            <a:ext cx="731520" cy="182880"/>
          </a:xfrm>
          <a:prstGeom prst="rect">
            <a:avLst/>
          </a:prstGeom>
          <a:noFill/>
          <a:ln/>
        </p:spPr>
        <p:txBody>
          <a:bodyPr wrap="square" lIns="0" tIns="0" rIns="0" bIns="0" rtlCol="0" anchor="ctr"/>
          <a:lstStyle/>
          <a:p>
            <a:pPr marL="0" indent="0">
              <a:buNone/>
            </a:pPr>
            <a:r>
              <a:rPr lang="en-US" sz="1100" b="1">
                <a:solidFill>
                  <a:srgbClr val="999999"/>
                </a:solidFill>
              </a:rPr>
              <a:t>Abdo</a:t>
            </a:r>
            <a:endParaRPr lang="en-US" sz="1100"/>
          </a:p>
        </p:txBody>
      </p:sp>
      <p:sp>
        <p:nvSpPr>
          <p:cNvPr id="4" name="Text 2"/>
          <p:cNvSpPr/>
          <p:nvPr/>
        </p:nvSpPr>
        <p:spPr>
          <a:xfrm>
            <a:off x="9784080" y="6455664"/>
            <a:ext cx="1920240" cy="182880"/>
          </a:xfrm>
          <a:prstGeom prst="rect">
            <a:avLst/>
          </a:prstGeom>
          <a:noFill/>
          <a:ln/>
        </p:spPr>
        <p:txBody>
          <a:bodyPr wrap="square" lIns="0" tIns="0" rIns="0" bIns="0" rtlCol="0" anchor="ctr"/>
          <a:lstStyle/>
          <a:p>
            <a:pPr marL="0" indent="0" algn="r">
              <a:buNone/>
            </a:pPr>
            <a:r>
              <a:rPr lang="en-US" sz="900">
                <a:solidFill>
                  <a:srgbClr val="777777"/>
                </a:solidFill>
              </a:rPr>
              <a:t>abdosolutions.com</a:t>
            </a:r>
            <a:endParaRPr lang="en-US" sz="900"/>
          </a:p>
        </p:txBody>
      </p:sp>
      <p:sp>
        <p:nvSpPr>
          <p:cNvPr id="5" name="Shape 3"/>
          <p:cNvSpPr/>
          <p:nvPr/>
        </p:nvSpPr>
        <p:spPr>
          <a:xfrm>
            <a:off x="11841480" y="6327648"/>
            <a:ext cx="182880" cy="365760"/>
          </a:xfrm>
          <a:prstGeom prst="rect">
            <a:avLst/>
          </a:prstGeom>
          <a:solidFill>
            <a:srgbClr val="EB5226"/>
          </a:solidFill>
          <a:ln w="12700">
            <a:solidFill>
              <a:srgbClr val="EB5226"/>
            </a:solidFill>
            <a:prstDash val="solid"/>
          </a:ln>
        </p:spPr>
        <p:txBody>
          <a:bodyPr/>
          <a:lstStyle/>
          <a:p>
            <a:endParaRPr lang="en-US"/>
          </a:p>
        </p:txBody>
      </p:sp>
      <p:sp>
        <p:nvSpPr>
          <p:cNvPr id="25" name="Slide Number Placeholder 0"/>
          <p:cNvSpPr>
            <a:spLocks noGrp="1"/>
          </p:cNvSpPr>
          <p:nvPr>
            <p:ph type="sldNum" sz="quarter" idx="4294967295"/>
          </p:nvPr>
        </p:nvSpPr>
        <p:spPr>
          <a:xfrm>
            <a:off x="11338560" y="6455664"/>
            <a:ext cx="228600" cy="164592"/>
          </a:xfrm>
          <a:prstGeom prst="rect">
            <a:avLst/>
          </a:prstGeom>
          <a:extLst>
            <a:ext uri="{C572A759-6A51-4108-AA02-DFA0A04FC94B}">
              <ma14:wrappingTextBoxFlag xmlns="" xmlns:ma14="http://schemas.microsoft.com/office/mac/drawingml/2011/main" val="0"/>
            </a:ext>
          </a:extLst>
        </p:spPr>
        <p:txBody>
          <a:bodyPr/>
          <a:lstStyle>
            <a:lvl1pPr>
              <a:defRPr sz="900">
                <a:solidFill>
                  <a:srgbClr val="888888"/>
                </a:solidFil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38560" y="6455664"/>
            <a:ext cx="228600" cy="164592"/>
          </a:xfrm>
          <a:prstGeom prst="rect">
            <a:avLst/>
          </a:prstGeom>
          <a:extLst>
            <a:ext uri="{C572A759-6A51-4108-AA02-DFA0A04FC94B}">
              <ma14:wrappingTextBoxFlag xmlns="" xmlns:ma14="http://schemas.microsoft.com/office/mac/drawingml/2011/main" val="0"/>
            </a:ext>
          </a:extLst>
        </p:spPr>
        <p:txBody>
          <a:bodyPr/>
          <a:lstStyle>
            <a:lvl1pPr>
              <a:defRPr sz="900">
                <a:solidFill>
                  <a:srgbClr val="888888"/>
                </a:solidFil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30383D"/>
        </a:solidFill>
        <a:effectLst/>
      </p:bgPr>
    </p:bg>
    <p:spTree>
      <p:nvGrpSpPr>
        <p:cNvPr id="1" name=""/>
        <p:cNvGrpSpPr/>
        <p:nvPr/>
      </p:nvGrpSpPr>
      <p:grpSpPr>
        <a:xfrm>
          <a:off x="0" y="0"/>
          <a:ext cx="1" cy="1"/>
          <a:chOff x="0" y="0"/>
          <a:chExt cx="1" cy="1"/>
        </a:xfrm>
      </p:grpSpPr>
      <p:pic>
        <p:nvPicPr>
          <p:cNvPr id="2" name="Image 0" descr="/mnt/data/29d53cf11b.png"/>
          <p:cNvPicPr>
            <a:picLocks noChangeAspect="1"/>
          </p:cNvPicPr>
          <p:nvPr/>
        </p:nvPicPr>
        <p:blipFill>
          <a:blip r:embed="rId3"/>
          <a:srcRect l="22756" r="22756"/>
          <a:stretch/>
        </p:blipFill>
        <p:spPr>
          <a:xfrm>
            <a:off x="6583680" y="0"/>
            <a:ext cx="5605272" cy="6858000"/>
          </a:xfrm>
          <a:prstGeom prst="rect">
            <a:avLst/>
          </a:prstGeom>
        </p:spPr>
      </p:pic>
      <p:sp>
        <p:nvSpPr>
          <p:cNvPr id="3" name="Shape 0"/>
          <p:cNvSpPr/>
          <p:nvPr/>
        </p:nvSpPr>
        <p:spPr>
          <a:xfrm>
            <a:off x="0" y="0"/>
            <a:ext cx="6903720" cy="6858000"/>
          </a:xfrm>
          <a:prstGeom prst="rect">
            <a:avLst/>
          </a:prstGeom>
          <a:solidFill>
            <a:srgbClr val="30383D"/>
          </a:solidFill>
          <a:ln w="12700">
            <a:solidFill>
              <a:srgbClr val="30383D"/>
            </a:solidFill>
            <a:prstDash val="solid"/>
          </a:ln>
        </p:spPr>
        <p:txBody>
          <a:bodyPr/>
          <a:lstStyle/>
          <a:p>
            <a:endParaRPr lang="en-US"/>
          </a:p>
        </p:txBody>
      </p:sp>
      <p:sp>
        <p:nvSpPr>
          <p:cNvPr id="4" name="Text 1"/>
          <p:cNvSpPr/>
          <p:nvPr/>
        </p:nvSpPr>
        <p:spPr>
          <a:xfrm>
            <a:off x="658368" y="658368"/>
            <a:ext cx="2743200" cy="274320"/>
          </a:xfrm>
          <a:prstGeom prst="rect">
            <a:avLst/>
          </a:prstGeom>
          <a:noFill/>
          <a:ln/>
        </p:spPr>
        <p:txBody>
          <a:bodyPr wrap="square" lIns="0" tIns="0" rIns="0" bIns="0" rtlCol="0" anchor="ctr"/>
          <a:lstStyle/>
          <a:p>
            <a:pPr marL="0" indent="0">
              <a:buNone/>
            </a:pPr>
            <a:r>
              <a:rPr lang="en-US" sz="1400" b="1" kern="0" spc="200" dirty="0">
                <a:solidFill>
                  <a:srgbClr val="E7A923"/>
                </a:solidFill>
              </a:rPr>
              <a:t>MNGFOA 2026</a:t>
            </a:r>
            <a:endParaRPr lang="en-US" sz="1400" dirty="0"/>
          </a:p>
        </p:txBody>
      </p:sp>
      <p:sp>
        <p:nvSpPr>
          <p:cNvPr id="5" name="Text 2"/>
          <p:cNvSpPr/>
          <p:nvPr/>
        </p:nvSpPr>
        <p:spPr>
          <a:xfrm>
            <a:off x="658368" y="1234440"/>
            <a:ext cx="5303520" cy="1554480"/>
          </a:xfrm>
          <a:prstGeom prst="rect">
            <a:avLst/>
          </a:prstGeom>
          <a:noFill/>
          <a:ln/>
        </p:spPr>
        <p:txBody>
          <a:bodyPr wrap="square" lIns="0" tIns="0" rIns="0" bIns="0" rtlCol="0" anchor="ctr"/>
          <a:lstStyle/>
          <a:p>
            <a:pPr marL="0" indent="0">
              <a:buNone/>
            </a:pPr>
            <a:r>
              <a:rPr lang="en-US" sz="4000" dirty="0">
                <a:solidFill>
                  <a:srgbClr val="FFFFFF"/>
                </a:solidFill>
                <a:latin typeface="Georgia" pitchFamily="34" charset="0"/>
                <a:ea typeface="Georgia" pitchFamily="34" charset="-122"/>
                <a:cs typeface="Georgia" pitchFamily="34" charset="-120"/>
              </a:rPr>
              <a:t>Audit 101 +</a:t>
            </a:r>
            <a:endParaRPr lang="en-US" sz="4000" dirty="0"/>
          </a:p>
          <a:p>
            <a:pPr marL="0" indent="0">
              <a:buNone/>
            </a:pPr>
            <a:r>
              <a:rPr lang="en-US" sz="4000" dirty="0">
                <a:solidFill>
                  <a:srgbClr val="FFFFFF"/>
                </a:solidFill>
                <a:latin typeface="Georgia" pitchFamily="34" charset="0"/>
                <a:ea typeface="Georgia" pitchFamily="34" charset="-122"/>
                <a:cs typeface="Georgia" pitchFamily="34" charset="-120"/>
              </a:rPr>
              <a:t>Internal Controls</a:t>
            </a:r>
            <a:endParaRPr lang="en-US" sz="4000" dirty="0"/>
          </a:p>
        </p:txBody>
      </p:sp>
      <p:sp>
        <p:nvSpPr>
          <p:cNvPr id="6" name="Text 3"/>
          <p:cNvSpPr/>
          <p:nvPr/>
        </p:nvSpPr>
        <p:spPr>
          <a:xfrm>
            <a:off x="658368" y="3090672"/>
            <a:ext cx="5029200" cy="548640"/>
          </a:xfrm>
          <a:prstGeom prst="rect">
            <a:avLst/>
          </a:prstGeom>
          <a:noFill/>
          <a:ln/>
        </p:spPr>
        <p:txBody>
          <a:bodyPr wrap="square" lIns="0" tIns="0" rIns="0" bIns="0" rtlCol="0" anchor="ctr"/>
          <a:lstStyle/>
          <a:p>
            <a:pPr marL="0" indent="0">
              <a:buNone/>
            </a:pPr>
            <a:r>
              <a:rPr lang="en-US" sz="2400" dirty="0">
                <a:solidFill>
                  <a:srgbClr val="DCE7E9"/>
                </a:solidFill>
              </a:rPr>
              <a:t>A practical playbook for cities and counties</a:t>
            </a:r>
            <a:endParaRPr lang="en-US" sz="2400" dirty="0"/>
          </a:p>
        </p:txBody>
      </p:sp>
      <p:sp>
        <p:nvSpPr>
          <p:cNvPr id="7" name="Text 4"/>
          <p:cNvSpPr/>
          <p:nvPr/>
        </p:nvSpPr>
        <p:spPr>
          <a:xfrm>
            <a:off x="658368" y="4251960"/>
            <a:ext cx="4937760" cy="320040"/>
          </a:xfrm>
          <a:prstGeom prst="rect">
            <a:avLst/>
          </a:prstGeom>
          <a:noFill/>
          <a:ln/>
        </p:spPr>
        <p:txBody>
          <a:bodyPr wrap="square" lIns="0" tIns="0" rIns="0" bIns="0" rtlCol="0" anchor="ctr"/>
          <a:lstStyle/>
          <a:p>
            <a:pPr marL="0" indent="0">
              <a:buNone/>
            </a:pPr>
            <a:r>
              <a:rPr lang="en-US" sz="2000" b="1" dirty="0">
                <a:solidFill>
                  <a:srgbClr val="FFFFFF"/>
                </a:solidFill>
              </a:rPr>
              <a:t>Bonnie Schwieger, Partner, CPA</a:t>
            </a:r>
            <a:endParaRPr lang="en-US" sz="2000" dirty="0"/>
          </a:p>
        </p:txBody>
      </p:sp>
      <p:sp>
        <p:nvSpPr>
          <p:cNvPr id="8" name="Text 5"/>
          <p:cNvSpPr/>
          <p:nvPr/>
        </p:nvSpPr>
        <p:spPr>
          <a:xfrm>
            <a:off x="658368" y="4681728"/>
            <a:ext cx="4937760" cy="274320"/>
          </a:xfrm>
          <a:prstGeom prst="rect">
            <a:avLst/>
          </a:prstGeom>
          <a:noFill/>
          <a:ln/>
        </p:spPr>
        <p:txBody>
          <a:bodyPr wrap="square" lIns="0" tIns="0" rIns="0" bIns="0" rtlCol="0" anchor="ctr"/>
          <a:lstStyle/>
          <a:p>
            <a:pPr marL="0" indent="0">
              <a:buNone/>
            </a:pPr>
            <a:r>
              <a:rPr lang="en-US" sz="1700" dirty="0">
                <a:solidFill>
                  <a:srgbClr val="C5D4D6"/>
                </a:solidFill>
              </a:rPr>
              <a:t>September 22, 2026 | 1:00–2:00 PM</a:t>
            </a:r>
            <a:endParaRPr lang="en-US" sz="17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TODAY’S OUTCOME</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From annual event to year-round discipline</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Connect the audit process, internal controls, and practical readiness.</a:t>
            </a:r>
            <a:endParaRPr lang="en-US" sz="1800" dirty="0"/>
          </a:p>
        </p:txBody>
      </p:sp>
      <p:sp>
        <p:nvSpPr>
          <p:cNvPr id="5" name="Shape 3"/>
          <p:cNvSpPr/>
          <p:nvPr/>
        </p:nvSpPr>
        <p:spPr>
          <a:xfrm>
            <a:off x="658368" y="2011680"/>
            <a:ext cx="2640330" cy="2706624"/>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2011680"/>
            <a:ext cx="91440" cy="2706624"/>
          </a:xfrm>
          <a:prstGeom prst="rect">
            <a:avLst/>
          </a:prstGeom>
          <a:solidFill>
            <a:srgbClr val="EB5226"/>
          </a:solidFill>
          <a:ln w="12700">
            <a:solidFill>
              <a:srgbClr val="EB5226"/>
            </a:solidFill>
            <a:prstDash val="solid"/>
          </a:ln>
        </p:spPr>
        <p:txBody>
          <a:bodyPr/>
          <a:lstStyle/>
          <a:p>
            <a:endParaRPr lang="en-US"/>
          </a:p>
        </p:txBody>
      </p:sp>
      <p:sp>
        <p:nvSpPr>
          <p:cNvPr id="7" name="Text 5"/>
          <p:cNvSpPr/>
          <p:nvPr/>
        </p:nvSpPr>
        <p:spPr>
          <a:xfrm>
            <a:off x="886968" y="2176272"/>
            <a:ext cx="2228850" cy="347472"/>
          </a:xfrm>
          <a:prstGeom prst="rect">
            <a:avLst/>
          </a:prstGeom>
          <a:noFill/>
          <a:ln/>
        </p:spPr>
        <p:txBody>
          <a:bodyPr wrap="square" lIns="0" tIns="0" rIns="0" bIns="0" rtlCol="0" anchor="ctr"/>
          <a:lstStyle/>
          <a:p>
            <a:pPr marL="0" indent="0">
              <a:buNone/>
            </a:pPr>
            <a:r>
              <a:rPr lang="en-US" sz="1900" b="1" dirty="0">
                <a:solidFill>
                  <a:srgbClr val="EB5226"/>
                </a:solidFill>
              </a:rPr>
              <a:t>SEE THE ROADMAP</a:t>
            </a:r>
            <a:endParaRPr lang="en-US" sz="1900" dirty="0"/>
          </a:p>
        </p:txBody>
      </p:sp>
      <p:sp>
        <p:nvSpPr>
          <p:cNvPr id="8" name="Text 6"/>
          <p:cNvSpPr/>
          <p:nvPr/>
        </p:nvSpPr>
        <p:spPr>
          <a:xfrm>
            <a:off x="886968" y="2651760"/>
            <a:ext cx="2183130" cy="1883664"/>
          </a:xfrm>
          <a:prstGeom prst="rect">
            <a:avLst/>
          </a:prstGeom>
          <a:noFill/>
          <a:ln/>
        </p:spPr>
        <p:txBody>
          <a:bodyPr wrap="square" lIns="0" tIns="0" rIns="0" bIns="0" rtlCol="0" anchor="ctr">
            <a:normAutofit/>
          </a:bodyPr>
          <a:lstStyle/>
          <a:p>
            <a:pPr marL="0" indent="0">
              <a:buNone/>
            </a:pPr>
            <a:r>
              <a:rPr lang="en-US" sz="1700" dirty="0">
                <a:solidFill>
                  <a:srgbClr val="30383D"/>
                </a:solidFill>
              </a:rPr>
              <a:t>Understand what happens, when, and why</a:t>
            </a:r>
            <a:endParaRPr lang="en-US" sz="1700" dirty="0"/>
          </a:p>
        </p:txBody>
      </p:sp>
      <p:sp>
        <p:nvSpPr>
          <p:cNvPr id="9" name="Shape 7"/>
          <p:cNvSpPr/>
          <p:nvPr/>
        </p:nvSpPr>
        <p:spPr>
          <a:xfrm>
            <a:off x="3401568" y="2011680"/>
            <a:ext cx="2640330" cy="2706624"/>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3401568" y="2011680"/>
            <a:ext cx="91440" cy="2706624"/>
          </a:xfrm>
          <a:prstGeom prst="rect">
            <a:avLst/>
          </a:prstGeom>
          <a:solidFill>
            <a:srgbClr val="2D7785"/>
          </a:solidFill>
          <a:ln w="12700">
            <a:solidFill>
              <a:srgbClr val="2D7785"/>
            </a:solidFill>
            <a:prstDash val="solid"/>
          </a:ln>
        </p:spPr>
        <p:txBody>
          <a:bodyPr/>
          <a:lstStyle/>
          <a:p>
            <a:endParaRPr lang="en-US"/>
          </a:p>
        </p:txBody>
      </p:sp>
      <p:sp>
        <p:nvSpPr>
          <p:cNvPr id="11" name="Text 9"/>
          <p:cNvSpPr/>
          <p:nvPr/>
        </p:nvSpPr>
        <p:spPr>
          <a:xfrm>
            <a:off x="3630168" y="2176272"/>
            <a:ext cx="2228850" cy="347472"/>
          </a:xfrm>
          <a:prstGeom prst="rect">
            <a:avLst/>
          </a:prstGeom>
          <a:noFill/>
          <a:ln/>
        </p:spPr>
        <p:txBody>
          <a:bodyPr wrap="square" lIns="0" tIns="0" rIns="0" bIns="0" rtlCol="0" anchor="ctr"/>
          <a:lstStyle/>
          <a:p>
            <a:pPr marL="0" indent="0">
              <a:buNone/>
            </a:pPr>
            <a:r>
              <a:rPr lang="en-US" sz="1900" b="1" dirty="0">
                <a:solidFill>
                  <a:srgbClr val="2D7785"/>
                </a:solidFill>
              </a:rPr>
              <a:t>OWN THE ROLES</a:t>
            </a:r>
            <a:endParaRPr lang="en-US" sz="1900" dirty="0"/>
          </a:p>
        </p:txBody>
      </p:sp>
      <p:sp>
        <p:nvSpPr>
          <p:cNvPr id="12" name="Text 10"/>
          <p:cNvSpPr/>
          <p:nvPr/>
        </p:nvSpPr>
        <p:spPr>
          <a:xfrm>
            <a:off x="3630168" y="2651760"/>
            <a:ext cx="2183130" cy="1883664"/>
          </a:xfrm>
          <a:prstGeom prst="rect">
            <a:avLst/>
          </a:prstGeom>
          <a:noFill/>
          <a:ln/>
        </p:spPr>
        <p:txBody>
          <a:bodyPr wrap="square" lIns="0" tIns="0" rIns="0" bIns="0" rtlCol="0" anchor="ctr">
            <a:normAutofit/>
          </a:bodyPr>
          <a:lstStyle/>
          <a:p>
            <a:pPr marL="0" indent="0">
              <a:buNone/>
            </a:pPr>
            <a:r>
              <a:rPr lang="en-US" sz="1700" dirty="0">
                <a:solidFill>
                  <a:srgbClr val="30383D"/>
                </a:solidFill>
              </a:rPr>
              <a:t>Separate auditor work from management responsibility</a:t>
            </a:r>
            <a:endParaRPr lang="en-US" sz="1700" dirty="0"/>
          </a:p>
        </p:txBody>
      </p:sp>
      <p:sp>
        <p:nvSpPr>
          <p:cNvPr id="13" name="Shape 11"/>
          <p:cNvSpPr/>
          <p:nvPr/>
        </p:nvSpPr>
        <p:spPr>
          <a:xfrm>
            <a:off x="6144768" y="2011680"/>
            <a:ext cx="2640330" cy="2706624"/>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6144768" y="2011680"/>
            <a:ext cx="91440" cy="2706624"/>
          </a:xfrm>
          <a:prstGeom prst="rect">
            <a:avLst/>
          </a:prstGeom>
          <a:solidFill>
            <a:srgbClr val="E7A923"/>
          </a:solidFill>
          <a:ln w="12700">
            <a:solidFill>
              <a:srgbClr val="E7A923"/>
            </a:solidFill>
            <a:prstDash val="solid"/>
          </a:ln>
        </p:spPr>
        <p:txBody>
          <a:bodyPr/>
          <a:lstStyle/>
          <a:p>
            <a:endParaRPr lang="en-US"/>
          </a:p>
        </p:txBody>
      </p:sp>
      <p:sp>
        <p:nvSpPr>
          <p:cNvPr id="15" name="Text 13"/>
          <p:cNvSpPr/>
          <p:nvPr/>
        </p:nvSpPr>
        <p:spPr>
          <a:xfrm>
            <a:off x="6373368" y="2176272"/>
            <a:ext cx="2228850" cy="347472"/>
          </a:xfrm>
          <a:prstGeom prst="rect">
            <a:avLst/>
          </a:prstGeom>
          <a:noFill/>
          <a:ln/>
        </p:spPr>
        <p:txBody>
          <a:bodyPr wrap="square" lIns="0" tIns="0" rIns="0" bIns="0" rtlCol="0" anchor="ctr"/>
          <a:lstStyle/>
          <a:p>
            <a:pPr marL="0" indent="0">
              <a:buNone/>
            </a:pPr>
            <a:r>
              <a:rPr lang="en-US" sz="1900" b="1" dirty="0">
                <a:solidFill>
                  <a:srgbClr val="E7A923"/>
                </a:solidFill>
              </a:rPr>
              <a:t>BUILD CONTROLS</a:t>
            </a:r>
            <a:endParaRPr lang="en-US" sz="1900" dirty="0"/>
          </a:p>
        </p:txBody>
      </p:sp>
      <p:sp>
        <p:nvSpPr>
          <p:cNvPr id="16" name="Text 14"/>
          <p:cNvSpPr/>
          <p:nvPr/>
        </p:nvSpPr>
        <p:spPr>
          <a:xfrm>
            <a:off x="6373368" y="2651760"/>
            <a:ext cx="2183130" cy="1883664"/>
          </a:xfrm>
          <a:prstGeom prst="rect">
            <a:avLst/>
          </a:prstGeom>
          <a:noFill/>
          <a:ln/>
        </p:spPr>
        <p:txBody>
          <a:bodyPr wrap="square" lIns="0" tIns="0" rIns="0" bIns="0" rtlCol="0" anchor="ctr">
            <a:normAutofit/>
          </a:bodyPr>
          <a:lstStyle/>
          <a:p>
            <a:pPr marL="0" indent="0">
              <a:buNone/>
            </a:pPr>
            <a:r>
              <a:rPr lang="en-US" sz="1700" dirty="0">
                <a:solidFill>
                  <a:srgbClr val="30383D"/>
                </a:solidFill>
              </a:rPr>
              <a:t>Design controls that fit staffing and risk</a:t>
            </a:r>
            <a:endParaRPr lang="en-US" sz="1700" dirty="0"/>
          </a:p>
        </p:txBody>
      </p:sp>
      <p:sp>
        <p:nvSpPr>
          <p:cNvPr id="17" name="Shape 15"/>
          <p:cNvSpPr/>
          <p:nvPr/>
        </p:nvSpPr>
        <p:spPr>
          <a:xfrm>
            <a:off x="8887968" y="2011680"/>
            <a:ext cx="2640330" cy="2706624"/>
          </a:xfrm>
          <a:prstGeom prst="roundRect">
            <a:avLst/>
          </a:prstGeom>
          <a:solidFill>
            <a:srgbClr val="FFFFFF"/>
          </a:solidFill>
          <a:ln w="12700">
            <a:solidFill>
              <a:srgbClr val="D5D7D4"/>
            </a:solidFill>
            <a:prstDash val="solid"/>
          </a:ln>
        </p:spPr>
        <p:txBody>
          <a:bodyPr/>
          <a:lstStyle/>
          <a:p>
            <a:endParaRPr lang="en-US"/>
          </a:p>
        </p:txBody>
      </p:sp>
      <p:sp>
        <p:nvSpPr>
          <p:cNvPr id="18" name="Shape 16"/>
          <p:cNvSpPr/>
          <p:nvPr/>
        </p:nvSpPr>
        <p:spPr>
          <a:xfrm>
            <a:off x="8887968" y="2011680"/>
            <a:ext cx="91440" cy="2706624"/>
          </a:xfrm>
          <a:prstGeom prst="rect">
            <a:avLst/>
          </a:prstGeom>
          <a:solidFill>
            <a:srgbClr val="73A9B7"/>
          </a:solidFill>
          <a:ln w="12700">
            <a:solidFill>
              <a:srgbClr val="73A9B7"/>
            </a:solidFill>
            <a:prstDash val="solid"/>
          </a:ln>
        </p:spPr>
        <p:txBody>
          <a:bodyPr/>
          <a:lstStyle/>
          <a:p>
            <a:endParaRPr lang="en-US"/>
          </a:p>
        </p:txBody>
      </p:sp>
      <p:sp>
        <p:nvSpPr>
          <p:cNvPr id="19" name="Text 17"/>
          <p:cNvSpPr/>
          <p:nvPr/>
        </p:nvSpPr>
        <p:spPr>
          <a:xfrm>
            <a:off x="9116568" y="2176272"/>
            <a:ext cx="2228850" cy="347472"/>
          </a:xfrm>
          <a:prstGeom prst="rect">
            <a:avLst/>
          </a:prstGeom>
          <a:noFill/>
          <a:ln/>
        </p:spPr>
        <p:txBody>
          <a:bodyPr wrap="square" lIns="0" tIns="0" rIns="0" bIns="0" rtlCol="0" anchor="ctr"/>
          <a:lstStyle/>
          <a:p>
            <a:pPr marL="0" indent="0">
              <a:buNone/>
            </a:pPr>
            <a:r>
              <a:rPr lang="en-US" sz="1900" b="1" dirty="0">
                <a:solidFill>
                  <a:srgbClr val="73A9B7"/>
                </a:solidFill>
              </a:rPr>
              <a:t>GOVERN AI</a:t>
            </a:r>
            <a:endParaRPr lang="en-US" sz="1900" dirty="0"/>
          </a:p>
        </p:txBody>
      </p:sp>
      <p:sp>
        <p:nvSpPr>
          <p:cNvPr id="20" name="Text 18"/>
          <p:cNvSpPr/>
          <p:nvPr/>
        </p:nvSpPr>
        <p:spPr>
          <a:xfrm>
            <a:off x="9116568" y="2651760"/>
            <a:ext cx="2183130" cy="1883664"/>
          </a:xfrm>
          <a:prstGeom prst="rect">
            <a:avLst/>
          </a:prstGeom>
          <a:noFill/>
          <a:ln/>
        </p:spPr>
        <p:txBody>
          <a:bodyPr wrap="square" lIns="0" tIns="0" rIns="0" bIns="0" rtlCol="0" anchor="ctr">
            <a:normAutofit/>
          </a:bodyPr>
          <a:lstStyle/>
          <a:p>
            <a:pPr marL="0" indent="0">
              <a:buNone/>
            </a:pPr>
            <a:r>
              <a:rPr lang="en-US" sz="1700" dirty="0">
                <a:solidFill>
                  <a:srgbClr val="30383D"/>
                </a:solidFill>
              </a:rPr>
              <a:t>Apply controls to emerging AI use cases</a:t>
            </a:r>
            <a:endParaRPr lang="en-US" sz="1700" dirty="0"/>
          </a:p>
        </p:txBody>
      </p:sp>
      <p:sp>
        <p:nvSpPr>
          <p:cNvPr id="21" name="Shape 19"/>
          <p:cNvSpPr/>
          <p:nvPr/>
        </p:nvSpPr>
        <p:spPr>
          <a:xfrm>
            <a:off x="164592" y="6099048"/>
            <a:ext cx="12024360" cy="457200"/>
          </a:xfrm>
          <a:prstGeom prst="rect">
            <a:avLst/>
          </a:prstGeom>
          <a:solidFill>
            <a:srgbClr val="2D7785"/>
          </a:solidFill>
          <a:ln w="12700">
            <a:solidFill>
              <a:srgbClr val="2D7785"/>
            </a:solidFill>
            <a:prstDash val="solid"/>
          </a:ln>
        </p:spPr>
        <p:txBody>
          <a:bodyPr/>
          <a:lstStyle/>
          <a:p>
            <a:endParaRPr lang="en-US"/>
          </a:p>
        </p:txBody>
      </p:sp>
      <p:sp>
        <p:nvSpPr>
          <p:cNvPr id="22" name="Text 20"/>
          <p:cNvSpPr/>
          <p:nvPr/>
        </p:nvSpPr>
        <p:spPr>
          <a:xfrm>
            <a:off x="502920" y="6208776"/>
            <a:ext cx="10789920" cy="182880"/>
          </a:xfrm>
          <a:prstGeom prst="rect">
            <a:avLst/>
          </a:prstGeom>
          <a:noFill/>
          <a:ln/>
        </p:spPr>
        <p:txBody>
          <a:bodyPr wrap="square" lIns="0" tIns="0" rIns="0" bIns="0" rtlCol="0" anchor="ctr"/>
          <a:lstStyle/>
          <a:p>
            <a:pPr marL="0" indent="0">
              <a:buNone/>
            </a:pPr>
            <a:r>
              <a:rPr lang="en-US" sz="1200" b="1" dirty="0">
                <a:solidFill>
                  <a:srgbClr val="FFFFFF"/>
                </a:solidFill>
              </a:rPr>
              <a:t>AUDIT READINESS IS A MANAGEMENT PROCESS, NOT A DOCUMENT REQUEST.</a:t>
            </a:r>
            <a:endParaRPr lang="en-US" sz="12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QUICK PULSE CHECK</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What makes an audit feel hard?</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Choose the issue that creates the most friction in your organization.</a:t>
            </a:r>
            <a:endParaRPr lang="en-US" sz="1800" dirty="0"/>
          </a:p>
        </p:txBody>
      </p:sp>
      <p:sp>
        <p:nvSpPr>
          <p:cNvPr id="5" name="Shape 3"/>
          <p:cNvSpPr/>
          <p:nvPr/>
        </p:nvSpPr>
        <p:spPr>
          <a:xfrm>
            <a:off x="777240" y="1847088"/>
            <a:ext cx="8229600" cy="566928"/>
          </a:xfrm>
          <a:prstGeom prst="roundRect">
            <a:avLst/>
          </a:prstGeom>
          <a:solidFill>
            <a:srgbClr val="E8F2F3"/>
          </a:solidFill>
          <a:ln w="12700">
            <a:solidFill>
              <a:srgbClr val="D5D7D4"/>
            </a:solidFill>
            <a:prstDash val="solid"/>
          </a:ln>
        </p:spPr>
        <p:txBody>
          <a:bodyPr/>
          <a:lstStyle/>
          <a:p>
            <a:endParaRPr lang="en-US"/>
          </a:p>
        </p:txBody>
      </p:sp>
      <p:sp>
        <p:nvSpPr>
          <p:cNvPr id="6" name="Text 4"/>
          <p:cNvSpPr/>
          <p:nvPr/>
        </p:nvSpPr>
        <p:spPr>
          <a:xfrm>
            <a:off x="960120" y="1984248"/>
            <a:ext cx="274320" cy="182880"/>
          </a:xfrm>
          <a:prstGeom prst="rect">
            <a:avLst/>
          </a:prstGeom>
          <a:noFill/>
          <a:ln/>
        </p:spPr>
        <p:txBody>
          <a:bodyPr wrap="square" lIns="0" tIns="0" rIns="0" bIns="0" rtlCol="0" anchor="ctr"/>
          <a:lstStyle/>
          <a:p>
            <a:pPr marL="0" indent="0">
              <a:buNone/>
            </a:pPr>
            <a:r>
              <a:rPr lang="en-US" sz="1700" b="1" dirty="0">
                <a:solidFill>
                  <a:srgbClr val="EB5226"/>
                </a:solidFill>
              </a:rPr>
              <a:t>A</a:t>
            </a:r>
            <a:endParaRPr lang="en-US" sz="1700" dirty="0"/>
          </a:p>
        </p:txBody>
      </p:sp>
      <p:sp>
        <p:nvSpPr>
          <p:cNvPr id="7" name="Text 5"/>
          <p:cNvSpPr/>
          <p:nvPr/>
        </p:nvSpPr>
        <p:spPr>
          <a:xfrm>
            <a:off x="1371600" y="1965960"/>
            <a:ext cx="7223760" cy="256032"/>
          </a:xfrm>
          <a:prstGeom prst="rect">
            <a:avLst/>
          </a:prstGeom>
          <a:noFill/>
          <a:ln/>
        </p:spPr>
        <p:txBody>
          <a:bodyPr wrap="square" lIns="0" tIns="0" rIns="0" bIns="0" rtlCol="0" anchor="ctr"/>
          <a:lstStyle/>
          <a:p>
            <a:pPr marL="0" indent="0">
              <a:buNone/>
            </a:pPr>
            <a:r>
              <a:rPr lang="en-US" sz="2000" dirty="0">
                <a:solidFill>
                  <a:srgbClr val="30383D"/>
                </a:solidFill>
              </a:rPr>
              <a:t>Late close or unreconciled accounts</a:t>
            </a:r>
            <a:endParaRPr lang="en-US" sz="2000" dirty="0"/>
          </a:p>
        </p:txBody>
      </p:sp>
      <p:sp>
        <p:nvSpPr>
          <p:cNvPr id="8" name="Shape 6"/>
          <p:cNvSpPr/>
          <p:nvPr/>
        </p:nvSpPr>
        <p:spPr>
          <a:xfrm>
            <a:off x="777240" y="2596896"/>
            <a:ext cx="8229600" cy="566928"/>
          </a:xfrm>
          <a:prstGeom prst="roundRect">
            <a:avLst/>
          </a:prstGeom>
          <a:solidFill>
            <a:srgbClr val="FFFFFF"/>
          </a:solidFill>
          <a:ln w="12700">
            <a:solidFill>
              <a:srgbClr val="D5D7D4"/>
            </a:solidFill>
            <a:prstDash val="solid"/>
          </a:ln>
        </p:spPr>
        <p:txBody>
          <a:bodyPr/>
          <a:lstStyle/>
          <a:p>
            <a:endParaRPr lang="en-US"/>
          </a:p>
        </p:txBody>
      </p:sp>
      <p:sp>
        <p:nvSpPr>
          <p:cNvPr id="9" name="Text 7"/>
          <p:cNvSpPr/>
          <p:nvPr/>
        </p:nvSpPr>
        <p:spPr>
          <a:xfrm>
            <a:off x="960120" y="2734056"/>
            <a:ext cx="274320" cy="182880"/>
          </a:xfrm>
          <a:prstGeom prst="rect">
            <a:avLst/>
          </a:prstGeom>
          <a:noFill/>
          <a:ln/>
        </p:spPr>
        <p:txBody>
          <a:bodyPr wrap="square" lIns="0" tIns="0" rIns="0" bIns="0" rtlCol="0" anchor="ctr"/>
          <a:lstStyle/>
          <a:p>
            <a:pPr marL="0" indent="0">
              <a:buNone/>
            </a:pPr>
            <a:r>
              <a:rPr lang="en-US" sz="1700" b="1" dirty="0">
                <a:solidFill>
                  <a:srgbClr val="EB5226"/>
                </a:solidFill>
              </a:rPr>
              <a:t>B</a:t>
            </a:r>
            <a:endParaRPr lang="en-US" sz="1700" dirty="0"/>
          </a:p>
        </p:txBody>
      </p:sp>
      <p:sp>
        <p:nvSpPr>
          <p:cNvPr id="10" name="Text 8"/>
          <p:cNvSpPr/>
          <p:nvPr/>
        </p:nvSpPr>
        <p:spPr>
          <a:xfrm>
            <a:off x="1371600" y="2715768"/>
            <a:ext cx="7223760" cy="256032"/>
          </a:xfrm>
          <a:prstGeom prst="rect">
            <a:avLst/>
          </a:prstGeom>
          <a:noFill/>
          <a:ln/>
        </p:spPr>
        <p:txBody>
          <a:bodyPr wrap="square" lIns="0" tIns="0" rIns="0" bIns="0" rtlCol="0" anchor="ctr"/>
          <a:lstStyle/>
          <a:p>
            <a:pPr marL="0" indent="0">
              <a:buNone/>
            </a:pPr>
            <a:r>
              <a:rPr lang="en-US" sz="2000" dirty="0">
                <a:solidFill>
                  <a:srgbClr val="30383D"/>
                </a:solidFill>
              </a:rPr>
              <a:t>Unclear ownership of requests</a:t>
            </a:r>
            <a:endParaRPr lang="en-US" sz="2000" dirty="0"/>
          </a:p>
        </p:txBody>
      </p:sp>
      <p:sp>
        <p:nvSpPr>
          <p:cNvPr id="11" name="Shape 9"/>
          <p:cNvSpPr/>
          <p:nvPr/>
        </p:nvSpPr>
        <p:spPr>
          <a:xfrm>
            <a:off x="777240" y="3346704"/>
            <a:ext cx="8229600" cy="566928"/>
          </a:xfrm>
          <a:prstGeom prst="roundRect">
            <a:avLst/>
          </a:prstGeom>
          <a:solidFill>
            <a:srgbClr val="E8F2F3"/>
          </a:solidFill>
          <a:ln w="12700">
            <a:solidFill>
              <a:srgbClr val="D5D7D4"/>
            </a:solidFill>
            <a:prstDash val="solid"/>
          </a:ln>
        </p:spPr>
        <p:txBody>
          <a:bodyPr/>
          <a:lstStyle/>
          <a:p>
            <a:endParaRPr lang="en-US"/>
          </a:p>
        </p:txBody>
      </p:sp>
      <p:sp>
        <p:nvSpPr>
          <p:cNvPr id="12" name="Text 10"/>
          <p:cNvSpPr/>
          <p:nvPr/>
        </p:nvSpPr>
        <p:spPr>
          <a:xfrm>
            <a:off x="960120" y="3483864"/>
            <a:ext cx="274320" cy="182880"/>
          </a:xfrm>
          <a:prstGeom prst="rect">
            <a:avLst/>
          </a:prstGeom>
          <a:noFill/>
          <a:ln/>
        </p:spPr>
        <p:txBody>
          <a:bodyPr wrap="square" lIns="0" tIns="0" rIns="0" bIns="0" rtlCol="0" anchor="ctr"/>
          <a:lstStyle/>
          <a:p>
            <a:pPr marL="0" indent="0">
              <a:buNone/>
            </a:pPr>
            <a:r>
              <a:rPr lang="en-US" sz="1700" b="1" dirty="0">
                <a:solidFill>
                  <a:srgbClr val="EB5226"/>
                </a:solidFill>
              </a:rPr>
              <a:t>C</a:t>
            </a:r>
            <a:endParaRPr lang="en-US" sz="1700" dirty="0"/>
          </a:p>
        </p:txBody>
      </p:sp>
      <p:sp>
        <p:nvSpPr>
          <p:cNvPr id="13" name="Text 11"/>
          <p:cNvSpPr/>
          <p:nvPr/>
        </p:nvSpPr>
        <p:spPr>
          <a:xfrm>
            <a:off x="1371600" y="3465576"/>
            <a:ext cx="7223760" cy="256032"/>
          </a:xfrm>
          <a:prstGeom prst="rect">
            <a:avLst/>
          </a:prstGeom>
          <a:noFill/>
          <a:ln/>
        </p:spPr>
        <p:txBody>
          <a:bodyPr wrap="square" lIns="0" tIns="0" rIns="0" bIns="0" rtlCol="0" anchor="ctr"/>
          <a:lstStyle/>
          <a:p>
            <a:pPr marL="0" indent="0">
              <a:buNone/>
            </a:pPr>
            <a:r>
              <a:rPr lang="en-US" sz="2000" dirty="0">
                <a:solidFill>
                  <a:srgbClr val="30383D"/>
                </a:solidFill>
              </a:rPr>
              <a:t>Limited segregation of duties</a:t>
            </a:r>
            <a:endParaRPr lang="en-US" sz="2000" dirty="0"/>
          </a:p>
        </p:txBody>
      </p:sp>
      <p:sp>
        <p:nvSpPr>
          <p:cNvPr id="14" name="Shape 12"/>
          <p:cNvSpPr/>
          <p:nvPr/>
        </p:nvSpPr>
        <p:spPr>
          <a:xfrm>
            <a:off x="777240" y="4096512"/>
            <a:ext cx="8229600" cy="566928"/>
          </a:xfrm>
          <a:prstGeom prst="roundRect">
            <a:avLst/>
          </a:prstGeom>
          <a:solidFill>
            <a:srgbClr val="FFFFFF"/>
          </a:solidFill>
          <a:ln w="12700">
            <a:solidFill>
              <a:srgbClr val="D5D7D4"/>
            </a:solidFill>
            <a:prstDash val="solid"/>
          </a:ln>
        </p:spPr>
        <p:txBody>
          <a:bodyPr/>
          <a:lstStyle/>
          <a:p>
            <a:endParaRPr lang="en-US"/>
          </a:p>
        </p:txBody>
      </p:sp>
      <p:sp>
        <p:nvSpPr>
          <p:cNvPr id="15" name="Text 13"/>
          <p:cNvSpPr/>
          <p:nvPr/>
        </p:nvSpPr>
        <p:spPr>
          <a:xfrm>
            <a:off x="960120" y="4233672"/>
            <a:ext cx="274320" cy="182880"/>
          </a:xfrm>
          <a:prstGeom prst="rect">
            <a:avLst/>
          </a:prstGeom>
          <a:noFill/>
          <a:ln/>
        </p:spPr>
        <p:txBody>
          <a:bodyPr wrap="square" lIns="0" tIns="0" rIns="0" bIns="0" rtlCol="0" anchor="ctr"/>
          <a:lstStyle/>
          <a:p>
            <a:pPr marL="0" indent="0">
              <a:buNone/>
            </a:pPr>
            <a:r>
              <a:rPr lang="en-US" sz="1700" b="1" dirty="0">
                <a:solidFill>
                  <a:srgbClr val="EB5226"/>
                </a:solidFill>
              </a:rPr>
              <a:t>D</a:t>
            </a:r>
            <a:endParaRPr lang="en-US" sz="1700" dirty="0"/>
          </a:p>
        </p:txBody>
      </p:sp>
      <p:sp>
        <p:nvSpPr>
          <p:cNvPr id="16" name="Text 14"/>
          <p:cNvSpPr/>
          <p:nvPr/>
        </p:nvSpPr>
        <p:spPr>
          <a:xfrm>
            <a:off x="1371600" y="4215384"/>
            <a:ext cx="7223760" cy="256032"/>
          </a:xfrm>
          <a:prstGeom prst="rect">
            <a:avLst/>
          </a:prstGeom>
          <a:noFill/>
          <a:ln/>
        </p:spPr>
        <p:txBody>
          <a:bodyPr wrap="square" lIns="0" tIns="0" rIns="0" bIns="0" rtlCol="0" anchor="ctr"/>
          <a:lstStyle/>
          <a:p>
            <a:pPr marL="0" indent="0">
              <a:buNone/>
            </a:pPr>
            <a:r>
              <a:rPr lang="en-US" sz="2000" dirty="0">
                <a:solidFill>
                  <a:srgbClr val="30383D"/>
                </a:solidFill>
              </a:rPr>
              <a:t>Missing evidence of review</a:t>
            </a:r>
            <a:endParaRPr lang="en-US" sz="2000" dirty="0"/>
          </a:p>
        </p:txBody>
      </p:sp>
      <p:sp>
        <p:nvSpPr>
          <p:cNvPr id="17" name="Shape 15"/>
          <p:cNvSpPr/>
          <p:nvPr/>
        </p:nvSpPr>
        <p:spPr>
          <a:xfrm>
            <a:off x="777240" y="4846320"/>
            <a:ext cx="8229600" cy="566928"/>
          </a:xfrm>
          <a:prstGeom prst="roundRect">
            <a:avLst/>
          </a:prstGeom>
          <a:solidFill>
            <a:srgbClr val="E8F2F3"/>
          </a:solidFill>
          <a:ln w="12700">
            <a:solidFill>
              <a:srgbClr val="D5D7D4"/>
            </a:solidFill>
            <a:prstDash val="solid"/>
          </a:ln>
        </p:spPr>
        <p:txBody>
          <a:bodyPr/>
          <a:lstStyle/>
          <a:p>
            <a:endParaRPr lang="en-US"/>
          </a:p>
        </p:txBody>
      </p:sp>
      <p:sp>
        <p:nvSpPr>
          <p:cNvPr id="18" name="Text 16"/>
          <p:cNvSpPr/>
          <p:nvPr/>
        </p:nvSpPr>
        <p:spPr>
          <a:xfrm>
            <a:off x="960120" y="4983480"/>
            <a:ext cx="274320" cy="182880"/>
          </a:xfrm>
          <a:prstGeom prst="rect">
            <a:avLst/>
          </a:prstGeom>
          <a:noFill/>
          <a:ln/>
        </p:spPr>
        <p:txBody>
          <a:bodyPr wrap="square" lIns="0" tIns="0" rIns="0" bIns="0" rtlCol="0" anchor="ctr"/>
          <a:lstStyle/>
          <a:p>
            <a:pPr marL="0" indent="0">
              <a:buNone/>
            </a:pPr>
            <a:r>
              <a:rPr lang="en-US" sz="1700" b="1" dirty="0">
                <a:solidFill>
                  <a:srgbClr val="EB5226"/>
                </a:solidFill>
              </a:rPr>
              <a:t>E</a:t>
            </a:r>
            <a:endParaRPr lang="en-US" sz="1700" dirty="0"/>
          </a:p>
        </p:txBody>
      </p:sp>
      <p:sp>
        <p:nvSpPr>
          <p:cNvPr id="19" name="Text 17"/>
          <p:cNvSpPr/>
          <p:nvPr/>
        </p:nvSpPr>
        <p:spPr>
          <a:xfrm>
            <a:off x="1371600" y="4965192"/>
            <a:ext cx="7223760" cy="256032"/>
          </a:xfrm>
          <a:prstGeom prst="rect">
            <a:avLst/>
          </a:prstGeom>
          <a:noFill/>
          <a:ln/>
        </p:spPr>
        <p:txBody>
          <a:bodyPr wrap="square" lIns="0" tIns="0" rIns="0" bIns="0" rtlCol="0" anchor="ctr"/>
          <a:lstStyle/>
          <a:p>
            <a:pPr marL="0" indent="0">
              <a:buNone/>
            </a:pPr>
            <a:r>
              <a:rPr lang="en-US" sz="2000" dirty="0">
                <a:solidFill>
                  <a:srgbClr val="30383D"/>
                </a:solidFill>
              </a:rPr>
              <a:t>New grants, systems, staff, or AI tools</a:t>
            </a:r>
            <a:endParaRPr lang="en-US" sz="2000" dirty="0"/>
          </a:p>
        </p:txBody>
      </p:sp>
      <p:sp>
        <p:nvSpPr>
          <p:cNvPr id="20" name="Shape 18"/>
          <p:cNvSpPr/>
          <p:nvPr/>
        </p:nvSpPr>
        <p:spPr>
          <a:xfrm>
            <a:off x="9326880" y="2148840"/>
            <a:ext cx="1965960" cy="1965960"/>
          </a:xfrm>
          <a:prstGeom prst="ellipse">
            <a:avLst/>
          </a:prstGeom>
          <a:solidFill>
            <a:srgbClr val="2D7785"/>
          </a:solidFill>
          <a:ln w="12700">
            <a:solidFill>
              <a:srgbClr val="2D7785"/>
            </a:solidFill>
            <a:prstDash val="solid"/>
          </a:ln>
        </p:spPr>
        <p:txBody>
          <a:bodyPr/>
          <a:lstStyle/>
          <a:p>
            <a:endParaRPr lang="en-US"/>
          </a:p>
        </p:txBody>
      </p:sp>
      <p:sp>
        <p:nvSpPr>
          <p:cNvPr id="21" name="Text 19"/>
          <p:cNvSpPr/>
          <p:nvPr/>
        </p:nvSpPr>
        <p:spPr>
          <a:xfrm>
            <a:off x="9619488" y="2670048"/>
            <a:ext cx="1371600" cy="640080"/>
          </a:xfrm>
          <a:prstGeom prst="rect">
            <a:avLst/>
          </a:prstGeom>
          <a:noFill/>
          <a:ln/>
        </p:spPr>
        <p:txBody>
          <a:bodyPr wrap="square" lIns="0" tIns="0" rIns="0" bIns="0" rtlCol="0" anchor="ctr"/>
          <a:lstStyle/>
          <a:p>
            <a:pPr marL="0" indent="0" algn="ctr">
              <a:buNone/>
            </a:pPr>
            <a:r>
              <a:rPr lang="en-US" sz="2500" b="1" dirty="0">
                <a:solidFill>
                  <a:srgbClr val="FFFFFF"/>
                </a:solidFill>
              </a:rPr>
              <a:t>TABLE</a:t>
            </a:r>
            <a:endParaRPr lang="en-US" sz="2500" dirty="0"/>
          </a:p>
          <a:p>
            <a:pPr marL="0" indent="0" algn="ctr">
              <a:buNone/>
            </a:pPr>
            <a:r>
              <a:rPr lang="en-US" sz="2500" b="1" dirty="0">
                <a:solidFill>
                  <a:srgbClr val="FFFFFF"/>
                </a:solidFill>
              </a:rPr>
              <a:t>VOTE</a:t>
            </a:r>
            <a:endParaRPr lang="en-US" sz="25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30383D"/>
        </a:solidFill>
        <a:effectLst/>
      </p:bgPr>
    </p:bg>
    <p:spTree>
      <p:nvGrpSpPr>
        <p:cNvPr id="1" name=""/>
        <p:cNvGrpSpPr/>
        <p:nvPr/>
      </p:nvGrpSpPr>
      <p:grpSpPr>
        <a:xfrm>
          <a:off x="0" y="0"/>
          <a:ext cx="1" cy="1"/>
          <a:chOff x="0" y="0"/>
          <a:chExt cx="1" cy="1"/>
        </a:xfrm>
      </p:grpSpPr>
      <p:sp>
        <p:nvSpPr>
          <p:cNvPr id="2" name="Shape 0"/>
          <p:cNvSpPr/>
          <p:nvPr/>
        </p:nvSpPr>
        <p:spPr>
          <a:xfrm>
            <a:off x="7498080" y="137160"/>
            <a:ext cx="4480560" cy="4480560"/>
          </a:xfrm>
          <a:prstGeom prst="ellipse">
            <a:avLst/>
          </a:prstGeom>
          <a:solidFill>
            <a:srgbClr val="EB5226"/>
          </a:solidFill>
          <a:ln w="12700">
            <a:solidFill>
              <a:srgbClr val="333333">
                <a:alpha val="0"/>
              </a:srgbClr>
            </a:solidFill>
            <a:prstDash val="solid"/>
          </a:ln>
        </p:spPr>
        <p:txBody>
          <a:bodyPr/>
          <a:lstStyle/>
          <a:p>
            <a:endParaRPr lang="en-US"/>
          </a:p>
        </p:txBody>
      </p:sp>
      <p:sp>
        <p:nvSpPr>
          <p:cNvPr id="3" name="Shape 1"/>
          <p:cNvSpPr/>
          <p:nvPr/>
        </p:nvSpPr>
        <p:spPr>
          <a:xfrm>
            <a:off x="8869680" y="3017520"/>
            <a:ext cx="3108960" cy="3108960"/>
          </a:xfrm>
          <a:prstGeom prst="ellipse">
            <a:avLst/>
          </a:prstGeom>
          <a:solidFill>
            <a:srgbClr val="73A9B7">
              <a:alpha val="65000"/>
            </a:srgbClr>
          </a:solidFill>
          <a:ln w="12700">
            <a:solidFill>
              <a:srgbClr val="333333">
                <a:alpha val="0"/>
              </a:srgbClr>
            </a:solidFill>
            <a:prstDash val="solid"/>
          </a:ln>
        </p:spPr>
        <p:txBody>
          <a:bodyPr/>
          <a:lstStyle/>
          <a:p>
            <a:endParaRPr lang="en-US"/>
          </a:p>
        </p:txBody>
      </p:sp>
      <p:sp>
        <p:nvSpPr>
          <p:cNvPr id="4" name="Text 2"/>
          <p:cNvSpPr/>
          <p:nvPr/>
        </p:nvSpPr>
        <p:spPr>
          <a:xfrm>
            <a:off x="777240" y="1188720"/>
            <a:ext cx="3657600" cy="274320"/>
          </a:xfrm>
          <a:prstGeom prst="rect">
            <a:avLst/>
          </a:prstGeom>
          <a:noFill/>
          <a:ln/>
        </p:spPr>
        <p:txBody>
          <a:bodyPr wrap="square" lIns="0" tIns="0" rIns="0" bIns="0" rtlCol="0" anchor="ctr"/>
          <a:lstStyle/>
          <a:p>
            <a:pPr marL="0" indent="0">
              <a:buNone/>
            </a:pPr>
            <a:r>
              <a:rPr lang="en-US" sz="1400" b="1" kern="0" spc="200" dirty="0">
                <a:solidFill>
                  <a:srgbClr val="E7A923"/>
                </a:solidFill>
              </a:rPr>
              <a:t>PART 1</a:t>
            </a:r>
            <a:endParaRPr lang="en-US" sz="1400" dirty="0"/>
          </a:p>
        </p:txBody>
      </p:sp>
      <p:sp>
        <p:nvSpPr>
          <p:cNvPr id="5" name="Text 3"/>
          <p:cNvSpPr/>
          <p:nvPr/>
        </p:nvSpPr>
        <p:spPr>
          <a:xfrm>
            <a:off x="777240" y="1737360"/>
            <a:ext cx="6400800" cy="1005840"/>
          </a:xfrm>
          <a:prstGeom prst="rect">
            <a:avLst/>
          </a:prstGeom>
          <a:noFill/>
          <a:ln/>
        </p:spPr>
        <p:txBody>
          <a:bodyPr wrap="square" lIns="0" tIns="0" rIns="0" bIns="0" rtlCol="0" anchor="ctr"/>
          <a:lstStyle/>
          <a:p>
            <a:pPr marL="0" indent="0">
              <a:buNone/>
            </a:pPr>
            <a:r>
              <a:rPr lang="en-US" sz="3800" dirty="0">
                <a:solidFill>
                  <a:srgbClr val="FFFFFF"/>
                </a:solidFill>
                <a:latin typeface="Georgia" pitchFamily="34" charset="0"/>
                <a:ea typeface="Georgia" pitchFamily="34" charset="-122"/>
                <a:cs typeface="Georgia" pitchFamily="34" charset="-120"/>
              </a:rPr>
              <a:t>The annual audit process</a:t>
            </a:r>
            <a:endParaRPr lang="en-US" sz="3800" dirty="0"/>
          </a:p>
        </p:txBody>
      </p:sp>
      <p:sp>
        <p:nvSpPr>
          <p:cNvPr id="6" name="Text 4"/>
          <p:cNvSpPr/>
          <p:nvPr/>
        </p:nvSpPr>
        <p:spPr>
          <a:xfrm>
            <a:off x="777240" y="3182112"/>
            <a:ext cx="5943600" cy="777240"/>
          </a:xfrm>
          <a:prstGeom prst="rect">
            <a:avLst/>
          </a:prstGeom>
          <a:noFill/>
          <a:ln/>
        </p:spPr>
        <p:txBody>
          <a:bodyPr wrap="square" lIns="0" tIns="0" rIns="0" bIns="0" rtlCol="0" anchor="ctr"/>
          <a:lstStyle/>
          <a:p>
            <a:pPr marL="0" indent="0">
              <a:buNone/>
            </a:pPr>
            <a:r>
              <a:rPr lang="en-US" sz="2100" dirty="0">
                <a:solidFill>
                  <a:srgbClr val="E9ECEC"/>
                </a:solidFill>
              </a:rPr>
              <a:t>A clear roadmap reduces surprises, rework, and last-minute pressure.</a:t>
            </a:r>
            <a:endParaRPr lang="en-US" sz="2100" dirty="0"/>
          </a:p>
        </p:txBody>
      </p:sp>
      <p:sp>
        <p:nvSpPr>
          <p:cNvPr id="7" name="Shape 5"/>
          <p:cNvSpPr/>
          <p:nvPr/>
        </p:nvSpPr>
        <p:spPr>
          <a:xfrm>
            <a:off x="777240" y="4315968"/>
            <a:ext cx="3657600" cy="1"/>
          </a:xfrm>
          <a:prstGeom prst="line">
            <a:avLst/>
          </a:prstGeom>
          <a:noFill/>
          <a:ln w="50800">
            <a:solidFill>
              <a:srgbClr val="EB5226"/>
            </a:solidFill>
            <a:prstDash val="solid"/>
          </a:ln>
        </p:spPr>
        <p:txBody>
          <a:bodyPr/>
          <a:lstStyle/>
          <a:p>
            <a:endParaRPr lang="en-US"/>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AUDIT PROCESS</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The annual audit roadmap</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Eight stages, with management action at every stage.</a:t>
            </a:r>
            <a:endParaRPr lang="en-US" sz="1800" dirty="0"/>
          </a:p>
        </p:txBody>
      </p:sp>
      <p:sp>
        <p:nvSpPr>
          <p:cNvPr id="5" name="Shape 3"/>
          <p:cNvSpPr/>
          <p:nvPr/>
        </p:nvSpPr>
        <p:spPr>
          <a:xfrm>
            <a:off x="658368" y="1847088"/>
            <a:ext cx="2640330" cy="1682496"/>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1847088"/>
            <a:ext cx="91440" cy="1682496"/>
          </a:xfrm>
          <a:prstGeom prst="rect">
            <a:avLst/>
          </a:prstGeom>
          <a:solidFill>
            <a:srgbClr val="EB5226"/>
          </a:solidFill>
          <a:ln w="12700">
            <a:solidFill>
              <a:srgbClr val="EB5226"/>
            </a:solidFill>
            <a:prstDash val="solid"/>
          </a:ln>
        </p:spPr>
        <p:txBody>
          <a:bodyPr/>
          <a:lstStyle/>
          <a:p>
            <a:endParaRPr lang="en-US"/>
          </a:p>
        </p:txBody>
      </p:sp>
      <p:sp>
        <p:nvSpPr>
          <p:cNvPr id="7" name="Text 5"/>
          <p:cNvSpPr/>
          <p:nvPr/>
        </p:nvSpPr>
        <p:spPr>
          <a:xfrm>
            <a:off x="886968" y="2011680"/>
            <a:ext cx="2228850" cy="347472"/>
          </a:xfrm>
          <a:prstGeom prst="rect">
            <a:avLst/>
          </a:prstGeom>
          <a:noFill/>
          <a:ln/>
        </p:spPr>
        <p:txBody>
          <a:bodyPr wrap="square" lIns="0" tIns="0" rIns="0" bIns="0" rtlCol="0" anchor="ctr"/>
          <a:lstStyle/>
          <a:p>
            <a:pPr marL="0" indent="0">
              <a:buNone/>
            </a:pPr>
            <a:r>
              <a:rPr lang="en-US" sz="1900" b="1" dirty="0">
                <a:solidFill>
                  <a:srgbClr val="EB5226"/>
                </a:solidFill>
              </a:rPr>
              <a:t>01</a:t>
            </a:r>
            <a:endParaRPr lang="en-US" sz="1900" dirty="0"/>
          </a:p>
        </p:txBody>
      </p:sp>
      <p:sp>
        <p:nvSpPr>
          <p:cNvPr id="8" name="Text 6"/>
          <p:cNvSpPr/>
          <p:nvPr/>
        </p:nvSpPr>
        <p:spPr>
          <a:xfrm>
            <a:off x="886968" y="2487168"/>
            <a:ext cx="2183130" cy="859536"/>
          </a:xfrm>
          <a:prstGeom prst="rect">
            <a:avLst/>
          </a:prstGeom>
          <a:noFill/>
          <a:ln/>
        </p:spPr>
        <p:txBody>
          <a:bodyPr wrap="square" lIns="0" tIns="0" rIns="0" bIns="0" rtlCol="0" anchor="ctr">
            <a:normAutofit/>
          </a:bodyPr>
          <a:lstStyle/>
          <a:p>
            <a:pPr marL="0" indent="0">
              <a:buNone/>
            </a:pPr>
            <a:r>
              <a:rPr lang="en-US" sz="1800" dirty="0">
                <a:solidFill>
                  <a:srgbClr val="30383D"/>
                </a:solidFill>
              </a:rPr>
              <a:t>Planning &amp; risk assessment</a:t>
            </a:r>
            <a:endParaRPr lang="en-US" sz="1800" dirty="0"/>
          </a:p>
        </p:txBody>
      </p:sp>
      <p:sp>
        <p:nvSpPr>
          <p:cNvPr id="9" name="Shape 7"/>
          <p:cNvSpPr/>
          <p:nvPr/>
        </p:nvSpPr>
        <p:spPr>
          <a:xfrm>
            <a:off x="3401568" y="1847088"/>
            <a:ext cx="2640330" cy="1682496"/>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3401568" y="1847088"/>
            <a:ext cx="91440" cy="1682496"/>
          </a:xfrm>
          <a:prstGeom prst="rect">
            <a:avLst/>
          </a:prstGeom>
          <a:solidFill>
            <a:srgbClr val="2D7785"/>
          </a:solidFill>
          <a:ln w="12700">
            <a:solidFill>
              <a:srgbClr val="2D7785"/>
            </a:solidFill>
            <a:prstDash val="solid"/>
          </a:ln>
        </p:spPr>
        <p:txBody>
          <a:bodyPr/>
          <a:lstStyle/>
          <a:p>
            <a:endParaRPr lang="en-US"/>
          </a:p>
        </p:txBody>
      </p:sp>
      <p:sp>
        <p:nvSpPr>
          <p:cNvPr id="11" name="Text 9"/>
          <p:cNvSpPr/>
          <p:nvPr/>
        </p:nvSpPr>
        <p:spPr>
          <a:xfrm>
            <a:off x="3630168" y="2011680"/>
            <a:ext cx="2228850" cy="347472"/>
          </a:xfrm>
          <a:prstGeom prst="rect">
            <a:avLst/>
          </a:prstGeom>
          <a:noFill/>
          <a:ln/>
        </p:spPr>
        <p:txBody>
          <a:bodyPr wrap="square" lIns="0" tIns="0" rIns="0" bIns="0" rtlCol="0" anchor="ctr"/>
          <a:lstStyle/>
          <a:p>
            <a:pPr marL="0" indent="0">
              <a:buNone/>
            </a:pPr>
            <a:r>
              <a:rPr lang="en-US" sz="1900" b="1" dirty="0">
                <a:solidFill>
                  <a:srgbClr val="2D7785"/>
                </a:solidFill>
              </a:rPr>
              <a:t>02</a:t>
            </a:r>
            <a:endParaRPr lang="en-US" sz="1900" dirty="0"/>
          </a:p>
        </p:txBody>
      </p:sp>
      <p:sp>
        <p:nvSpPr>
          <p:cNvPr id="12" name="Text 10"/>
          <p:cNvSpPr/>
          <p:nvPr/>
        </p:nvSpPr>
        <p:spPr>
          <a:xfrm>
            <a:off x="3630168" y="2487168"/>
            <a:ext cx="2183130" cy="859536"/>
          </a:xfrm>
          <a:prstGeom prst="rect">
            <a:avLst/>
          </a:prstGeom>
          <a:noFill/>
          <a:ln/>
        </p:spPr>
        <p:txBody>
          <a:bodyPr wrap="square" lIns="0" tIns="0" rIns="0" bIns="0" rtlCol="0" anchor="ctr">
            <a:normAutofit/>
          </a:bodyPr>
          <a:lstStyle/>
          <a:p>
            <a:pPr marL="0" indent="0">
              <a:buNone/>
            </a:pPr>
            <a:r>
              <a:rPr lang="en-US" sz="1800" dirty="0">
                <a:solidFill>
                  <a:srgbClr val="30383D"/>
                </a:solidFill>
              </a:rPr>
              <a:t>Interim controls</a:t>
            </a:r>
            <a:endParaRPr lang="en-US" sz="1800" dirty="0"/>
          </a:p>
        </p:txBody>
      </p:sp>
      <p:sp>
        <p:nvSpPr>
          <p:cNvPr id="13" name="Shape 11"/>
          <p:cNvSpPr/>
          <p:nvPr/>
        </p:nvSpPr>
        <p:spPr>
          <a:xfrm>
            <a:off x="6144768" y="1847088"/>
            <a:ext cx="2640330" cy="1682496"/>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6144768" y="1847088"/>
            <a:ext cx="91440" cy="1682496"/>
          </a:xfrm>
          <a:prstGeom prst="rect">
            <a:avLst/>
          </a:prstGeom>
          <a:solidFill>
            <a:srgbClr val="E7A923"/>
          </a:solidFill>
          <a:ln w="12700">
            <a:solidFill>
              <a:srgbClr val="E7A923"/>
            </a:solidFill>
            <a:prstDash val="solid"/>
          </a:ln>
        </p:spPr>
        <p:txBody>
          <a:bodyPr/>
          <a:lstStyle/>
          <a:p>
            <a:endParaRPr lang="en-US"/>
          </a:p>
        </p:txBody>
      </p:sp>
      <p:sp>
        <p:nvSpPr>
          <p:cNvPr id="15" name="Text 13"/>
          <p:cNvSpPr/>
          <p:nvPr/>
        </p:nvSpPr>
        <p:spPr>
          <a:xfrm>
            <a:off x="6373368" y="2011680"/>
            <a:ext cx="2228850" cy="347472"/>
          </a:xfrm>
          <a:prstGeom prst="rect">
            <a:avLst/>
          </a:prstGeom>
          <a:noFill/>
          <a:ln/>
        </p:spPr>
        <p:txBody>
          <a:bodyPr wrap="square" lIns="0" tIns="0" rIns="0" bIns="0" rtlCol="0" anchor="ctr"/>
          <a:lstStyle/>
          <a:p>
            <a:pPr marL="0" indent="0">
              <a:buNone/>
            </a:pPr>
            <a:r>
              <a:rPr lang="en-US" sz="1900" b="1" dirty="0">
                <a:solidFill>
                  <a:srgbClr val="E7A923"/>
                </a:solidFill>
              </a:rPr>
              <a:t>03</a:t>
            </a:r>
            <a:endParaRPr lang="en-US" sz="1900" dirty="0"/>
          </a:p>
        </p:txBody>
      </p:sp>
      <p:sp>
        <p:nvSpPr>
          <p:cNvPr id="16" name="Text 14"/>
          <p:cNvSpPr/>
          <p:nvPr/>
        </p:nvSpPr>
        <p:spPr>
          <a:xfrm>
            <a:off x="6373368" y="2487168"/>
            <a:ext cx="2183130" cy="859536"/>
          </a:xfrm>
          <a:prstGeom prst="rect">
            <a:avLst/>
          </a:prstGeom>
          <a:noFill/>
          <a:ln/>
        </p:spPr>
        <p:txBody>
          <a:bodyPr wrap="square" lIns="0" tIns="0" rIns="0" bIns="0" rtlCol="0" anchor="ctr">
            <a:normAutofit/>
          </a:bodyPr>
          <a:lstStyle/>
          <a:p>
            <a:pPr marL="0" indent="0">
              <a:buNone/>
            </a:pPr>
            <a:r>
              <a:rPr lang="en-US" sz="1800" dirty="0">
                <a:solidFill>
                  <a:srgbClr val="30383D"/>
                </a:solidFill>
              </a:rPr>
              <a:t>Year-end close</a:t>
            </a:r>
            <a:endParaRPr lang="en-US" sz="1800" dirty="0"/>
          </a:p>
        </p:txBody>
      </p:sp>
      <p:sp>
        <p:nvSpPr>
          <p:cNvPr id="17" name="Shape 15"/>
          <p:cNvSpPr/>
          <p:nvPr/>
        </p:nvSpPr>
        <p:spPr>
          <a:xfrm>
            <a:off x="8887968" y="1847088"/>
            <a:ext cx="2640330" cy="1682496"/>
          </a:xfrm>
          <a:prstGeom prst="roundRect">
            <a:avLst/>
          </a:prstGeom>
          <a:solidFill>
            <a:srgbClr val="FFFFFF"/>
          </a:solidFill>
          <a:ln w="12700">
            <a:solidFill>
              <a:srgbClr val="D5D7D4"/>
            </a:solidFill>
            <a:prstDash val="solid"/>
          </a:ln>
        </p:spPr>
        <p:txBody>
          <a:bodyPr/>
          <a:lstStyle/>
          <a:p>
            <a:endParaRPr lang="en-US"/>
          </a:p>
        </p:txBody>
      </p:sp>
      <p:sp>
        <p:nvSpPr>
          <p:cNvPr id="18" name="Shape 16"/>
          <p:cNvSpPr/>
          <p:nvPr/>
        </p:nvSpPr>
        <p:spPr>
          <a:xfrm>
            <a:off x="8887968" y="1847088"/>
            <a:ext cx="91440" cy="1682496"/>
          </a:xfrm>
          <a:prstGeom prst="rect">
            <a:avLst/>
          </a:prstGeom>
          <a:solidFill>
            <a:srgbClr val="73A9B7"/>
          </a:solidFill>
          <a:ln w="12700">
            <a:solidFill>
              <a:srgbClr val="73A9B7"/>
            </a:solidFill>
            <a:prstDash val="solid"/>
          </a:ln>
        </p:spPr>
        <p:txBody>
          <a:bodyPr/>
          <a:lstStyle/>
          <a:p>
            <a:endParaRPr lang="en-US"/>
          </a:p>
        </p:txBody>
      </p:sp>
      <p:sp>
        <p:nvSpPr>
          <p:cNvPr id="19" name="Text 17"/>
          <p:cNvSpPr/>
          <p:nvPr/>
        </p:nvSpPr>
        <p:spPr>
          <a:xfrm>
            <a:off x="9116568" y="2011680"/>
            <a:ext cx="2228850" cy="347472"/>
          </a:xfrm>
          <a:prstGeom prst="rect">
            <a:avLst/>
          </a:prstGeom>
          <a:noFill/>
          <a:ln/>
        </p:spPr>
        <p:txBody>
          <a:bodyPr wrap="square" lIns="0" tIns="0" rIns="0" bIns="0" rtlCol="0" anchor="ctr"/>
          <a:lstStyle/>
          <a:p>
            <a:pPr marL="0" indent="0">
              <a:buNone/>
            </a:pPr>
            <a:r>
              <a:rPr lang="en-US" sz="1900" b="1" dirty="0">
                <a:solidFill>
                  <a:srgbClr val="73A9B7"/>
                </a:solidFill>
              </a:rPr>
              <a:t>04</a:t>
            </a:r>
            <a:endParaRPr lang="en-US" sz="1900" dirty="0"/>
          </a:p>
        </p:txBody>
      </p:sp>
      <p:sp>
        <p:nvSpPr>
          <p:cNvPr id="20" name="Text 18"/>
          <p:cNvSpPr/>
          <p:nvPr/>
        </p:nvSpPr>
        <p:spPr>
          <a:xfrm>
            <a:off x="9116568" y="2487168"/>
            <a:ext cx="2183130" cy="859536"/>
          </a:xfrm>
          <a:prstGeom prst="rect">
            <a:avLst/>
          </a:prstGeom>
          <a:noFill/>
          <a:ln/>
        </p:spPr>
        <p:txBody>
          <a:bodyPr wrap="square" lIns="0" tIns="0" rIns="0" bIns="0" rtlCol="0" anchor="ctr">
            <a:normAutofit/>
          </a:bodyPr>
          <a:lstStyle/>
          <a:p>
            <a:pPr marL="0" indent="0">
              <a:buNone/>
            </a:pPr>
            <a:r>
              <a:rPr lang="en-US" sz="1800" dirty="0">
                <a:solidFill>
                  <a:srgbClr val="30383D"/>
                </a:solidFill>
              </a:rPr>
              <a:t>Fieldwork</a:t>
            </a:r>
            <a:endParaRPr lang="en-US" sz="1800" dirty="0"/>
          </a:p>
        </p:txBody>
      </p:sp>
      <p:sp>
        <p:nvSpPr>
          <p:cNvPr id="21" name="Shape 19"/>
          <p:cNvSpPr/>
          <p:nvPr/>
        </p:nvSpPr>
        <p:spPr>
          <a:xfrm>
            <a:off x="658368" y="3749040"/>
            <a:ext cx="2640330" cy="1682496"/>
          </a:xfrm>
          <a:prstGeom prst="roundRect">
            <a:avLst/>
          </a:prstGeom>
          <a:solidFill>
            <a:srgbClr val="FFFFFF"/>
          </a:solidFill>
          <a:ln w="12700">
            <a:solidFill>
              <a:srgbClr val="D5D7D4"/>
            </a:solidFill>
            <a:prstDash val="solid"/>
          </a:ln>
        </p:spPr>
        <p:txBody>
          <a:bodyPr/>
          <a:lstStyle/>
          <a:p>
            <a:endParaRPr lang="en-US"/>
          </a:p>
        </p:txBody>
      </p:sp>
      <p:sp>
        <p:nvSpPr>
          <p:cNvPr id="22" name="Shape 20"/>
          <p:cNvSpPr/>
          <p:nvPr/>
        </p:nvSpPr>
        <p:spPr>
          <a:xfrm>
            <a:off x="658368" y="3749040"/>
            <a:ext cx="91440" cy="1682496"/>
          </a:xfrm>
          <a:prstGeom prst="rect">
            <a:avLst/>
          </a:prstGeom>
          <a:solidFill>
            <a:srgbClr val="EB5226"/>
          </a:solidFill>
          <a:ln w="12700">
            <a:solidFill>
              <a:srgbClr val="EB5226"/>
            </a:solidFill>
            <a:prstDash val="solid"/>
          </a:ln>
        </p:spPr>
        <p:txBody>
          <a:bodyPr/>
          <a:lstStyle/>
          <a:p>
            <a:endParaRPr lang="en-US"/>
          </a:p>
        </p:txBody>
      </p:sp>
      <p:sp>
        <p:nvSpPr>
          <p:cNvPr id="23" name="Text 21"/>
          <p:cNvSpPr/>
          <p:nvPr/>
        </p:nvSpPr>
        <p:spPr>
          <a:xfrm>
            <a:off x="886968" y="3913632"/>
            <a:ext cx="2228850" cy="347472"/>
          </a:xfrm>
          <a:prstGeom prst="rect">
            <a:avLst/>
          </a:prstGeom>
          <a:noFill/>
          <a:ln/>
        </p:spPr>
        <p:txBody>
          <a:bodyPr wrap="square" lIns="0" tIns="0" rIns="0" bIns="0" rtlCol="0" anchor="ctr"/>
          <a:lstStyle/>
          <a:p>
            <a:pPr marL="0" indent="0">
              <a:buNone/>
            </a:pPr>
            <a:r>
              <a:rPr lang="en-US" sz="1900" b="1" dirty="0">
                <a:solidFill>
                  <a:srgbClr val="EB5226"/>
                </a:solidFill>
              </a:rPr>
              <a:t>05</a:t>
            </a:r>
            <a:endParaRPr lang="en-US" sz="1900" dirty="0"/>
          </a:p>
        </p:txBody>
      </p:sp>
      <p:sp>
        <p:nvSpPr>
          <p:cNvPr id="24" name="Text 22"/>
          <p:cNvSpPr/>
          <p:nvPr/>
        </p:nvSpPr>
        <p:spPr>
          <a:xfrm>
            <a:off x="886968" y="4389120"/>
            <a:ext cx="2183130" cy="859536"/>
          </a:xfrm>
          <a:prstGeom prst="rect">
            <a:avLst/>
          </a:prstGeom>
          <a:noFill/>
          <a:ln/>
        </p:spPr>
        <p:txBody>
          <a:bodyPr wrap="square" lIns="0" tIns="0" rIns="0" bIns="0" rtlCol="0" anchor="ctr">
            <a:normAutofit/>
          </a:bodyPr>
          <a:lstStyle/>
          <a:p>
            <a:pPr marL="0" indent="0">
              <a:buNone/>
            </a:pPr>
            <a:r>
              <a:rPr lang="en-US" sz="1800" dirty="0">
                <a:solidFill>
                  <a:srgbClr val="30383D"/>
                </a:solidFill>
              </a:rPr>
              <a:t>Financial statements</a:t>
            </a:r>
            <a:endParaRPr lang="en-US" sz="1800" dirty="0"/>
          </a:p>
        </p:txBody>
      </p:sp>
      <p:sp>
        <p:nvSpPr>
          <p:cNvPr id="25" name="Shape 23"/>
          <p:cNvSpPr/>
          <p:nvPr/>
        </p:nvSpPr>
        <p:spPr>
          <a:xfrm>
            <a:off x="3401568" y="3749040"/>
            <a:ext cx="2640330" cy="1682496"/>
          </a:xfrm>
          <a:prstGeom prst="roundRect">
            <a:avLst/>
          </a:prstGeom>
          <a:solidFill>
            <a:srgbClr val="FFFFFF"/>
          </a:solidFill>
          <a:ln w="12700">
            <a:solidFill>
              <a:srgbClr val="D5D7D4"/>
            </a:solidFill>
            <a:prstDash val="solid"/>
          </a:ln>
        </p:spPr>
        <p:txBody>
          <a:bodyPr/>
          <a:lstStyle/>
          <a:p>
            <a:endParaRPr lang="en-US"/>
          </a:p>
        </p:txBody>
      </p:sp>
      <p:sp>
        <p:nvSpPr>
          <p:cNvPr id="26" name="Shape 24"/>
          <p:cNvSpPr/>
          <p:nvPr/>
        </p:nvSpPr>
        <p:spPr>
          <a:xfrm>
            <a:off x="3401568" y="3749040"/>
            <a:ext cx="91440" cy="1682496"/>
          </a:xfrm>
          <a:prstGeom prst="rect">
            <a:avLst/>
          </a:prstGeom>
          <a:solidFill>
            <a:srgbClr val="2D7785"/>
          </a:solidFill>
          <a:ln w="12700">
            <a:solidFill>
              <a:srgbClr val="2D7785"/>
            </a:solidFill>
            <a:prstDash val="solid"/>
          </a:ln>
        </p:spPr>
        <p:txBody>
          <a:bodyPr/>
          <a:lstStyle/>
          <a:p>
            <a:endParaRPr lang="en-US"/>
          </a:p>
        </p:txBody>
      </p:sp>
      <p:sp>
        <p:nvSpPr>
          <p:cNvPr id="27" name="Text 25"/>
          <p:cNvSpPr/>
          <p:nvPr/>
        </p:nvSpPr>
        <p:spPr>
          <a:xfrm>
            <a:off x="3630168" y="3913632"/>
            <a:ext cx="2228850" cy="347472"/>
          </a:xfrm>
          <a:prstGeom prst="rect">
            <a:avLst/>
          </a:prstGeom>
          <a:noFill/>
          <a:ln/>
        </p:spPr>
        <p:txBody>
          <a:bodyPr wrap="square" lIns="0" tIns="0" rIns="0" bIns="0" rtlCol="0" anchor="ctr"/>
          <a:lstStyle/>
          <a:p>
            <a:pPr marL="0" indent="0">
              <a:buNone/>
            </a:pPr>
            <a:r>
              <a:rPr lang="en-US" sz="1900" b="1" dirty="0">
                <a:solidFill>
                  <a:srgbClr val="2D7785"/>
                </a:solidFill>
              </a:rPr>
              <a:t>06</a:t>
            </a:r>
            <a:endParaRPr lang="en-US" sz="1900" dirty="0"/>
          </a:p>
        </p:txBody>
      </p:sp>
      <p:sp>
        <p:nvSpPr>
          <p:cNvPr id="28" name="Text 26"/>
          <p:cNvSpPr/>
          <p:nvPr/>
        </p:nvSpPr>
        <p:spPr>
          <a:xfrm>
            <a:off x="3630168" y="4389120"/>
            <a:ext cx="2183130" cy="859536"/>
          </a:xfrm>
          <a:prstGeom prst="rect">
            <a:avLst/>
          </a:prstGeom>
          <a:noFill/>
          <a:ln/>
        </p:spPr>
        <p:txBody>
          <a:bodyPr wrap="square" lIns="0" tIns="0" rIns="0" bIns="0" rtlCol="0" anchor="ctr">
            <a:normAutofit/>
          </a:bodyPr>
          <a:lstStyle/>
          <a:p>
            <a:pPr marL="0" indent="0">
              <a:buNone/>
            </a:pPr>
            <a:r>
              <a:rPr lang="en-US" sz="1800" dirty="0">
                <a:solidFill>
                  <a:srgbClr val="30383D"/>
                </a:solidFill>
              </a:rPr>
              <a:t>Audit reporting</a:t>
            </a:r>
            <a:endParaRPr lang="en-US" sz="1800" dirty="0"/>
          </a:p>
        </p:txBody>
      </p:sp>
      <p:sp>
        <p:nvSpPr>
          <p:cNvPr id="29" name="Shape 27"/>
          <p:cNvSpPr/>
          <p:nvPr/>
        </p:nvSpPr>
        <p:spPr>
          <a:xfrm>
            <a:off x="6144768" y="3749040"/>
            <a:ext cx="2640330" cy="1682496"/>
          </a:xfrm>
          <a:prstGeom prst="roundRect">
            <a:avLst/>
          </a:prstGeom>
          <a:solidFill>
            <a:srgbClr val="FFFFFF"/>
          </a:solidFill>
          <a:ln w="12700">
            <a:solidFill>
              <a:srgbClr val="D5D7D4"/>
            </a:solidFill>
            <a:prstDash val="solid"/>
          </a:ln>
        </p:spPr>
        <p:txBody>
          <a:bodyPr/>
          <a:lstStyle/>
          <a:p>
            <a:endParaRPr lang="en-US"/>
          </a:p>
        </p:txBody>
      </p:sp>
      <p:sp>
        <p:nvSpPr>
          <p:cNvPr id="30" name="Shape 28"/>
          <p:cNvSpPr/>
          <p:nvPr/>
        </p:nvSpPr>
        <p:spPr>
          <a:xfrm>
            <a:off x="6144768" y="3749040"/>
            <a:ext cx="91440" cy="1682496"/>
          </a:xfrm>
          <a:prstGeom prst="rect">
            <a:avLst/>
          </a:prstGeom>
          <a:solidFill>
            <a:srgbClr val="E7A923"/>
          </a:solidFill>
          <a:ln w="12700">
            <a:solidFill>
              <a:srgbClr val="E7A923"/>
            </a:solidFill>
            <a:prstDash val="solid"/>
          </a:ln>
        </p:spPr>
        <p:txBody>
          <a:bodyPr/>
          <a:lstStyle/>
          <a:p>
            <a:endParaRPr lang="en-US"/>
          </a:p>
        </p:txBody>
      </p:sp>
      <p:sp>
        <p:nvSpPr>
          <p:cNvPr id="31" name="Text 29"/>
          <p:cNvSpPr/>
          <p:nvPr/>
        </p:nvSpPr>
        <p:spPr>
          <a:xfrm>
            <a:off x="6373368" y="3913632"/>
            <a:ext cx="2228850" cy="347472"/>
          </a:xfrm>
          <a:prstGeom prst="rect">
            <a:avLst/>
          </a:prstGeom>
          <a:noFill/>
          <a:ln/>
        </p:spPr>
        <p:txBody>
          <a:bodyPr wrap="square" lIns="0" tIns="0" rIns="0" bIns="0" rtlCol="0" anchor="ctr"/>
          <a:lstStyle/>
          <a:p>
            <a:pPr marL="0" indent="0">
              <a:buNone/>
            </a:pPr>
            <a:r>
              <a:rPr lang="en-US" sz="1900" b="1" dirty="0">
                <a:solidFill>
                  <a:srgbClr val="E7A923"/>
                </a:solidFill>
              </a:rPr>
              <a:t>07</a:t>
            </a:r>
            <a:endParaRPr lang="en-US" sz="1900" dirty="0"/>
          </a:p>
        </p:txBody>
      </p:sp>
      <p:sp>
        <p:nvSpPr>
          <p:cNvPr id="32" name="Text 30"/>
          <p:cNvSpPr/>
          <p:nvPr/>
        </p:nvSpPr>
        <p:spPr>
          <a:xfrm>
            <a:off x="6373368" y="4389120"/>
            <a:ext cx="2183130" cy="859536"/>
          </a:xfrm>
          <a:prstGeom prst="rect">
            <a:avLst/>
          </a:prstGeom>
          <a:noFill/>
          <a:ln/>
        </p:spPr>
        <p:txBody>
          <a:bodyPr wrap="square" lIns="0" tIns="0" rIns="0" bIns="0" rtlCol="0" anchor="ctr">
            <a:normAutofit/>
          </a:bodyPr>
          <a:lstStyle/>
          <a:p>
            <a:pPr marL="0" indent="0">
              <a:buNone/>
            </a:pPr>
            <a:r>
              <a:rPr lang="en-US" sz="1800" dirty="0">
                <a:solidFill>
                  <a:srgbClr val="30383D"/>
                </a:solidFill>
              </a:rPr>
              <a:t>Public transparency</a:t>
            </a:r>
            <a:endParaRPr lang="en-US" sz="1800" dirty="0"/>
          </a:p>
        </p:txBody>
      </p:sp>
      <p:sp>
        <p:nvSpPr>
          <p:cNvPr id="33" name="Shape 31"/>
          <p:cNvSpPr/>
          <p:nvPr/>
        </p:nvSpPr>
        <p:spPr>
          <a:xfrm>
            <a:off x="8887968" y="3749040"/>
            <a:ext cx="2640330" cy="1682496"/>
          </a:xfrm>
          <a:prstGeom prst="roundRect">
            <a:avLst/>
          </a:prstGeom>
          <a:solidFill>
            <a:srgbClr val="FFFFFF"/>
          </a:solidFill>
          <a:ln w="12700">
            <a:solidFill>
              <a:srgbClr val="D5D7D4"/>
            </a:solidFill>
            <a:prstDash val="solid"/>
          </a:ln>
        </p:spPr>
        <p:txBody>
          <a:bodyPr/>
          <a:lstStyle/>
          <a:p>
            <a:endParaRPr lang="en-US"/>
          </a:p>
        </p:txBody>
      </p:sp>
      <p:sp>
        <p:nvSpPr>
          <p:cNvPr id="34" name="Shape 32"/>
          <p:cNvSpPr/>
          <p:nvPr/>
        </p:nvSpPr>
        <p:spPr>
          <a:xfrm>
            <a:off x="8887968" y="3749040"/>
            <a:ext cx="91440" cy="1682496"/>
          </a:xfrm>
          <a:prstGeom prst="rect">
            <a:avLst/>
          </a:prstGeom>
          <a:solidFill>
            <a:srgbClr val="73A9B7"/>
          </a:solidFill>
          <a:ln w="12700">
            <a:solidFill>
              <a:srgbClr val="73A9B7"/>
            </a:solidFill>
            <a:prstDash val="solid"/>
          </a:ln>
        </p:spPr>
        <p:txBody>
          <a:bodyPr/>
          <a:lstStyle/>
          <a:p>
            <a:endParaRPr lang="en-US"/>
          </a:p>
        </p:txBody>
      </p:sp>
      <p:sp>
        <p:nvSpPr>
          <p:cNvPr id="35" name="Text 33"/>
          <p:cNvSpPr/>
          <p:nvPr/>
        </p:nvSpPr>
        <p:spPr>
          <a:xfrm>
            <a:off x="9116568" y="3913632"/>
            <a:ext cx="2228850" cy="347472"/>
          </a:xfrm>
          <a:prstGeom prst="rect">
            <a:avLst/>
          </a:prstGeom>
          <a:noFill/>
          <a:ln/>
        </p:spPr>
        <p:txBody>
          <a:bodyPr wrap="square" lIns="0" tIns="0" rIns="0" bIns="0" rtlCol="0" anchor="ctr"/>
          <a:lstStyle/>
          <a:p>
            <a:pPr marL="0" indent="0">
              <a:buNone/>
            </a:pPr>
            <a:r>
              <a:rPr lang="en-US" sz="1900" b="1" dirty="0">
                <a:solidFill>
                  <a:srgbClr val="73A9B7"/>
                </a:solidFill>
              </a:rPr>
              <a:t>08</a:t>
            </a:r>
            <a:endParaRPr lang="en-US" sz="1900" dirty="0"/>
          </a:p>
        </p:txBody>
      </p:sp>
      <p:sp>
        <p:nvSpPr>
          <p:cNvPr id="36" name="Text 34"/>
          <p:cNvSpPr/>
          <p:nvPr/>
        </p:nvSpPr>
        <p:spPr>
          <a:xfrm>
            <a:off x="9116568" y="4389120"/>
            <a:ext cx="2183130" cy="859536"/>
          </a:xfrm>
          <a:prstGeom prst="rect">
            <a:avLst/>
          </a:prstGeom>
          <a:noFill/>
          <a:ln/>
        </p:spPr>
        <p:txBody>
          <a:bodyPr wrap="square" lIns="0" tIns="0" rIns="0" bIns="0" rtlCol="0" anchor="ctr">
            <a:normAutofit/>
          </a:bodyPr>
          <a:lstStyle/>
          <a:p>
            <a:pPr marL="0" indent="0">
              <a:buNone/>
            </a:pPr>
            <a:r>
              <a:rPr lang="en-US" sz="1800" dirty="0">
                <a:solidFill>
                  <a:srgbClr val="30383D"/>
                </a:solidFill>
              </a:rPr>
              <a:t>Corrective action</a:t>
            </a:r>
            <a:endParaRPr lang="en-US" sz="1800" dirty="0"/>
          </a:p>
        </p:txBody>
      </p:sp>
      <p:sp>
        <p:nvSpPr>
          <p:cNvPr id="37" name="Shape 35"/>
          <p:cNvSpPr/>
          <p:nvPr/>
        </p:nvSpPr>
        <p:spPr>
          <a:xfrm>
            <a:off x="164592" y="6099048"/>
            <a:ext cx="12024360" cy="457200"/>
          </a:xfrm>
          <a:prstGeom prst="rect">
            <a:avLst/>
          </a:prstGeom>
          <a:solidFill>
            <a:srgbClr val="2D7785"/>
          </a:solidFill>
          <a:ln w="12700">
            <a:solidFill>
              <a:srgbClr val="2D7785"/>
            </a:solidFill>
            <a:prstDash val="solid"/>
          </a:ln>
        </p:spPr>
        <p:txBody>
          <a:bodyPr/>
          <a:lstStyle/>
          <a:p>
            <a:endParaRPr lang="en-US"/>
          </a:p>
        </p:txBody>
      </p:sp>
      <p:sp>
        <p:nvSpPr>
          <p:cNvPr id="38" name="Text 36"/>
          <p:cNvSpPr/>
          <p:nvPr/>
        </p:nvSpPr>
        <p:spPr>
          <a:xfrm>
            <a:off x="502920" y="6208776"/>
            <a:ext cx="10789920" cy="182880"/>
          </a:xfrm>
          <a:prstGeom prst="rect">
            <a:avLst/>
          </a:prstGeom>
          <a:noFill/>
          <a:ln/>
        </p:spPr>
        <p:txBody>
          <a:bodyPr wrap="square" lIns="0" tIns="0" rIns="0" bIns="0" rtlCol="0" anchor="ctr"/>
          <a:lstStyle/>
          <a:p>
            <a:pPr marL="0" indent="0">
              <a:buNone/>
            </a:pPr>
            <a:r>
              <a:rPr lang="en-US" sz="1200" b="1" dirty="0">
                <a:solidFill>
                  <a:srgbClr val="FFFFFF"/>
                </a:solidFill>
              </a:rPr>
              <a:t>PREPARE AND CLOSE  →  REPORT AND IMPROVE</a:t>
            </a:r>
            <a:endParaRPr lang="en-US" sz="1200" dirty="0"/>
          </a:p>
        </p:txBody>
      </p:sp>
      <p:sp>
        <p:nvSpPr>
          <p:cNvPr id="39"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SHARED OUTCOME, DISTINCT ROLES</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Auditor responsibility vs. management responsibility</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Clarity prevents gaps and avoids misplaced expectations.</a:t>
            </a:r>
            <a:endParaRPr lang="en-US" sz="1800" dirty="0"/>
          </a:p>
        </p:txBody>
      </p:sp>
      <p:sp>
        <p:nvSpPr>
          <p:cNvPr id="5" name="Shape 3"/>
          <p:cNvSpPr/>
          <p:nvPr/>
        </p:nvSpPr>
        <p:spPr>
          <a:xfrm>
            <a:off x="658368" y="1874520"/>
            <a:ext cx="5166360" cy="3703320"/>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1874520"/>
            <a:ext cx="91440" cy="3703320"/>
          </a:xfrm>
          <a:prstGeom prst="rect">
            <a:avLst/>
          </a:prstGeom>
          <a:solidFill>
            <a:srgbClr val="2D7785"/>
          </a:solidFill>
          <a:ln w="12700">
            <a:solidFill>
              <a:srgbClr val="2D7785"/>
            </a:solidFill>
            <a:prstDash val="solid"/>
          </a:ln>
        </p:spPr>
        <p:txBody>
          <a:bodyPr/>
          <a:lstStyle/>
          <a:p>
            <a:endParaRPr lang="en-US"/>
          </a:p>
        </p:txBody>
      </p:sp>
      <p:sp>
        <p:nvSpPr>
          <p:cNvPr id="7" name="Text 5"/>
          <p:cNvSpPr/>
          <p:nvPr/>
        </p:nvSpPr>
        <p:spPr>
          <a:xfrm>
            <a:off x="886968" y="2039112"/>
            <a:ext cx="4754880" cy="347472"/>
          </a:xfrm>
          <a:prstGeom prst="rect">
            <a:avLst/>
          </a:prstGeom>
          <a:noFill/>
          <a:ln/>
        </p:spPr>
        <p:txBody>
          <a:bodyPr wrap="square" lIns="0" tIns="0" rIns="0" bIns="0" rtlCol="0" anchor="ctr"/>
          <a:lstStyle/>
          <a:p>
            <a:pPr marL="0" indent="0">
              <a:buNone/>
            </a:pPr>
            <a:r>
              <a:rPr lang="en-US" sz="1900" b="1" dirty="0">
                <a:solidFill>
                  <a:srgbClr val="2D7785"/>
                </a:solidFill>
              </a:rPr>
              <a:t>AUDITOR</a:t>
            </a:r>
            <a:endParaRPr lang="en-US" sz="1900" dirty="0"/>
          </a:p>
        </p:txBody>
      </p:sp>
      <p:sp>
        <p:nvSpPr>
          <p:cNvPr id="8" name="Text 6"/>
          <p:cNvSpPr/>
          <p:nvPr/>
        </p:nvSpPr>
        <p:spPr>
          <a:xfrm>
            <a:off x="886968" y="2514600"/>
            <a:ext cx="4709160" cy="2880360"/>
          </a:xfrm>
          <a:prstGeom prst="rect">
            <a:avLst/>
          </a:prstGeom>
          <a:noFill/>
          <a:ln/>
        </p:spPr>
        <p:txBody>
          <a:bodyPr wrap="square" lIns="0" tIns="0" rIns="0" bIns="0" rtlCol="0" anchor="ctr">
            <a:normAutofit/>
          </a:bodyPr>
          <a:lstStyle/>
          <a:p>
            <a:pPr marL="0" indent="0">
              <a:buNone/>
            </a:pPr>
            <a:r>
              <a:rPr lang="en-US" sz="1900" dirty="0">
                <a:solidFill>
                  <a:srgbClr val="30383D"/>
                </a:solidFill>
              </a:rPr>
              <a:t>Plan and perform the audit</a:t>
            </a:r>
            <a:endParaRPr lang="en-US" sz="1900" dirty="0"/>
          </a:p>
          <a:p>
            <a:pPr marL="0" indent="0">
              <a:buNone/>
            </a:pPr>
            <a:endParaRPr lang="en-US" sz="1900" dirty="0"/>
          </a:p>
          <a:p>
            <a:pPr marL="0" indent="0">
              <a:buNone/>
            </a:pPr>
            <a:r>
              <a:rPr lang="en-US" sz="1900" dirty="0">
                <a:solidFill>
                  <a:srgbClr val="30383D"/>
                </a:solidFill>
              </a:rPr>
              <a:t>Assess risks of material misstatement</a:t>
            </a:r>
            <a:endParaRPr lang="en-US" sz="1900" dirty="0"/>
          </a:p>
          <a:p>
            <a:pPr marL="0" indent="0">
              <a:buNone/>
            </a:pPr>
            <a:endParaRPr lang="en-US" sz="1900" dirty="0"/>
          </a:p>
          <a:p>
            <a:pPr marL="0" indent="0">
              <a:buNone/>
            </a:pPr>
            <a:r>
              <a:rPr lang="en-US" sz="1900" dirty="0">
                <a:solidFill>
                  <a:srgbClr val="30383D"/>
                </a:solidFill>
              </a:rPr>
              <a:t>Obtain appropriate evidence</a:t>
            </a:r>
            <a:endParaRPr lang="en-US" sz="1900" dirty="0"/>
          </a:p>
          <a:p>
            <a:pPr marL="0" indent="0">
              <a:buNone/>
            </a:pPr>
            <a:endParaRPr lang="en-US" sz="1900" dirty="0"/>
          </a:p>
          <a:p>
            <a:pPr marL="0" indent="0">
              <a:buNone/>
            </a:pPr>
            <a:r>
              <a:rPr lang="en-US" sz="1900" dirty="0">
                <a:solidFill>
                  <a:srgbClr val="30383D"/>
                </a:solidFill>
              </a:rPr>
              <a:t>Communicate required matters</a:t>
            </a:r>
            <a:endParaRPr lang="en-US" sz="1900" dirty="0"/>
          </a:p>
        </p:txBody>
      </p:sp>
      <p:sp>
        <p:nvSpPr>
          <p:cNvPr id="9" name="Shape 7"/>
          <p:cNvSpPr/>
          <p:nvPr/>
        </p:nvSpPr>
        <p:spPr>
          <a:xfrm>
            <a:off x="6172200" y="1874520"/>
            <a:ext cx="5166360" cy="3703320"/>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6172200" y="1874520"/>
            <a:ext cx="91440" cy="3703320"/>
          </a:xfrm>
          <a:prstGeom prst="rect">
            <a:avLst/>
          </a:prstGeom>
          <a:solidFill>
            <a:srgbClr val="EB5226"/>
          </a:solidFill>
          <a:ln w="12700">
            <a:solidFill>
              <a:srgbClr val="EB5226"/>
            </a:solidFill>
            <a:prstDash val="solid"/>
          </a:ln>
        </p:spPr>
        <p:txBody>
          <a:bodyPr/>
          <a:lstStyle/>
          <a:p>
            <a:endParaRPr lang="en-US"/>
          </a:p>
        </p:txBody>
      </p:sp>
      <p:sp>
        <p:nvSpPr>
          <p:cNvPr id="11" name="Text 9"/>
          <p:cNvSpPr/>
          <p:nvPr/>
        </p:nvSpPr>
        <p:spPr>
          <a:xfrm>
            <a:off x="6400800" y="2039112"/>
            <a:ext cx="4754880" cy="347472"/>
          </a:xfrm>
          <a:prstGeom prst="rect">
            <a:avLst/>
          </a:prstGeom>
          <a:noFill/>
          <a:ln/>
        </p:spPr>
        <p:txBody>
          <a:bodyPr wrap="square" lIns="0" tIns="0" rIns="0" bIns="0" rtlCol="0" anchor="ctr"/>
          <a:lstStyle/>
          <a:p>
            <a:pPr marL="0" indent="0">
              <a:buNone/>
            </a:pPr>
            <a:r>
              <a:rPr lang="en-US" sz="1900" b="1" dirty="0">
                <a:solidFill>
                  <a:srgbClr val="EB5226"/>
                </a:solidFill>
              </a:rPr>
              <a:t>MANAGEMENT</a:t>
            </a:r>
            <a:endParaRPr lang="en-US" sz="1900" dirty="0"/>
          </a:p>
        </p:txBody>
      </p:sp>
      <p:sp>
        <p:nvSpPr>
          <p:cNvPr id="12" name="Text 10"/>
          <p:cNvSpPr/>
          <p:nvPr/>
        </p:nvSpPr>
        <p:spPr>
          <a:xfrm>
            <a:off x="6400800" y="2514600"/>
            <a:ext cx="4709160" cy="2880360"/>
          </a:xfrm>
          <a:prstGeom prst="rect">
            <a:avLst/>
          </a:prstGeom>
          <a:noFill/>
          <a:ln/>
        </p:spPr>
        <p:txBody>
          <a:bodyPr wrap="square" lIns="0" tIns="0" rIns="0" bIns="0" rtlCol="0" anchor="ctr">
            <a:normAutofit/>
          </a:bodyPr>
          <a:lstStyle/>
          <a:p>
            <a:pPr marL="0" indent="0">
              <a:buNone/>
            </a:pPr>
            <a:r>
              <a:rPr lang="en-US" sz="1900" dirty="0">
                <a:solidFill>
                  <a:srgbClr val="30383D"/>
                </a:solidFill>
              </a:rPr>
              <a:t>Prepare and fairly present the statements</a:t>
            </a:r>
            <a:endParaRPr lang="en-US" sz="1900" dirty="0"/>
          </a:p>
          <a:p>
            <a:pPr marL="0" indent="0">
              <a:buNone/>
            </a:pPr>
            <a:endParaRPr lang="en-US" sz="1900" dirty="0"/>
          </a:p>
          <a:p>
            <a:pPr marL="0" indent="0">
              <a:buNone/>
            </a:pPr>
            <a:r>
              <a:rPr lang="en-US" sz="1900" dirty="0">
                <a:solidFill>
                  <a:srgbClr val="30383D"/>
                </a:solidFill>
              </a:rPr>
              <a:t>Maintain internal control</a:t>
            </a:r>
            <a:endParaRPr lang="en-US" sz="1900" dirty="0"/>
          </a:p>
          <a:p>
            <a:pPr marL="0" indent="0">
              <a:buNone/>
            </a:pPr>
            <a:endParaRPr lang="en-US" sz="1900" dirty="0"/>
          </a:p>
          <a:p>
            <a:pPr marL="0" indent="0">
              <a:buNone/>
            </a:pPr>
            <a:r>
              <a:rPr lang="en-US" sz="1900" dirty="0">
                <a:solidFill>
                  <a:srgbClr val="30383D"/>
                </a:solidFill>
              </a:rPr>
              <a:t>Provide complete records and explanations</a:t>
            </a:r>
            <a:endParaRPr lang="en-US" sz="1900" dirty="0"/>
          </a:p>
          <a:p>
            <a:pPr marL="0" indent="0">
              <a:buNone/>
            </a:pPr>
            <a:endParaRPr lang="en-US" sz="1900" dirty="0"/>
          </a:p>
          <a:p>
            <a:pPr marL="0" indent="0">
              <a:buNone/>
            </a:pPr>
            <a:r>
              <a:rPr lang="en-US" sz="1900" dirty="0">
                <a:solidFill>
                  <a:srgbClr val="30383D"/>
                </a:solidFill>
              </a:rPr>
              <a:t>Correct identified issues</a:t>
            </a:r>
            <a:endParaRPr lang="en-US" sz="1900" dirty="0"/>
          </a:p>
        </p:txBody>
      </p:sp>
      <p:sp>
        <p:nvSpPr>
          <p:cNvPr id="13" name="Shape 11"/>
          <p:cNvSpPr/>
          <p:nvPr/>
        </p:nvSpPr>
        <p:spPr>
          <a:xfrm>
            <a:off x="164592" y="6099048"/>
            <a:ext cx="12024360" cy="457200"/>
          </a:xfrm>
          <a:prstGeom prst="rect">
            <a:avLst/>
          </a:prstGeom>
          <a:solidFill>
            <a:srgbClr val="30383D"/>
          </a:solidFill>
          <a:ln w="12700">
            <a:solidFill>
              <a:srgbClr val="30383D"/>
            </a:solidFill>
            <a:prstDash val="solid"/>
          </a:ln>
        </p:spPr>
        <p:txBody>
          <a:bodyPr/>
          <a:lstStyle/>
          <a:p>
            <a:endParaRPr lang="en-US"/>
          </a:p>
        </p:txBody>
      </p:sp>
      <p:sp>
        <p:nvSpPr>
          <p:cNvPr id="14" name="Text 12"/>
          <p:cNvSpPr/>
          <p:nvPr/>
        </p:nvSpPr>
        <p:spPr>
          <a:xfrm>
            <a:off x="502920" y="6208776"/>
            <a:ext cx="10789920" cy="182880"/>
          </a:xfrm>
          <a:prstGeom prst="rect">
            <a:avLst/>
          </a:prstGeom>
          <a:noFill/>
          <a:ln/>
        </p:spPr>
        <p:txBody>
          <a:bodyPr wrap="square" lIns="0" tIns="0" rIns="0" bIns="0" rtlCol="0" anchor="ctr"/>
          <a:lstStyle/>
          <a:p>
            <a:pPr marL="0" indent="0">
              <a:buNone/>
            </a:pPr>
            <a:r>
              <a:rPr lang="en-US" sz="1200" b="1" dirty="0">
                <a:solidFill>
                  <a:srgbClr val="FFFFFF"/>
                </a:solidFill>
              </a:rPr>
              <a:t>THE AUDIT DOES NOT REPLACE MANAGEMENT’S CONTROL SYSTEM.</a:t>
            </a:r>
            <a:endParaRPr lang="en-US" sz="12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RISK ASSESSMENT</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Where will the auditor focus?</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Risk drives the nature, timing, and extent of audit procedures.</a:t>
            </a:r>
            <a:endParaRPr lang="en-US" sz="1800" dirty="0"/>
          </a:p>
        </p:txBody>
      </p:sp>
      <p:sp>
        <p:nvSpPr>
          <p:cNvPr id="5" name="Shape 3"/>
          <p:cNvSpPr/>
          <p:nvPr/>
        </p:nvSpPr>
        <p:spPr>
          <a:xfrm>
            <a:off x="658368" y="1847088"/>
            <a:ext cx="3520440" cy="1700784"/>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1847088"/>
            <a:ext cx="91440" cy="1700784"/>
          </a:xfrm>
          <a:prstGeom prst="rect">
            <a:avLst/>
          </a:prstGeom>
          <a:solidFill>
            <a:srgbClr val="EB5226"/>
          </a:solidFill>
          <a:ln w="12700">
            <a:solidFill>
              <a:srgbClr val="EB5226"/>
            </a:solidFill>
            <a:prstDash val="solid"/>
          </a:ln>
        </p:spPr>
        <p:txBody>
          <a:bodyPr/>
          <a:lstStyle/>
          <a:p>
            <a:endParaRPr lang="en-US"/>
          </a:p>
        </p:txBody>
      </p:sp>
      <p:sp>
        <p:nvSpPr>
          <p:cNvPr id="7" name="Text 5"/>
          <p:cNvSpPr/>
          <p:nvPr/>
        </p:nvSpPr>
        <p:spPr>
          <a:xfrm>
            <a:off x="886968" y="2011680"/>
            <a:ext cx="3108960" cy="347472"/>
          </a:xfrm>
          <a:prstGeom prst="rect">
            <a:avLst/>
          </a:prstGeom>
          <a:noFill/>
          <a:ln/>
        </p:spPr>
        <p:txBody>
          <a:bodyPr wrap="square" lIns="0" tIns="0" rIns="0" bIns="0" rtlCol="0" anchor="ctr"/>
          <a:lstStyle/>
          <a:p>
            <a:pPr marL="0" indent="0">
              <a:buNone/>
            </a:pPr>
            <a:r>
              <a:rPr lang="en-US" sz="1900" b="1" dirty="0">
                <a:solidFill>
                  <a:srgbClr val="EB5226"/>
                </a:solidFill>
              </a:rPr>
              <a:t>CHANGE</a:t>
            </a:r>
            <a:endParaRPr lang="en-US" sz="1900" dirty="0"/>
          </a:p>
        </p:txBody>
      </p:sp>
      <p:sp>
        <p:nvSpPr>
          <p:cNvPr id="8" name="Text 6"/>
          <p:cNvSpPr/>
          <p:nvPr/>
        </p:nvSpPr>
        <p:spPr>
          <a:xfrm>
            <a:off x="886968" y="2487168"/>
            <a:ext cx="3063240" cy="877824"/>
          </a:xfrm>
          <a:prstGeom prst="rect">
            <a:avLst/>
          </a:prstGeom>
          <a:noFill/>
          <a:ln/>
        </p:spPr>
        <p:txBody>
          <a:bodyPr wrap="square" lIns="0" tIns="0" rIns="0" bIns="0" rtlCol="0" anchor="ctr">
            <a:normAutofit/>
          </a:bodyPr>
          <a:lstStyle/>
          <a:p>
            <a:pPr marL="0" indent="0">
              <a:buNone/>
            </a:pPr>
            <a:r>
              <a:rPr lang="en-US" sz="1700" dirty="0">
                <a:solidFill>
                  <a:srgbClr val="30383D"/>
                </a:solidFill>
              </a:rPr>
              <a:t>New systems, programs, debt, grants, staff, standards</a:t>
            </a:r>
            <a:endParaRPr lang="en-US" sz="1700" dirty="0"/>
          </a:p>
        </p:txBody>
      </p:sp>
      <p:sp>
        <p:nvSpPr>
          <p:cNvPr id="9" name="Shape 7"/>
          <p:cNvSpPr/>
          <p:nvPr/>
        </p:nvSpPr>
        <p:spPr>
          <a:xfrm>
            <a:off x="4315968" y="1847088"/>
            <a:ext cx="3520440" cy="1700784"/>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4315968" y="1847088"/>
            <a:ext cx="91440" cy="1700784"/>
          </a:xfrm>
          <a:prstGeom prst="rect">
            <a:avLst/>
          </a:prstGeom>
          <a:solidFill>
            <a:srgbClr val="2D7785"/>
          </a:solidFill>
          <a:ln w="12700">
            <a:solidFill>
              <a:srgbClr val="2D7785"/>
            </a:solidFill>
            <a:prstDash val="solid"/>
          </a:ln>
        </p:spPr>
        <p:txBody>
          <a:bodyPr/>
          <a:lstStyle/>
          <a:p>
            <a:endParaRPr lang="en-US"/>
          </a:p>
        </p:txBody>
      </p:sp>
      <p:sp>
        <p:nvSpPr>
          <p:cNvPr id="11" name="Text 9"/>
          <p:cNvSpPr/>
          <p:nvPr/>
        </p:nvSpPr>
        <p:spPr>
          <a:xfrm>
            <a:off x="4544568" y="2011680"/>
            <a:ext cx="3108960" cy="347472"/>
          </a:xfrm>
          <a:prstGeom prst="rect">
            <a:avLst/>
          </a:prstGeom>
          <a:noFill/>
          <a:ln/>
        </p:spPr>
        <p:txBody>
          <a:bodyPr wrap="square" lIns="0" tIns="0" rIns="0" bIns="0" rtlCol="0" anchor="ctr"/>
          <a:lstStyle/>
          <a:p>
            <a:pPr marL="0" indent="0">
              <a:buNone/>
            </a:pPr>
            <a:r>
              <a:rPr lang="en-US" sz="1900" b="1" dirty="0">
                <a:solidFill>
                  <a:srgbClr val="2D7785"/>
                </a:solidFill>
              </a:rPr>
              <a:t>JUDGMENT</a:t>
            </a:r>
            <a:endParaRPr lang="en-US" sz="1900" dirty="0"/>
          </a:p>
        </p:txBody>
      </p:sp>
      <p:sp>
        <p:nvSpPr>
          <p:cNvPr id="12" name="Text 10"/>
          <p:cNvSpPr/>
          <p:nvPr/>
        </p:nvSpPr>
        <p:spPr>
          <a:xfrm>
            <a:off x="4544568" y="2487168"/>
            <a:ext cx="3063240" cy="877824"/>
          </a:xfrm>
          <a:prstGeom prst="rect">
            <a:avLst/>
          </a:prstGeom>
          <a:noFill/>
          <a:ln/>
        </p:spPr>
        <p:txBody>
          <a:bodyPr wrap="square" lIns="0" tIns="0" rIns="0" bIns="0" rtlCol="0" anchor="ctr">
            <a:normAutofit/>
          </a:bodyPr>
          <a:lstStyle/>
          <a:p>
            <a:pPr marL="0" indent="0">
              <a:buNone/>
            </a:pPr>
            <a:r>
              <a:rPr lang="en-US" sz="1700" dirty="0">
                <a:solidFill>
                  <a:srgbClr val="30383D"/>
                </a:solidFill>
              </a:rPr>
              <a:t>Estimates, complex accounting, unusual transactions</a:t>
            </a:r>
            <a:endParaRPr lang="en-US" sz="1700" dirty="0"/>
          </a:p>
        </p:txBody>
      </p:sp>
      <p:sp>
        <p:nvSpPr>
          <p:cNvPr id="13" name="Shape 11"/>
          <p:cNvSpPr/>
          <p:nvPr/>
        </p:nvSpPr>
        <p:spPr>
          <a:xfrm>
            <a:off x="7973568" y="1847088"/>
            <a:ext cx="3520440" cy="1700784"/>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7973568" y="1847088"/>
            <a:ext cx="91440" cy="1700784"/>
          </a:xfrm>
          <a:prstGeom prst="rect">
            <a:avLst/>
          </a:prstGeom>
          <a:solidFill>
            <a:srgbClr val="E7A923"/>
          </a:solidFill>
          <a:ln w="12700">
            <a:solidFill>
              <a:srgbClr val="E7A923"/>
            </a:solidFill>
            <a:prstDash val="solid"/>
          </a:ln>
        </p:spPr>
        <p:txBody>
          <a:bodyPr/>
          <a:lstStyle/>
          <a:p>
            <a:endParaRPr lang="en-US"/>
          </a:p>
        </p:txBody>
      </p:sp>
      <p:sp>
        <p:nvSpPr>
          <p:cNvPr id="15" name="Text 13"/>
          <p:cNvSpPr/>
          <p:nvPr/>
        </p:nvSpPr>
        <p:spPr>
          <a:xfrm>
            <a:off x="8202168" y="2011680"/>
            <a:ext cx="3108960" cy="347472"/>
          </a:xfrm>
          <a:prstGeom prst="rect">
            <a:avLst/>
          </a:prstGeom>
          <a:noFill/>
          <a:ln/>
        </p:spPr>
        <p:txBody>
          <a:bodyPr wrap="square" lIns="0" tIns="0" rIns="0" bIns="0" rtlCol="0" anchor="ctr"/>
          <a:lstStyle/>
          <a:p>
            <a:pPr marL="0" indent="0">
              <a:buNone/>
            </a:pPr>
            <a:r>
              <a:rPr lang="en-US" sz="1900" b="1" dirty="0">
                <a:solidFill>
                  <a:srgbClr val="E7A923"/>
                </a:solidFill>
              </a:rPr>
              <a:t>VOLUME</a:t>
            </a:r>
            <a:endParaRPr lang="en-US" sz="1900" dirty="0"/>
          </a:p>
        </p:txBody>
      </p:sp>
      <p:sp>
        <p:nvSpPr>
          <p:cNvPr id="16" name="Text 14"/>
          <p:cNvSpPr/>
          <p:nvPr/>
        </p:nvSpPr>
        <p:spPr>
          <a:xfrm>
            <a:off x="8202168" y="2487168"/>
            <a:ext cx="3063240" cy="877824"/>
          </a:xfrm>
          <a:prstGeom prst="rect">
            <a:avLst/>
          </a:prstGeom>
          <a:noFill/>
          <a:ln/>
        </p:spPr>
        <p:txBody>
          <a:bodyPr wrap="square" lIns="0" tIns="0" rIns="0" bIns="0" rtlCol="0" anchor="ctr">
            <a:normAutofit/>
          </a:bodyPr>
          <a:lstStyle/>
          <a:p>
            <a:pPr marL="0" indent="0">
              <a:buNone/>
            </a:pPr>
            <a:r>
              <a:rPr lang="en-US" sz="1700" dirty="0">
                <a:solidFill>
                  <a:srgbClr val="30383D"/>
                </a:solidFill>
              </a:rPr>
              <a:t>Cash receipts, payroll, disbursements, utility billing</a:t>
            </a:r>
            <a:endParaRPr lang="en-US" sz="1700" dirty="0"/>
          </a:p>
        </p:txBody>
      </p:sp>
      <p:sp>
        <p:nvSpPr>
          <p:cNvPr id="17" name="Shape 15"/>
          <p:cNvSpPr/>
          <p:nvPr/>
        </p:nvSpPr>
        <p:spPr>
          <a:xfrm>
            <a:off x="658368" y="3767328"/>
            <a:ext cx="3520440" cy="1700784"/>
          </a:xfrm>
          <a:prstGeom prst="roundRect">
            <a:avLst/>
          </a:prstGeom>
          <a:solidFill>
            <a:srgbClr val="FFFFFF"/>
          </a:solidFill>
          <a:ln w="12700">
            <a:solidFill>
              <a:srgbClr val="D5D7D4"/>
            </a:solidFill>
            <a:prstDash val="solid"/>
          </a:ln>
        </p:spPr>
        <p:txBody>
          <a:bodyPr/>
          <a:lstStyle/>
          <a:p>
            <a:endParaRPr lang="en-US"/>
          </a:p>
        </p:txBody>
      </p:sp>
      <p:sp>
        <p:nvSpPr>
          <p:cNvPr id="18" name="Shape 16"/>
          <p:cNvSpPr/>
          <p:nvPr/>
        </p:nvSpPr>
        <p:spPr>
          <a:xfrm>
            <a:off x="658368" y="3767328"/>
            <a:ext cx="91440" cy="1700784"/>
          </a:xfrm>
          <a:prstGeom prst="rect">
            <a:avLst/>
          </a:prstGeom>
          <a:solidFill>
            <a:srgbClr val="B84935"/>
          </a:solidFill>
          <a:ln w="12700">
            <a:solidFill>
              <a:srgbClr val="B84935"/>
            </a:solidFill>
            <a:prstDash val="solid"/>
          </a:ln>
        </p:spPr>
        <p:txBody>
          <a:bodyPr/>
          <a:lstStyle/>
          <a:p>
            <a:endParaRPr lang="en-US"/>
          </a:p>
        </p:txBody>
      </p:sp>
      <p:sp>
        <p:nvSpPr>
          <p:cNvPr id="19" name="Text 17"/>
          <p:cNvSpPr/>
          <p:nvPr/>
        </p:nvSpPr>
        <p:spPr>
          <a:xfrm>
            <a:off x="886968" y="3931920"/>
            <a:ext cx="3108960" cy="347472"/>
          </a:xfrm>
          <a:prstGeom prst="rect">
            <a:avLst/>
          </a:prstGeom>
          <a:noFill/>
          <a:ln/>
        </p:spPr>
        <p:txBody>
          <a:bodyPr wrap="square" lIns="0" tIns="0" rIns="0" bIns="0" rtlCol="0" anchor="ctr"/>
          <a:lstStyle/>
          <a:p>
            <a:pPr marL="0" indent="0">
              <a:buNone/>
            </a:pPr>
            <a:r>
              <a:rPr lang="en-US" sz="1900" b="1" dirty="0">
                <a:solidFill>
                  <a:srgbClr val="B84935"/>
                </a:solidFill>
              </a:rPr>
              <a:t>ACCESS</a:t>
            </a:r>
            <a:endParaRPr lang="en-US" sz="1900" dirty="0"/>
          </a:p>
        </p:txBody>
      </p:sp>
      <p:sp>
        <p:nvSpPr>
          <p:cNvPr id="20" name="Text 18"/>
          <p:cNvSpPr/>
          <p:nvPr/>
        </p:nvSpPr>
        <p:spPr>
          <a:xfrm>
            <a:off x="886968" y="4407408"/>
            <a:ext cx="3063240" cy="877824"/>
          </a:xfrm>
          <a:prstGeom prst="rect">
            <a:avLst/>
          </a:prstGeom>
          <a:noFill/>
          <a:ln/>
        </p:spPr>
        <p:txBody>
          <a:bodyPr wrap="square" lIns="0" tIns="0" rIns="0" bIns="0" rtlCol="0" anchor="ctr">
            <a:normAutofit/>
          </a:bodyPr>
          <a:lstStyle/>
          <a:p>
            <a:pPr marL="0" indent="0">
              <a:buNone/>
            </a:pPr>
            <a:r>
              <a:rPr lang="en-US" sz="1700" dirty="0">
                <a:solidFill>
                  <a:srgbClr val="30383D"/>
                </a:solidFill>
              </a:rPr>
              <a:t>Privileged access and incompatible rights</a:t>
            </a:r>
            <a:endParaRPr lang="en-US" sz="1700" dirty="0"/>
          </a:p>
        </p:txBody>
      </p:sp>
      <p:sp>
        <p:nvSpPr>
          <p:cNvPr id="21" name="Shape 19"/>
          <p:cNvSpPr/>
          <p:nvPr/>
        </p:nvSpPr>
        <p:spPr>
          <a:xfrm>
            <a:off x="4315968" y="3767328"/>
            <a:ext cx="3520440" cy="1700784"/>
          </a:xfrm>
          <a:prstGeom prst="roundRect">
            <a:avLst/>
          </a:prstGeom>
          <a:solidFill>
            <a:srgbClr val="FFFFFF"/>
          </a:solidFill>
          <a:ln w="12700">
            <a:solidFill>
              <a:srgbClr val="D5D7D4"/>
            </a:solidFill>
            <a:prstDash val="solid"/>
          </a:ln>
        </p:spPr>
        <p:txBody>
          <a:bodyPr/>
          <a:lstStyle/>
          <a:p>
            <a:endParaRPr lang="en-US"/>
          </a:p>
        </p:txBody>
      </p:sp>
      <p:sp>
        <p:nvSpPr>
          <p:cNvPr id="22" name="Shape 20"/>
          <p:cNvSpPr/>
          <p:nvPr/>
        </p:nvSpPr>
        <p:spPr>
          <a:xfrm>
            <a:off x="4315968" y="3767328"/>
            <a:ext cx="91440" cy="1700784"/>
          </a:xfrm>
          <a:prstGeom prst="rect">
            <a:avLst/>
          </a:prstGeom>
          <a:solidFill>
            <a:srgbClr val="73A9B7"/>
          </a:solidFill>
          <a:ln w="12700">
            <a:solidFill>
              <a:srgbClr val="73A9B7"/>
            </a:solidFill>
            <a:prstDash val="solid"/>
          </a:ln>
        </p:spPr>
        <p:txBody>
          <a:bodyPr/>
          <a:lstStyle/>
          <a:p>
            <a:endParaRPr lang="en-US"/>
          </a:p>
        </p:txBody>
      </p:sp>
      <p:sp>
        <p:nvSpPr>
          <p:cNvPr id="23" name="Text 21"/>
          <p:cNvSpPr/>
          <p:nvPr/>
        </p:nvSpPr>
        <p:spPr>
          <a:xfrm>
            <a:off x="4544568" y="3931920"/>
            <a:ext cx="3108960" cy="347472"/>
          </a:xfrm>
          <a:prstGeom prst="rect">
            <a:avLst/>
          </a:prstGeom>
          <a:noFill/>
          <a:ln/>
        </p:spPr>
        <p:txBody>
          <a:bodyPr wrap="square" lIns="0" tIns="0" rIns="0" bIns="0" rtlCol="0" anchor="ctr"/>
          <a:lstStyle/>
          <a:p>
            <a:pPr marL="0" indent="0">
              <a:buNone/>
            </a:pPr>
            <a:r>
              <a:rPr lang="en-US" sz="1900" b="1" dirty="0">
                <a:solidFill>
                  <a:srgbClr val="73A9B7"/>
                </a:solidFill>
              </a:rPr>
              <a:t>HISTORY</a:t>
            </a:r>
            <a:endParaRPr lang="en-US" sz="1900" dirty="0"/>
          </a:p>
        </p:txBody>
      </p:sp>
      <p:sp>
        <p:nvSpPr>
          <p:cNvPr id="24" name="Text 22"/>
          <p:cNvSpPr/>
          <p:nvPr/>
        </p:nvSpPr>
        <p:spPr>
          <a:xfrm>
            <a:off x="4544568" y="4407408"/>
            <a:ext cx="3063240" cy="877824"/>
          </a:xfrm>
          <a:prstGeom prst="rect">
            <a:avLst/>
          </a:prstGeom>
          <a:noFill/>
          <a:ln/>
        </p:spPr>
        <p:txBody>
          <a:bodyPr wrap="square" lIns="0" tIns="0" rIns="0" bIns="0" rtlCol="0" anchor="ctr">
            <a:normAutofit/>
          </a:bodyPr>
          <a:lstStyle/>
          <a:p>
            <a:pPr marL="0" indent="0">
              <a:buNone/>
            </a:pPr>
            <a:r>
              <a:rPr lang="en-US" sz="1700" dirty="0">
                <a:solidFill>
                  <a:srgbClr val="30383D"/>
                </a:solidFill>
              </a:rPr>
              <a:t>Prior adjustments, late support, repeat issues</a:t>
            </a:r>
            <a:endParaRPr lang="en-US" sz="1700" dirty="0"/>
          </a:p>
        </p:txBody>
      </p:sp>
      <p:sp>
        <p:nvSpPr>
          <p:cNvPr id="25" name="Shape 23"/>
          <p:cNvSpPr/>
          <p:nvPr/>
        </p:nvSpPr>
        <p:spPr>
          <a:xfrm>
            <a:off x="7973568" y="3767328"/>
            <a:ext cx="3520440" cy="1700784"/>
          </a:xfrm>
          <a:prstGeom prst="roundRect">
            <a:avLst/>
          </a:prstGeom>
          <a:solidFill>
            <a:srgbClr val="FFFFFF"/>
          </a:solidFill>
          <a:ln w="12700">
            <a:solidFill>
              <a:srgbClr val="D5D7D4"/>
            </a:solidFill>
            <a:prstDash val="solid"/>
          </a:ln>
        </p:spPr>
        <p:txBody>
          <a:bodyPr/>
          <a:lstStyle/>
          <a:p>
            <a:endParaRPr lang="en-US"/>
          </a:p>
        </p:txBody>
      </p:sp>
      <p:sp>
        <p:nvSpPr>
          <p:cNvPr id="26" name="Shape 24"/>
          <p:cNvSpPr/>
          <p:nvPr/>
        </p:nvSpPr>
        <p:spPr>
          <a:xfrm>
            <a:off x="7973568" y="3767328"/>
            <a:ext cx="91440" cy="1700784"/>
          </a:xfrm>
          <a:prstGeom prst="rect">
            <a:avLst/>
          </a:prstGeom>
          <a:solidFill>
            <a:srgbClr val="EB5226"/>
          </a:solidFill>
          <a:ln w="12700">
            <a:solidFill>
              <a:srgbClr val="EB5226"/>
            </a:solidFill>
            <a:prstDash val="solid"/>
          </a:ln>
        </p:spPr>
        <p:txBody>
          <a:bodyPr/>
          <a:lstStyle/>
          <a:p>
            <a:endParaRPr lang="en-US"/>
          </a:p>
        </p:txBody>
      </p:sp>
      <p:sp>
        <p:nvSpPr>
          <p:cNvPr id="27" name="Text 25"/>
          <p:cNvSpPr/>
          <p:nvPr/>
        </p:nvSpPr>
        <p:spPr>
          <a:xfrm>
            <a:off x="8202168" y="3931920"/>
            <a:ext cx="3108960" cy="347472"/>
          </a:xfrm>
          <a:prstGeom prst="rect">
            <a:avLst/>
          </a:prstGeom>
          <a:noFill/>
          <a:ln/>
        </p:spPr>
        <p:txBody>
          <a:bodyPr wrap="square" lIns="0" tIns="0" rIns="0" bIns="0" rtlCol="0" anchor="ctr"/>
          <a:lstStyle/>
          <a:p>
            <a:pPr marL="0" indent="0">
              <a:buNone/>
            </a:pPr>
            <a:r>
              <a:rPr lang="en-US" sz="1900" b="1" dirty="0">
                <a:solidFill>
                  <a:srgbClr val="EB5226"/>
                </a:solidFill>
              </a:rPr>
              <a:t>COMPLIANCE</a:t>
            </a:r>
            <a:endParaRPr lang="en-US" sz="1900" dirty="0"/>
          </a:p>
        </p:txBody>
      </p:sp>
      <p:sp>
        <p:nvSpPr>
          <p:cNvPr id="28" name="Text 26"/>
          <p:cNvSpPr/>
          <p:nvPr/>
        </p:nvSpPr>
        <p:spPr>
          <a:xfrm>
            <a:off x="8202168" y="4407408"/>
            <a:ext cx="3063240" cy="877824"/>
          </a:xfrm>
          <a:prstGeom prst="rect">
            <a:avLst/>
          </a:prstGeom>
          <a:noFill/>
          <a:ln/>
        </p:spPr>
        <p:txBody>
          <a:bodyPr wrap="square" lIns="0" tIns="0" rIns="0" bIns="0" rtlCol="0" anchor="ctr">
            <a:normAutofit/>
          </a:bodyPr>
          <a:lstStyle/>
          <a:p>
            <a:pPr marL="0" indent="0">
              <a:buNone/>
            </a:pPr>
            <a:r>
              <a:rPr lang="en-US" sz="1700" dirty="0">
                <a:solidFill>
                  <a:srgbClr val="30383D"/>
                </a:solidFill>
              </a:rPr>
              <a:t>Federal awards, legal requirements, grant terms</a:t>
            </a:r>
            <a:endParaRPr lang="en-US" sz="1700" dirty="0"/>
          </a:p>
        </p:txBody>
      </p:sp>
      <p:sp>
        <p:nvSpPr>
          <p:cNvPr id="29"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COMMON AUDIT FOCUS</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High-attention areas in local government finance</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Use this list to prioritize close and documentation.</a:t>
            </a:r>
            <a:endParaRPr lang="en-US" sz="1800" dirty="0"/>
          </a:p>
        </p:txBody>
      </p:sp>
      <p:sp>
        <p:nvSpPr>
          <p:cNvPr id="5" name="Shape 3"/>
          <p:cNvSpPr/>
          <p:nvPr/>
        </p:nvSpPr>
        <p:spPr>
          <a:xfrm>
            <a:off x="658368" y="1783080"/>
            <a:ext cx="5285232" cy="841248"/>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1783080"/>
            <a:ext cx="91440" cy="841248"/>
          </a:xfrm>
          <a:prstGeom prst="rect">
            <a:avLst/>
          </a:prstGeom>
          <a:solidFill>
            <a:srgbClr val="EB5226"/>
          </a:solidFill>
          <a:ln w="12700">
            <a:solidFill>
              <a:srgbClr val="EB5226"/>
            </a:solidFill>
            <a:prstDash val="solid"/>
          </a:ln>
        </p:spPr>
        <p:txBody>
          <a:bodyPr/>
          <a:lstStyle/>
          <a:p>
            <a:endParaRPr lang="en-US"/>
          </a:p>
        </p:txBody>
      </p:sp>
      <p:sp>
        <p:nvSpPr>
          <p:cNvPr id="7" name="Text 5"/>
          <p:cNvSpPr/>
          <p:nvPr/>
        </p:nvSpPr>
        <p:spPr>
          <a:xfrm>
            <a:off x="886968" y="1911096"/>
            <a:ext cx="2514600" cy="219456"/>
          </a:xfrm>
          <a:prstGeom prst="rect">
            <a:avLst/>
          </a:prstGeom>
          <a:noFill/>
          <a:ln/>
        </p:spPr>
        <p:txBody>
          <a:bodyPr vert="horz" wrap="square" lIns="0" tIns="0" rIns="0" bIns="0" rtlCol="0" anchor="ctr"/>
          <a:lstStyle/>
          <a:p>
            <a:pPr marL="0" indent="0">
              <a:buNone/>
            </a:pPr>
            <a:r>
              <a:rPr lang="en-US" sz="1800" b="1" dirty="0">
                <a:solidFill>
                  <a:srgbClr val="EB5226"/>
                </a:solidFill>
              </a:rPr>
              <a:t>CASH + INVESTMENTS</a:t>
            </a:r>
            <a:endParaRPr lang="en-US" sz="1800" dirty="0"/>
          </a:p>
        </p:txBody>
      </p:sp>
      <p:sp>
        <p:nvSpPr>
          <p:cNvPr id="8" name="Text 6"/>
          <p:cNvSpPr/>
          <p:nvPr/>
        </p:nvSpPr>
        <p:spPr>
          <a:xfrm>
            <a:off x="3538728" y="2093976"/>
            <a:ext cx="2212848" cy="365760"/>
          </a:xfrm>
          <a:prstGeom prst="rect">
            <a:avLst/>
          </a:prstGeom>
          <a:noFill/>
          <a:ln/>
        </p:spPr>
        <p:txBody>
          <a:bodyPr vert="horz" wrap="square" lIns="0" tIns="0" rIns="0" bIns="0" rtlCol="0" anchor="ctr"/>
          <a:lstStyle/>
          <a:p>
            <a:pPr marL="0" indent="0">
              <a:buNone/>
            </a:pPr>
            <a:r>
              <a:rPr lang="en-US" sz="1600" dirty="0">
                <a:solidFill>
                  <a:srgbClr val="30383D"/>
                </a:solidFill>
              </a:rPr>
              <a:t>Custody, reconciliation, confirmation</a:t>
            </a:r>
            <a:endParaRPr lang="en-US" sz="1600" dirty="0"/>
          </a:p>
        </p:txBody>
      </p:sp>
      <p:sp>
        <p:nvSpPr>
          <p:cNvPr id="9" name="Shape 7"/>
          <p:cNvSpPr/>
          <p:nvPr/>
        </p:nvSpPr>
        <p:spPr>
          <a:xfrm>
            <a:off x="6144768" y="1783080"/>
            <a:ext cx="5285232" cy="841248"/>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6144768" y="1783080"/>
            <a:ext cx="91440" cy="841248"/>
          </a:xfrm>
          <a:prstGeom prst="rect">
            <a:avLst/>
          </a:prstGeom>
          <a:solidFill>
            <a:srgbClr val="2D7785"/>
          </a:solidFill>
          <a:ln w="12700">
            <a:solidFill>
              <a:srgbClr val="2D7785"/>
            </a:solidFill>
            <a:prstDash val="solid"/>
          </a:ln>
        </p:spPr>
        <p:txBody>
          <a:bodyPr/>
          <a:lstStyle/>
          <a:p>
            <a:endParaRPr lang="en-US"/>
          </a:p>
        </p:txBody>
      </p:sp>
      <p:sp>
        <p:nvSpPr>
          <p:cNvPr id="11" name="Text 9"/>
          <p:cNvSpPr/>
          <p:nvPr/>
        </p:nvSpPr>
        <p:spPr>
          <a:xfrm>
            <a:off x="6373368" y="1911096"/>
            <a:ext cx="2514600" cy="219456"/>
          </a:xfrm>
          <a:prstGeom prst="rect">
            <a:avLst/>
          </a:prstGeom>
          <a:noFill/>
          <a:ln/>
        </p:spPr>
        <p:txBody>
          <a:bodyPr vert="horz" wrap="square" lIns="0" tIns="0" rIns="0" bIns="0" rtlCol="0" anchor="ctr"/>
          <a:lstStyle/>
          <a:p>
            <a:pPr marL="0" indent="0">
              <a:buNone/>
            </a:pPr>
            <a:r>
              <a:rPr lang="en-US" sz="1800" b="1" dirty="0">
                <a:solidFill>
                  <a:srgbClr val="2D7785"/>
                </a:solidFill>
              </a:rPr>
              <a:t>REVENUE + CUTOFF</a:t>
            </a:r>
            <a:endParaRPr lang="en-US" sz="1800" dirty="0"/>
          </a:p>
        </p:txBody>
      </p:sp>
      <p:sp>
        <p:nvSpPr>
          <p:cNvPr id="12" name="Text 10"/>
          <p:cNvSpPr/>
          <p:nvPr/>
        </p:nvSpPr>
        <p:spPr>
          <a:xfrm>
            <a:off x="9025128" y="2093976"/>
            <a:ext cx="2212848" cy="365760"/>
          </a:xfrm>
          <a:prstGeom prst="rect">
            <a:avLst/>
          </a:prstGeom>
          <a:noFill/>
          <a:ln/>
        </p:spPr>
        <p:txBody>
          <a:bodyPr vert="horz" wrap="square" lIns="0" tIns="0" rIns="0" bIns="0" rtlCol="0" anchor="ctr"/>
          <a:lstStyle/>
          <a:p>
            <a:pPr marL="0" indent="0">
              <a:buNone/>
            </a:pPr>
            <a:r>
              <a:rPr lang="en-US" sz="1600" dirty="0">
                <a:solidFill>
                  <a:srgbClr val="30383D"/>
                </a:solidFill>
              </a:rPr>
              <a:t>Recognition, completeness, timing</a:t>
            </a:r>
            <a:endParaRPr lang="en-US" sz="1600" dirty="0"/>
          </a:p>
        </p:txBody>
      </p:sp>
      <p:sp>
        <p:nvSpPr>
          <p:cNvPr id="13" name="Shape 11"/>
          <p:cNvSpPr/>
          <p:nvPr/>
        </p:nvSpPr>
        <p:spPr>
          <a:xfrm>
            <a:off x="658368" y="2862072"/>
            <a:ext cx="5285232" cy="841248"/>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658368" y="2862072"/>
            <a:ext cx="91440" cy="841248"/>
          </a:xfrm>
          <a:prstGeom prst="rect">
            <a:avLst/>
          </a:prstGeom>
          <a:solidFill>
            <a:srgbClr val="E7A923"/>
          </a:solidFill>
          <a:ln w="12700">
            <a:solidFill>
              <a:srgbClr val="E7A923"/>
            </a:solidFill>
            <a:prstDash val="solid"/>
          </a:ln>
        </p:spPr>
        <p:txBody>
          <a:bodyPr/>
          <a:lstStyle/>
          <a:p>
            <a:endParaRPr lang="en-US"/>
          </a:p>
        </p:txBody>
      </p:sp>
      <p:sp>
        <p:nvSpPr>
          <p:cNvPr id="15" name="Text 13"/>
          <p:cNvSpPr/>
          <p:nvPr/>
        </p:nvSpPr>
        <p:spPr>
          <a:xfrm>
            <a:off x="886968" y="2990088"/>
            <a:ext cx="2514600" cy="219456"/>
          </a:xfrm>
          <a:prstGeom prst="rect">
            <a:avLst/>
          </a:prstGeom>
          <a:noFill/>
          <a:ln/>
        </p:spPr>
        <p:txBody>
          <a:bodyPr vert="horz" wrap="square" lIns="0" tIns="0" rIns="0" bIns="0" rtlCol="0" anchor="ctr"/>
          <a:lstStyle/>
          <a:p>
            <a:pPr marL="0" indent="0">
              <a:buNone/>
            </a:pPr>
            <a:r>
              <a:rPr lang="en-US" sz="1800" b="1" dirty="0">
                <a:solidFill>
                  <a:srgbClr val="E7A923"/>
                </a:solidFill>
              </a:rPr>
              <a:t>PAYROLL + BENEFITS</a:t>
            </a:r>
            <a:endParaRPr lang="en-US" sz="1800" dirty="0"/>
          </a:p>
        </p:txBody>
      </p:sp>
      <p:sp>
        <p:nvSpPr>
          <p:cNvPr id="16" name="Text 14"/>
          <p:cNvSpPr/>
          <p:nvPr/>
        </p:nvSpPr>
        <p:spPr>
          <a:xfrm>
            <a:off x="3538728" y="3172968"/>
            <a:ext cx="2212848" cy="365760"/>
          </a:xfrm>
          <a:prstGeom prst="rect">
            <a:avLst/>
          </a:prstGeom>
          <a:noFill/>
          <a:ln/>
        </p:spPr>
        <p:txBody>
          <a:bodyPr vert="horz" wrap="square" lIns="0" tIns="0" rIns="0" bIns="0" rtlCol="0" anchor="ctr"/>
          <a:lstStyle/>
          <a:p>
            <a:pPr marL="0" indent="0">
              <a:buNone/>
            </a:pPr>
            <a:r>
              <a:rPr lang="en-US" sz="1600" dirty="0">
                <a:solidFill>
                  <a:srgbClr val="30383D"/>
                </a:solidFill>
              </a:rPr>
              <a:t>Authorization, changes, liabilities</a:t>
            </a:r>
            <a:endParaRPr lang="en-US" sz="1600" dirty="0"/>
          </a:p>
        </p:txBody>
      </p:sp>
      <p:sp>
        <p:nvSpPr>
          <p:cNvPr id="17" name="Shape 15"/>
          <p:cNvSpPr/>
          <p:nvPr/>
        </p:nvSpPr>
        <p:spPr>
          <a:xfrm>
            <a:off x="6144768" y="2862072"/>
            <a:ext cx="5285232" cy="841248"/>
          </a:xfrm>
          <a:prstGeom prst="roundRect">
            <a:avLst/>
          </a:prstGeom>
          <a:solidFill>
            <a:srgbClr val="FFFFFF"/>
          </a:solidFill>
          <a:ln w="12700">
            <a:solidFill>
              <a:srgbClr val="D5D7D4"/>
            </a:solidFill>
            <a:prstDash val="solid"/>
          </a:ln>
        </p:spPr>
        <p:txBody>
          <a:bodyPr/>
          <a:lstStyle/>
          <a:p>
            <a:endParaRPr lang="en-US"/>
          </a:p>
        </p:txBody>
      </p:sp>
      <p:sp>
        <p:nvSpPr>
          <p:cNvPr id="18" name="Shape 16"/>
          <p:cNvSpPr/>
          <p:nvPr/>
        </p:nvSpPr>
        <p:spPr>
          <a:xfrm>
            <a:off x="6144768" y="2862072"/>
            <a:ext cx="91440" cy="841248"/>
          </a:xfrm>
          <a:prstGeom prst="rect">
            <a:avLst/>
          </a:prstGeom>
          <a:solidFill>
            <a:srgbClr val="73A9B7"/>
          </a:solidFill>
          <a:ln w="12700">
            <a:solidFill>
              <a:srgbClr val="73A9B7"/>
            </a:solidFill>
            <a:prstDash val="solid"/>
          </a:ln>
        </p:spPr>
        <p:txBody>
          <a:bodyPr/>
          <a:lstStyle/>
          <a:p>
            <a:endParaRPr lang="en-US"/>
          </a:p>
        </p:txBody>
      </p:sp>
      <p:sp>
        <p:nvSpPr>
          <p:cNvPr id="19" name="Text 17"/>
          <p:cNvSpPr/>
          <p:nvPr/>
        </p:nvSpPr>
        <p:spPr>
          <a:xfrm>
            <a:off x="6373368" y="2990088"/>
            <a:ext cx="2514600" cy="219456"/>
          </a:xfrm>
          <a:prstGeom prst="rect">
            <a:avLst/>
          </a:prstGeom>
          <a:noFill/>
          <a:ln/>
        </p:spPr>
        <p:txBody>
          <a:bodyPr vert="horz" wrap="square" lIns="0" tIns="0" rIns="0" bIns="0" rtlCol="0" anchor="ctr"/>
          <a:lstStyle/>
          <a:p>
            <a:pPr marL="0" indent="0">
              <a:buNone/>
            </a:pPr>
            <a:r>
              <a:rPr lang="en-US" sz="1800" b="1" dirty="0">
                <a:solidFill>
                  <a:srgbClr val="73A9B7"/>
                </a:solidFill>
              </a:rPr>
              <a:t>CAPITAL + CONSTRUCTION</a:t>
            </a:r>
            <a:endParaRPr lang="en-US" sz="1800" dirty="0"/>
          </a:p>
        </p:txBody>
      </p:sp>
      <p:sp>
        <p:nvSpPr>
          <p:cNvPr id="20" name="Text 18"/>
          <p:cNvSpPr/>
          <p:nvPr/>
        </p:nvSpPr>
        <p:spPr>
          <a:xfrm>
            <a:off x="9025128" y="3172968"/>
            <a:ext cx="2212848" cy="365760"/>
          </a:xfrm>
          <a:prstGeom prst="rect">
            <a:avLst/>
          </a:prstGeom>
          <a:noFill/>
          <a:ln/>
        </p:spPr>
        <p:txBody>
          <a:bodyPr vert="horz" wrap="square" lIns="0" tIns="0" rIns="0" bIns="0" rtlCol="0" anchor="ctr"/>
          <a:lstStyle/>
          <a:p>
            <a:pPr marL="0" indent="0">
              <a:buNone/>
            </a:pPr>
            <a:r>
              <a:rPr lang="en-US" sz="1600" dirty="0">
                <a:solidFill>
                  <a:srgbClr val="30383D"/>
                </a:solidFill>
              </a:rPr>
              <a:t>Existence, costs, commitments</a:t>
            </a:r>
            <a:endParaRPr lang="en-US" sz="1600" dirty="0"/>
          </a:p>
        </p:txBody>
      </p:sp>
      <p:sp>
        <p:nvSpPr>
          <p:cNvPr id="21" name="Shape 19"/>
          <p:cNvSpPr/>
          <p:nvPr/>
        </p:nvSpPr>
        <p:spPr>
          <a:xfrm>
            <a:off x="658368" y="3941064"/>
            <a:ext cx="5285232" cy="841248"/>
          </a:xfrm>
          <a:prstGeom prst="roundRect">
            <a:avLst/>
          </a:prstGeom>
          <a:solidFill>
            <a:srgbClr val="FFFFFF"/>
          </a:solidFill>
          <a:ln w="12700">
            <a:solidFill>
              <a:srgbClr val="D5D7D4"/>
            </a:solidFill>
            <a:prstDash val="solid"/>
          </a:ln>
        </p:spPr>
        <p:txBody>
          <a:bodyPr/>
          <a:lstStyle/>
          <a:p>
            <a:endParaRPr lang="en-US"/>
          </a:p>
        </p:txBody>
      </p:sp>
      <p:sp>
        <p:nvSpPr>
          <p:cNvPr id="22" name="Shape 20"/>
          <p:cNvSpPr/>
          <p:nvPr/>
        </p:nvSpPr>
        <p:spPr>
          <a:xfrm>
            <a:off x="658368" y="3941064"/>
            <a:ext cx="91440" cy="841248"/>
          </a:xfrm>
          <a:prstGeom prst="rect">
            <a:avLst/>
          </a:prstGeom>
          <a:solidFill>
            <a:srgbClr val="EB5226"/>
          </a:solidFill>
          <a:ln w="12700">
            <a:solidFill>
              <a:srgbClr val="EB5226"/>
            </a:solidFill>
            <a:prstDash val="solid"/>
          </a:ln>
        </p:spPr>
        <p:txBody>
          <a:bodyPr/>
          <a:lstStyle/>
          <a:p>
            <a:endParaRPr lang="en-US"/>
          </a:p>
        </p:txBody>
      </p:sp>
      <p:sp>
        <p:nvSpPr>
          <p:cNvPr id="23" name="Text 21"/>
          <p:cNvSpPr/>
          <p:nvPr/>
        </p:nvSpPr>
        <p:spPr>
          <a:xfrm>
            <a:off x="886968" y="4069080"/>
            <a:ext cx="2514600" cy="219456"/>
          </a:xfrm>
          <a:prstGeom prst="rect">
            <a:avLst/>
          </a:prstGeom>
          <a:noFill/>
          <a:ln/>
        </p:spPr>
        <p:txBody>
          <a:bodyPr vert="horz" wrap="square" lIns="0" tIns="0" rIns="0" bIns="0" rtlCol="0" anchor="ctr"/>
          <a:lstStyle/>
          <a:p>
            <a:pPr marL="0" indent="0">
              <a:buNone/>
            </a:pPr>
            <a:r>
              <a:rPr lang="en-US" sz="1800" b="1" dirty="0">
                <a:solidFill>
                  <a:srgbClr val="EB5226"/>
                </a:solidFill>
              </a:rPr>
              <a:t>DEBT + LEASES + SBITAS</a:t>
            </a:r>
            <a:endParaRPr lang="en-US" sz="1800" dirty="0"/>
          </a:p>
        </p:txBody>
      </p:sp>
      <p:sp>
        <p:nvSpPr>
          <p:cNvPr id="24" name="Text 22"/>
          <p:cNvSpPr/>
          <p:nvPr/>
        </p:nvSpPr>
        <p:spPr>
          <a:xfrm>
            <a:off x="3538728" y="4251960"/>
            <a:ext cx="2212848" cy="365760"/>
          </a:xfrm>
          <a:prstGeom prst="rect">
            <a:avLst/>
          </a:prstGeom>
          <a:noFill/>
          <a:ln/>
        </p:spPr>
        <p:txBody>
          <a:bodyPr vert="horz" wrap="square" lIns="0" tIns="0" rIns="0" bIns="0" rtlCol="0" anchor="ctr"/>
          <a:lstStyle/>
          <a:p>
            <a:pPr marL="0" indent="0">
              <a:buNone/>
            </a:pPr>
            <a:r>
              <a:rPr lang="en-US" sz="1600" dirty="0">
                <a:solidFill>
                  <a:srgbClr val="30383D"/>
                </a:solidFill>
              </a:rPr>
              <a:t>Completeness, measurement, disclosures</a:t>
            </a:r>
            <a:endParaRPr lang="en-US" sz="1600" dirty="0"/>
          </a:p>
        </p:txBody>
      </p:sp>
      <p:sp>
        <p:nvSpPr>
          <p:cNvPr id="25" name="Shape 23"/>
          <p:cNvSpPr/>
          <p:nvPr/>
        </p:nvSpPr>
        <p:spPr>
          <a:xfrm>
            <a:off x="6144768" y="3941064"/>
            <a:ext cx="5285232" cy="841248"/>
          </a:xfrm>
          <a:prstGeom prst="roundRect">
            <a:avLst/>
          </a:prstGeom>
          <a:solidFill>
            <a:srgbClr val="FFFFFF"/>
          </a:solidFill>
          <a:ln w="12700">
            <a:solidFill>
              <a:srgbClr val="D5D7D4"/>
            </a:solidFill>
            <a:prstDash val="solid"/>
          </a:ln>
        </p:spPr>
        <p:txBody>
          <a:bodyPr/>
          <a:lstStyle/>
          <a:p>
            <a:endParaRPr lang="en-US"/>
          </a:p>
        </p:txBody>
      </p:sp>
      <p:sp>
        <p:nvSpPr>
          <p:cNvPr id="26" name="Shape 24"/>
          <p:cNvSpPr/>
          <p:nvPr/>
        </p:nvSpPr>
        <p:spPr>
          <a:xfrm>
            <a:off x="6144768" y="3941064"/>
            <a:ext cx="91440" cy="841248"/>
          </a:xfrm>
          <a:prstGeom prst="rect">
            <a:avLst/>
          </a:prstGeom>
          <a:solidFill>
            <a:srgbClr val="2D7785"/>
          </a:solidFill>
          <a:ln w="12700">
            <a:solidFill>
              <a:srgbClr val="2D7785"/>
            </a:solidFill>
            <a:prstDash val="solid"/>
          </a:ln>
        </p:spPr>
        <p:txBody>
          <a:bodyPr/>
          <a:lstStyle/>
          <a:p>
            <a:endParaRPr lang="en-US"/>
          </a:p>
        </p:txBody>
      </p:sp>
      <p:sp>
        <p:nvSpPr>
          <p:cNvPr id="27" name="Text 25"/>
          <p:cNvSpPr/>
          <p:nvPr/>
        </p:nvSpPr>
        <p:spPr>
          <a:xfrm>
            <a:off x="6373368" y="4069080"/>
            <a:ext cx="2514600" cy="219456"/>
          </a:xfrm>
          <a:prstGeom prst="rect">
            <a:avLst/>
          </a:prstGeom>
          <a:noFill/>
          <a:ln/>
        </p:spPr>
        <p:txBody>
          <a:bodyPr vert="horz" wrap="square" lIns="0" tIns="0" rIns="0" bIns="0" rtlCol="0" anchor="ctr"/>
          <a:lstStyle/>
          <a:p>
            <a:pPr marL="0" indent="0">
              <a:buNone/>
            </a:pPr>
            <a:r>
              <a:rPr lang="en-US" sz="1800" b="1" dirty="0">
                <a:solidFill>
                  <a:srgbClr val="2D7785"/>
                </a:solidFill>
              </a:rPr>
              <a:t>GRANTS + SINGLE AUDIT</a:t>
            </a:r>
            <a:endParaRPr lang="en-US" sz="1800" dirty="0"/>
          </a:p>
        </p:txBody>
      </p:sp>
      <p:sp>
        <p:nvSpPr>
          <p:cNvPr id="28" name="Text 26"/>
          <p:cNvSpPr/>
          <p:nvPr/>
        </p:nvSpPr>
        <p:spPr>
          <a:xfrm>
            <a:off x="9025128" y="4251960"/>
            <a:ext cx="2212848" cy="365760"/>
          </a:xfrm>
          <a:prstGeom prst="rect">
            <a:avLst/>
          </a:prstGeom>
          <a:noFill/>
          <a:ln/>
        </p:spPr>
        <p:txBody>
          <a:bodyPr vert="horz" wrap="square" lIns="0" tIns="0" rIns="0" bIns="0" rtlCol="0" anchor="ctr"/>
          <a:lstStyle/>
          <a:p>
            <a:pPr marL="0" indent="0">
              <a:buNone/>
            </a:pPr>
            <a:r>
              <a:rPr lang="en-US" sz="1600" dirty="0">
                <a:solidFill>
                  <a:srgbClr val="30383D"/>
                </a:solidFill>
              </a:rPr>
              <a:t>Allowability, reporting, controls</a:t>
            </a:r>
            <a:endParaRPr lang="en-US" sz="1600" dirty="0"/>
          </a:p>
        </p:txBody>
      </p:sp>
      <p:sp>
        <p:nvSpPr>
          <p:cNvPr id="29" name="Shape 27"/>
          <p:cNvSpPr/>
          <p:nvPr/>
        </p:nvSpPr>
        <p:spPr>
          <a:xfrm>
            <a:off x="658368" y="5020056"/>
            <a:ext cx="5285232" cy="841248"/>
          </a:xfrm>
          <a:prstGeom prst="roundRect">
            <a:avLst/>
          </a:prstGeom>
          <a:solidFill>
            <a:srgbClr val="FFFFFF"/>
          </a:solidFill>
          <a:ln w="12700">
            <a:solidFill>
              <a:srgbClr val="D5D7D4"/>
            </a:solidFill>
            <a:prstDash val="solid"/>
          </a:ln>
        </p:spPr>
        <p:txBody>
          <a:bodyPr/>
          <a:lstStyle/>
          <a:p>
            <a:endParaRPr lang="en-US"/>
          </a:p>
        </p:txBody>
      </p:sp>
      <p:sp>
        <p:nvSpPr>
          <p:cNvPr id="30" name="Shape 28"/>
          <p:cNvSpPr/>
          <p:nvPr/>
        </p:nvSpPr>
        <p:spPr>
          <a:xfrm>
            <a:off x="658368" y="5020056"/>
            <a:ext cx="91440" cy="841248"/>
          </a:xfrm>
          <a:prstGeom prst="rect">
            <a:avLst/>
          </a:prstGeom>
          <a:solidFill>
            <a:srgbClr val="E7A923"/>
          </a:solidFill>
          <a:ln w="12700">
            <a:solidFill>
              <a:srgbClr val="E7A923"/>
            </a:solidFill>
            <a:prstDash val="solid"/>
          </a:ln>
        </p:spPr>
        <p:txBody>
          <a:bodyPr/>
          <a:lstStyle/>
          <a:p>
            <a:endParaRPr lang="en-US"/>
          </a:p>
        </p:txBody>
      </p:sp>
      <p:sp>
        <p:nvSpPr>
          <p:cNvPr id="31" name="Text 29"/>
          <p:cNvSpPr/>
          <p:nvPr/>
        </p:nvSpPr>
        <p:spPr>
          <a:xfrm>
            <a:off x="886968" y="5148072"/>
            <a:ext cx="2514600" cy="219456"/>
          </a:xfrm>
          <a:prstGeom prst="rect">
            <a:avLst/>
          </a:prstGeom>
          <a:noFill/>
          <a:ln/>
        </p:spPr>
        <p:txBody>
          <a:bodyPr vert="horz" wrap="square" lIns="0" tIns="0" rIns="0" bIns="0" rtlCol="0" anchor="ctr"/>
          <a:lstStyle/>
          <a:p>
            <a:pPr marL="0" indent="0">
              <a:buNone/>
            </a:pPr>
            <a:r>
              <a:rPr lang="en-US" sz="1800" b="1" dirty="0">
                <a:solidFill>
                  <a:srgbClr val="E7A923"/>
                </a:solidFill>
              </a:rPr>
              <a:t>JOURNAL ENTRIES</a:t>
            </a:r>
            <a:endParaRPr lang="en-US" sz="1800" dirty="0"/>
          </a:p>
        </p:txBody>
      </p:sp>
      <p:sp>
        <p:nvSpPr>
          <p:cNvPr id="32" name="Text 30"/>
          <p:cNvSpPr/>
          <p:nvPr/>
        </p:nvSpPr>
        <p:spPr>
          <a:xfrm>
            <a:off x="3538728" y="5330952"/>
            <a:ext cx="2212848" cy="365760"/>
          </a:xfrm>
          <a:prstGeom prst="rect">
            <a:avLst/>
          </a:prstGeom>
          <a:noFill/>
          <a:ln/>
        </p:spPr>
        <p:txBody>
          <a:bodyPr vert="horz" wrap="square" lIns="0" tIns="0" rIns="0" bIns="0" rtlCol="0" anchor="ctr"/>
          <a:lstStyle/>
          <a:p>
            <a:pPr marL="0" indent="0">
              <a:buNone/>
            </a:pPr>
            <a:r>
              <a:rPr lang="en-US" sz="1600" dirty="0">
                <a:solidFill>
                  <a:srgbClr val="30383D"/>
                </a:solidFill>
              </a:rPr>
              <a:t>Authorization, support, unusual activity</a:t>
            </a:r>
            <a:endParaRPr lang="en-US" sz="1600" dirty="0"/>
          </a:p>
        </p:txBody>
      </p:sp>
      <p:sp>
        <p:nvSpPr>
          <p:cNvPr id="33" name="Shape 31"/>
          <p:cNvSpPr/>
          <p:nvPr/>
        </p:nvSpPr>
        <p:spPr>
          <a:xfrm>
            <a:off x="6144768" y="5020056"/>
            <a:ext cx="5285232" cy="841248"/>
          </a:xfrm>
          <a:prstGeom prst="roundRect">
            <a:avLst/>
          </a:prstGeom>
          <a:solidFill>
            <a:srgbClr val="FFFFFF"/>
          </a:solidFill>
          <a:ln w="12700">
            <a:solidFill>
              <a:srgbClr val="D5D7D4"/>
            </a:solidFill>
            <a:prstDash val="solid"/>
          </a:ln>
        </p:spPr>
        <p:txBody>
          <a:bodyPr/>
          <a:lstStyle/>
          <a:p>
            <a:endParaRPr lang="en-US"/>
          </a:p>
        </p:txBody>
      </p:sp>
      <p:sp>
        <p:nvSpPr>
          <p:cNvPr id="34" name="Shape 32"/>
          <p:cNvSpPr/>
          <p:nvPr/>
        </p:nvSpPr>
        <p:spPr>
          <a:xfrm>
            <a:off x="6144768" y="5020056"/>
            <a:ext cx="91440" cy="841248"/>
          </a:xfrm>
          <a:prstGeom prst="rect">
            <a:avLst/>
          </a:prstGeom>
          <a:solidFill>
            <a:srgbClr val="73A9B7"/>
          </a:solidFill>
          <a:ln w="12700">
            <a:solidFill>
              <a:srgbClr val="73A9B7"/>
            </a:solidFill>
            <a:prstDash val="solid"/>
          </a:ln>
        </p:spPr>
        <p:txBody>
          <a:bodyPr/>
          <a:lstStyle/>
          <a:p>
            <a:endParaRPr lang="en-US"/>
          </a:p>
        </p:txBody>
      </p:sp>
      <p:sp>
        <p:nvSpPr>
          <p:cNvPr id="35" name="Text 33"/>
          <p:cNvSpPr/>
          <p:nvPr/>
        </p:nvSpPr>
        <p:spPr>
          <a:xfrm>
            <a:off x="6373368" y="5148072"/>
            <a:ext cx="2514600" cy="219456"/>
          </a:xfrm>
          <a:prstGeom prst="rect">
            <a:avLst/>
          </a:prstGeom>
          <a:noFill/>
          <a:ln/>
        </p:spPr>
        <p:txBody>
          <a:bodyPr vert="horz" wrap="square" lIns="0" tIns="0" rIns="0" bIns="0" rtlCol="0" anchor="ctr"/>
          <a:lstStyle/>
          <a:p>
            <a:pPr marL="0" indent="0">
              <a:buNone/>
            </a:pPr>
            <a:r>
              <a:rPr lang="en-US" sz="1800" b="1" dirty="0">
                <a:solidFill>
                  <a:srgbClr val="73A9B7"/>
                </a:solidFill>
              </a:rPr>
              <a:t>FINANCIAL REPORTING</a:t>
            </a:r>
            <a:endParaRPr lang="en-US" sz="1800" dirty="0"/>
          </a:p>
        </p:txBody>
      </p:sp>
      <p:sp>
        <p:nvSpPr>
          <p:cNvPr id="36" name="Text 34"/>
          <p:cNvSpPr/>
          <p:nvPr/>
        </p:nvSpPr>
        <p:spPr>
          <a:xfrm>
            <a:off x="9025128" y="5330952"/>
            <a:ext cx="2212848" cy="365760"/>
          </a:xfrm>
          <a:prstGeom prst="rect">
            <a:avLst/>
          </a:prstGeom>
          <a:noFill/>
          <a:ln/>
        </p:spPr>
        <p:txBody>
          <a:bodyPr vert="horz" wrap="square" lIns="0" tIns="0" rIns="0" bIns="0" rtlCol="0" anchor="ctr"/>
          <a:lstStyle/>
          <a:p>
            <a:pPr marL="0" indent="0">
              <a:buNone/>
            </a:pPr>
            <a:r>
              <a:rPr lang="en-US" sz="1600" dirty="0">
                <a:solidFill>
                  <a:srgbClr val="30383D"/>
                </a:solidFill>
              </a:rPr>
              <a:t>Statements, MD&amp;A, notes, RSI</a:t>
            </a:r>
            <a:endParaRPr lang="en-US" sz="1600" dirty="0"/>
          </a:p>
        </p:txBody>
      </p:sp>
      <p:sp>
        <p:nvSpPr>
          <p:cNvPr id="37"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BEFORE FIELDWORK</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A clean close changes the entire audit experience</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Prepare evidence, not just balances.</a:t>
            </a:r>
            <a:endParaRPr lang="en-US" sz="1800" dirty="0"/>
          </a:p>
        </p:txBody>
      </p:sp>
      <p:pic>
        <p:nvPicPr>
          <p:cNvPr id="5" name="Image 0" descr="/mnt/data/29d53cf11b.png"/>
          <p:cNvPicPr>
            <a:picLocks noChangeAspect="1"/>
          </p:cNvPicPr>
          <p:nvPr/>
        </p:nvPicPr>
        <p:blipFill>
          <a:blip r:embed="rId3"/>
          <a:srcRect l="12593" r="12593"/>
          <a:stretch/>
        </p:blipFill>
        <p:spPr>
          <a:xfrm>
            <a:off x="530352" y="1783080"/>
            <a:ext cx="4617720" cy="4114800"/>
          </a:xfrm>
          <a:prstGeom prst="rect">
            <a:avLst/>
          </a:prstGeom>
        </p:spPr>
      </p:pic>
      <p:sp>
        <p:nvSpPr>
          <p:cNvPr id="6" name="Shape 3"/>
          <p:cNvSpPr/>
          <p:nvPr/>
        </p:nvSpPr>
        <p:spPr>
          <a:xfrm>
            <a:off x="5440680" y="1783080"/>
            <a:ext cx="5852160" cy="4114800"/>
          </a:xfrm>
          <a:prstGeom prst="roundRect">
            <a:avLst/>
          </a:prstGeom>
          <a:solidFill>
            <a:srgbClr val="FFFFFF"/>
          </a:solidFill>
          <a:ln w="12700">
            <a:solidFill>
              <a:srgbClr val="D5D7D4"/>
            </a:solidFill>
            <a:prstDash val="solid"/>
          </a:ln>
        </p:spPr>
        <p:txBody>
          <a:bodyPr/>
          <a:lstStyle/>
          <a:p>
            <a:endParaRPr lang="en-US"/>
          </a:p>
        </p:txBody>
      </p:sp>
      <p:sp>
        <p:nvSpPr>
          <p:cNvPr id="7" name="Text 4"/>
          <p:cNvSpPr/>
          <p:nvPr/>
        </p:nvSpPr>
        <p:spPr>
          <a:xfrm>
            <a:off x="5806440" y="2103120"/>
            <a:ext cx="5074920" cy="3383280"/>
          </a:xfrm>
          <a:prstGeom prst="rect">
            <a:avLst/>
          </a:prstGeom>
          <a:noFill/>
          <a:ln/>
        </p:spPr>
        <p:txBody>
          <a:bodyPr wrap="square" lIns="508" tIns="508" rIns="508" bIns="508" rtlCol="0" anchor="ctr">
            <a:normAutofit/>
          </a:bodyPr>
          <a:lstStyle/>
          <a:p>
            <a:pPr marL="215900" indent="-215900">
              <a:buSzPct val="100000"/>
              <a:buChar char="•"/>
            </a:pPr>
            <a:r>
              <a:rPr lang="en-US" sz="2000" dirty="0">
                <a:solidFill>
                  <a:srgbClr val="30383D"/>
                </a:solidFill>
              </a:rPr>
              <a:t>Complete and review reconciliations</a:t>
            </a:r>
            <a:endParaRPr lang="en-US" sz="2000" dirty="0"/>
          </a:p>
          <a:p>
            <a:pPr marL="215900" indent="-215900">
              <a:buSzPct val="100000"/>
              <a:buChar char="•"/>
            </a:pPr>
            <a:r>
              <a:rPr lang="en-US" sz="2000" dirty="0">
                <a:solidFill>
                  <a:srgbClr val="30383D"/>
                </a:solidFill>
              </a:rPr>
              <a:t>Tie balances to supporting schedules</a:t>
            </a:r>
            <a:endParaRPr lang="en-US" sz="2000" dirty="0"/>
          </a:p>
          <a:p>
            <a:pPr marL="215900" indent="-215900">
              <a:buSzPct val="100000"/>
              <a:buChar char="•"/>
            </a:pPr>
            <a:r>
              <a:rPr lang="en-US" sz="2000" dirty="0">
                <a:solidFill>
                  <a:srgbClr val="30383D"/>
                </a:solidFill>
              </a:rPr>
              <a:t>Investigate unusual variances and old items</a:t>
            </a:r>
            <a:endParaRPr lang="en-US" sz="2000" dirty="0"/>
          </a:p>
          <a:p>
            <a:pPr marL="215900" indent="-215900">
              <a:buSzPct val="100000"/>
              <a:buChar char="•"/>
            </a:pPr>
            <a:r>
              <a:rPr lang="en-US" sz="2000" dirty="0">
                <a:solidFill>
                  <a:srgbClr val="30383D"/>
                </a:solidFill>
              </a:rPr>
              <a:t>Organize support to match the request list</a:t>
            </a:r>
            <a:endParaRPr lang="en-US" sz="2000" dirty="0"/>
          </a:p>
          <a:p>
            <a:pPr marL="215900" indent="-215900">
              <a:buSzPct val="100000"/>
              <a:buChar char="•"/>
            </a:pPr>
            <a:r>
              <a:rPr lang="en-US" sz="2000" dirty="0">
                <a:solidFill>
                  <a:srgbClr val="30383D"/>
                </a:solidFill>
              </a:rPr>
              <a:t>Assign knowledgeable owners</a:t>
            </a:r>
            <a:endParaRPr lang="en-US" sz="2000" dirty="0"/>
          </a:p>
          <a:p>
            <a:pPr marL="215900" indent="-215900">
              <a:buSzPct val="100000"/>
              <a:buChar char="•"/>
            </a:pPr>
            <a:r>
              <a:rPr lang="en-US" sz="2000" dirty="0">
                <a:solidFill>
                  <a:srgbClr val="30383D"/>
                </a:solidFill>
              </a:rPr>
              <a:t>Escalate complex issues early</a:t>
            </a:r>
            <a:endParaRPr lang="en-US" sz="20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FIELDWORK</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Manage the audit like a project</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A steady communication rhythm keeps requests moving.</a:t>
            </a:r>
            <a:endParaRPr lang="en-US" sz="1800" dirty="0"/>
          </a:p>
        </p:txBody>
      </p:sp>
      <p:sp>
        <p:nvSpPr>
          <p:cNvPr id="5" name="Shape 3"/>
          <p:cNvSpPr/>
          <p:nvPr/>
        </p:nvSpPr>
        <p:spPr>
          <a:xfrm>
            <a:off x="658368" y="1938528"/>
            <a:ext cx="3520440" cy="3255264"/>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1938528"/>
            <a:ext cx="91440" cy="3255264"/>
          </a:xfrm>
          <a:prstGeom prst="rect">
            <a:avLst/>
          </a:prstGeom>
          <a:solidFill>
            <a:srgbClr val="EB5226"/>
          </a:solidFill>
          <a:ln w="12700">
            <a:solidFill>
              <a:srgbClr val="EB5226"/>
            </a:solidFill>
            <a:prstDash val="solid"/>
          </a:ln>
        </p:spPr>
        <p:txBody>
          <a:bodyPr/>
          <a:lstStyle/>
          <a:p>
            <a:endParaRPr lang="en-US"/>
          </a:p>
        </p:txBody>
      </p:sp>
      <p:sp>
        <p:nvSpPr>
          <p:cNvPr id="7" name="Text 5"/>
          <p:cNvSpPr/>
          <p:nvPr/>
        </p:nvSpPr>
        <p:spPr>
          <a:xfrm>
            <a:off x="886968" y="2103120"/>
            <a:ext cx="3108960" cy="347472"/>
          </a:xfrm>
          <a:prstGeom prst="rect">
            <a:avLst/>
          </a:prstGeom>
          <a:noFill/>
          <a:ln/>
        </p:spPr>
        <p:txBody>
          <a:bodyPr wrap="square" lIns="0" tIns="0" rIns="0" bIns="0" rtlCol="0" anchor="ctr"/>
          <a:lstStyle/>
          <a:p>
            <a:pPr marL="0" indent="0">
              <a:buNone/>
            </a:pPr>
            <a:r>
              <a:rPr lang="en-US" sz="1900" b="1" dirty="0">
                <a:solidFill>
                  <a:srgbClr val="EB5226"/>
                </a:solidFill>
              </a:rPr>
              <a:t>OWNERSHIP</a:t>
            </a:r>
            <a:endParaRPr lang="en-US" sz="1900" dirty="0"/>
          </a:p>
        </p:txBody>
      </p:sp>
      <p:sp>
        <p:nvSpPr>
          <p:cNvPr id="8" name="Text 6"/>
          <p:cNvSpPr/>
          <p:nvPr/>
        </p:nvSpPr>
        <p:spPr>
          <a:xfrm>
            <a:off x="886968" y="2578608"/>
            <a:ext cx="3063240" cy="2432304"/>
          </a:xfrm>
          <a:prstGeom prst="rect">
            <a:avLst/>
          </a:prstGeom>
          <a:noFill/>
          <a:ln/>
        </p:spPr>
        <p:txBody>
          <a:bodyPr wrap="square" lIns="0" tIns="0" rIns="0" bIns="0" rtlCol="0" anchor="ctr">
            <a:normAutofit/>
          </a:bodyPr>
          <a:lstStyle/>
          <a:p>
            <a:pPr marL="0" indent="0">
              <a:buNone/>
            </a:pPr>
            <a:r>
              <a:rPr lang="en-US" sz="1900" dirty="0">
                <a:solidFill>
                  <a:srgbClr val="30383D"/>
                </a:solidFill>
              </a:rPr>
              <a:t>One owner per request</a:t>
            </a:r>
            <a:endParaRPr lang="en-US" sz="1900" dirty="0"/>
          </a:p>
          <a:p>
            <a:pPr marL="0" indent="0">
              <a:buNone/>
            </a:pPr>
            <a:endParaRPr lang="en-US" sz="1900" dirty="0"/>
          </a:p>
          <a:p>
            <a:pPr marL="0" indent="0">
              <a:buNone/>
            </a:pPr>
            <a:r>
              <a:rPr lang="en-US" sz="1900" dirty="0">
                <a:solidFill>
                  <a:srgbClr val="30383D"/>
                </a:solidFill>
              </a:rPr>
              <a:t>Backup for key areas</a:t>
            </a:r>
            <a:endParaRPr lang="en-US" sz="1900" dirty="0"/>
          </a:p>
          <a:p>
            <a:pPr marL="0" indent="0">
              <a:buNone/>
            </a:pPr>
            <a:endParaRPr lang="en-US" sz="1900" dirty="0"/>
          </a:p>
          <a:p>
            <a:pPr marL="0" indent="0">
              <a:buNone/>
            </a:pPr>
            <a:r>
              <a:rPr lang="en-US" sz="1900" dirty="0">
                <a:solidFill>
                  <a:srgbClr val="30383D"/>
                </a:solidFill>
              </a:rPr>
              <a:t>Clear escalation path</a:t>
            </a:r>
            <a:endParaRPr lang="en-US" sz="1900" dirty="0"/>
          </a:p>
        </p:txBody>
      </p:sp>
      <p:sp>
        <p:nvSpPr>
          <p:cNvPr id="9" name="Shape 7"/>
          <p:cNvSpPr/>
          <p:nvPr/>
        </p:nvSpPr>
        <p:spPr>
          <a:xfrm>
            <a:off x="4315968" y="1938528"/>
            <a:ext cx="3520440" cy="3255264"/>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4315968" y="1938528"/>
            <a:ext cx="91440" cy="3255264"/>
          </a:xfrm>
          <a:prstGeom prst="rect">
            <a:avLst/>
          </a:prstGeom>
          <a:solidFill>
            <a:srgbClr val="2D7785"/>
          </a:solidFill>
          <a:ln w="12700">
            <a:solidFill>
              <a:srgbClr val="2D7785"/>
            </a:solidFill>
            <a:prstDash val="solid"/>
          </a:ln>
        </p:spPr>
        <p:txBody>
          <a:bodyPr/>
          <a:lstStyle/>
          <a:p>
            <a:endParaRPr lang="en-US"/>
          </a:p>
        </p:txBody>
      </p:sp>
      <p:sp>
        <p:nvSpPr>
          <p:cNvPr id="11" name="Text 9"/>
          <p:cNvSpPr/>
          <p:nvPr/>
        </p:nvSpPr>
        <p:spPr>
          <a:xfrm>
            <a:off x="4544568" y="2103120"/>
            <a:ext cx="3108960" cy="347472"/>
          </a:xfrm>
          <a:prstGeom prst="rect">
            <a:avLst/>
          </a:prstGeom>
          <a:noFill/>
          <a:ln/>
        </p:spPr>
        <p:txBody>
          <a:bodyPr wrap="square" lIns="0" tIns="0" rIns="0" bIns="0" rtlCol="0" anchor="ctr"/>
          <a:lstStyle/>
          <a:p>
            <a:pPr marL="0" indent="0">
              <a:buNone/>
            </a:pPr>
            <a:r>
              <a:rPr lang="en-US" sz="1900" b="1" dirty="0">
                <a:solidFill>
                  <a:srgbClr val="2D7785"/>
                </a:solidFill>
              </a:rPr>
              <a:t>ORGANIZATION</a:t>
            </a:r>
            <a:endParaRPr lang="en-US" sz="1900" dirty="0"/>
          </a:p>
        </p:txBody>
      </p:sp>
      <p:sp>
        <p:nvSpPr>
          <p:cNvPr id="12" name="Text 10"/>
          <p:cNvSpPr/>
          <p:nvPr/>
        </p:nvSpPr>
        <p:spPr>
          <a:xfrm>
            <a:off x="4544568" y="2578608"/>
            <a:ext cx="3063240" cy="2432304"/>
          </a:xfrm>
          <a:prstGeom prst="rect">
            <a:avLst/>
          </a:prstGeom>
          <a:noFill/>
          <a:ln/>
        </p:spPr>
        <p:txBody>
          <a:bodyPr wrap="square" lIns="0" tIns="0" rIns="0" bIns="0" rtlCol="0" anchor="ctr">
            <a:normAutofit/>
          </a:bodyPr>
          <a:lstStyle/>
          <a:p>
            <a:pPr marL="0" indent="0">
              <a:buNone/>
            </a:pPr>
            <a:r>
              <a:rPr lang="en-US" sz="1900" dirty="0">
                <a:solidFill>
                  <a:srgbClr val="30383D"/>
                </a:solidFill>
              </a:rPr>
              <a:t>Files match request names</a:t>
            </a:r>
            <a:endParaRPr lang="en-US" sz="1900" dirty="0"/>
          </a:p>
          <a:p>
            <a:pPr marL="0" indent="0">
              <a:buNone/>
            </a:pPr>
            <a:endParaRPr lang="en-US" sz="1900" dirty="0"/>
          </a:p>
          <a:p>
            <a:pPr marL="0" indent="0">
              <a:buNone/>
            </a:pPr>
            <a:r>
              <a:rPr lang="en-US" sz="1900" dirty="0">
                <a:solidFill>
                  <a:srgbClr val="30383D"/>
                </a:solidFill>
              </a:rPr>
              <a:t>Version control</a:t>
            </a:r>
            <a:endParaRPr lang="en-US" sz="1900" dirty="0"/>
          </a:p>
          <a:p>
            <a:pPr marL="0" indent="0">
              <a:buNone/>
            </a:pPr>
            <a:endParaRPr lang="en-US" sz="1900" dirty="0"/>
          </a:p>
          <a:p>
            <a:pPr marL="0" indent="0">
              <a:buNone/>
            </a:pPr>
            <a:r>
              <a:rPr lang="en-US" sz="1900" dirty="0">
                <a:solidFill>
                  <a:srgbClr val="30383D"/>
                </a:solidFill>
              </a:rPr>
              <a:t>Explanations travel with support</a:t>
            </a:r>
            <a:endParaRPr lang="en-US" sz="1900" dirty="0"/>
          </a:p>
        </p:txBody>
      </p:sp>
      <p:sp>
        <p:nvSpPr>
          <p:cNvPr id="13" name="Shape 11"/>
          <p:cNvSpPr/>
          <p:nvPr/>
        </p:nvSpPr>
        <p:spPr>
          <a:xfrm>
            <a:off x="7973568" y="1938528"/>
            <a:ext cx="3520440" cy="3255264"/>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7973568" y="1938528"/>
            <a:ext cx="91440" cy="3255264"/>
          </a:xfrm>
          <a:prstGeom prst="rect">
            <a:avLst/>
          </a:prstGeom>
          <a:solidFill>
            <a:srgbClr val="E7A923"/>
          </a:solidFill>
          <a:ln w="12700">
            <a:solidFill>
              <a:srgbClr val="E7A923"/>
            </a:solidFill>
            <a:prstDash val="solid"/>
          </a:ln>
        </p:spPr>
        <p:txBody>
          <a:bodyPr/>
          <a:lstStyle/>
          <a:p>
            <a:endParaRPr lang="en-US"/>
          </a:p>
        </p:txBody>
      </p:sp>
      <p:sp>
        <p:nvSpPr>
          <p:cNvPr id="15" name="Text 13"/>
          <p:cNvSpPr/>
          <p:nvPr/>
        </p:nvSpPr>
        <p:spPr>
          <a:xfrm>
            <a:off x="8202168" y="2103120"/>
            <a:ext cx="3108960" cy="347472"/>
          </a:xfrm>
          <a:prstGeom prst="rect">
            <a:avLst/>
          </a:prstGeom>
          <a:noFill/>
          <a:ln/>
        </p:spPr>
        <p:txBody>
          <a:bodyPr wrap="square" lIns="0" tIns="0" rIns="0" bIns="0" rtlCol="0" anchor="ctr"/>
          <a:lstStyle/>
          <a:p>
            <a:pPr marL="0" indent="0">
              <a:buNone/>
            </a:pPr>
            <a:r>
              <a:rPr lang="en-US" sz="1900" b="1" dirty="0">
                <a:solidFill>
                  <a:srgbClr val="E7A923"/>
                </a:solidFill>
              </a:rPr>
              <a:t>CADENCE</a:t>
            </a:r>
            <a:endParaRPr lang="en-US" sz="1900" dirty="0"/>
          </a:p>
        </p:txBody>
      </p:sp>
      <p:sp>
        <p:nvSpPr>
          <p:cNvPr id="16" name="Text 14"/>
          <p:cNvSpPr/>
          <p:nvPr/>
        </p:nvSpPr>
        <p:spPr>
          <a:xfrm>
            <a:off x="8202168" y="2578608"/>
            <a:ext cx="3063240" cy="2432304"/>
          </a:xfrm>
          <a:prstGeom prst="rect">
            <a:avLst/>
          </a:prstGeom>
          <a:noFill/>
          <a:ln/>
        </p:spPr>
        <p:txBody>
          <a:bodyPr wrap="square" lIns="0" tIns="0" rIns="0" bIns="0" rtlCol="0" anchor="ctr">
            <a:normAutofit/>
          </a:bodyPr>
          <a:lstStyle/>
          <a:p>
            <a:pPr marL="0" indent="0">
              <a:buNone/>
            </a:pPr>
            <a:r>
              <a:rPr lang="en-US" sz="1900" dirty="0">
                <a:solidFill>
                  <a:srgbClr val="30383D"/>
                </a:solidFill>
              </a:rPr>
              <a:t>Regular status check</a:t>
            </a:r>
            <a:endParaRPr lang="en-US" sz="1900" dirty="0"/>
          </a:p>
          <a:p>
            <a:pPr marL="0" indent="0">
              <a:buNone/>
            </a:pPr>
            <a:endParaRPr lang="en-US" sz="1900" dirty="0"/>
          </a:p>
          <a:p>
            <a:pPr marL="0" indent="0">
              <a:buNone/>
            </a:pPr>
            <a:r>
              <a:rPr lang="en-US" sz="1900" dirty="0">
                <a:solidFill>
                  <a:srgbClr val="30383D"/>
                </a:solidFill>
              </a:rPr>
              <a:t>Open-item tracker</a:t>
            </a:r>
            <a:endParaRPr lang="en-US" sz="1900" dirty="0"/>
          </a:p>
          <a:p>
            <a:pPr marL="0" indent="0">
              <a:buNone/>
            </a:pPr>
            <a:endParaRPr lang="en-US" sz="1900" dirty="0"/>
          </a:p>
          <a:p>
            <a:pPr marL="0" indent="0">
              <a:buNone/>
            </a:pPr>
            <a:r>
              <a:rPr lang="en-US" sz="1900" dirty="0">
                <a:solidFill>
                  <a:srgbClr val="30383D"/>
                </a:solidFill>
              </a:rPr>
              <a:t>Prompt questions and decisions</a:t>
            </a:r>
            <a:endParaRPr lang="en-US" sz="19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30383D"/>
        </a:solidFill>
        <a:effectLst/>
      </p:bgPr>
    </p:bg>
    <p:spTree>
      <p:nvGrpSpPr>
        <p:cNvPr id="1" name=""/>
        <p:cNvGrpSpPr/>
        <p:nvPr/>
      </p:nvGrpSpPr>
      <p:grpSpPr>
        <a:xfrm>
          <a:off x="0" y="0"/>
          <a:ext cx="1" cy="1"/>
          <a:chOff x="0" y="0"/>
          <a:chExt cx="1" cy="1"/>
        </a:xfrm>
      </p:grpSpPr>
      <p:sp>
        <p:nvSpPr>
          <p:cNvPr id="2" name="Shape 0"/>
          <p:cNvSpPr/>
          <p:nvPr/>
        </p:nvSpPr>
        <p:spPr>
          <a:xfrm>
            <a:off x="7498080" y="137160"/>
            <a:ext cx="4480560" cy="4480560"/>
          </a:xfrm>
          <a:prstGeom prst="ellipse">
            <a:avLst/>
          </a:prstGeom>
          <a:solidFill>
            <a:srgbClr val="2D7785"/>
          </a:solidFill>
          <a:ln w="12700">
            <a:solidFill>
              <a:srgbClr val="333333">
                <a:alpha val="0"/>
              </a:srgbClr>
            </a:solidFill>
            <a:prstDash val="solid"/>
          </a:ln>
        </p:spPr>
        <p:txBody>
          <a:bodyPr/>
          <a:lstStyle/>
          <a:p>
            <a:endParaRPr lang="en-US"/>
          </a:p>
        </p:txBody>
      </p:sp>
      <p:sp>
        <p:nvSpPr>
          <p:cNvPr id="3" name="Shape 1"/>
          <p:cNvSpPr/>
          <p:nvPr/>
        </p:nvSpPr>
        <p:spPr>
          <a:xfrm>
            <a:off x="8869680" y="3017520"/>
            <a:ext cx="3108960" cy="3108960"/>
          </a:xfrm>
          <a:prstGeom prst="ellipse">
            <a:avLst/>
          </a:prstGeom>
          <a:solidFill>
            <a:srgbClr val="73A9B7">
              <a:alpha val="65000"/>
            </a:srgbClr>
          </a:solidFill>
          <a:ln w="12700">
            <a:solidFill>
              <a:srgbClr val="333333">
                <a:alpha val="0"/>
              </a:srgbClr>
            </a:solidFill>
            <a:prstDash val="solid"/>
          </a:ln>
        </p:spPr>
        <p:txBody>
          <a:bodyPr/>
          <a:lstStyle/>
          <a:p>
            <a:endParaRPr lang="en-US"/>
          </a:p>
        </p:txBody>
      </p:sp>
      <p:sp>
        <p:nvSpPr>
          <p:cNvPr id="4" name="Text 2"/>
          <p:cNvSpPr/>
          <p:nvPr/>
        </p:nvSpPr>
        <p:spPr>
          <a:xfrm>
            <a:off x="777240" y="1188720"/>
            <a:ext cx="3657600" cy="274320"/>
          </a:xfrm>
          <a:prstGeom prst="rect">
            <a:avLst/>
          </a:prstGeom>
          <a:noFill/>
          <a:ln/>
        </p:spPr>
        <p:txBody>
          <a:bodyPr wrap="square" lIns="0" tIns="0" rIns="0" bIns="0" rtlCol="0" anchor="ctr"/>
          <a:lstStyle/>
          <a:p>
            <a:pPr marL="0" indent="0">
              <a:buNone/>
            </a:pPr>
            <a:r>
              <a:rPr lang="en-US" sz="1400" b="1" kern="0" spc="200" dirty="0">
                <a:solidFill>
                  <a:srgbClr val="E7A923"/>
                </a:solidFill>
              </a:rPr>
              <a:t>PART 2</a:t>
            </a:r>
            <a:endParaRPr lang="en-US" sz="1400" dirty="0"/>
          </a:p>
        </p:txBody>
      </p:sp>
      <p:sp>
        <p:nvSpPr>
          <p:cNvPr id="5" name="Text 3"/>
          <p:cNvSpPr/>
          <p:nvPr/>
        </p:nvSpPr>
        <p:spPr>
          <a:xfrm>
            <a:off x="777240" y="1737360"/>
            <a:ext cx="6400800" cy="1005840"/>
          </a:xfrm>
          <a:prstGeom prst="rect">
            <a:avLst/>
          </a:prstGeom>
          <a:noFill/>
          <a:ln/>
        </p:spPr>
        <p:txBody>
          <a:bodyPr wrap="square" lIns="0" tIns="0" rIns="0" bIns="0" rtlCol="0" anchor="ctr"/>
          <a:lstStyle/>
          <a:p>
            <a:pPr marL="0" indent="0">
              <a:buNone/>
            </a:pPr>
            <a:r>
              <a:rPr lang="en-US" sz="3800" dirty="0">
                <a:solidFill>
                  <a:srgbClr val="FFFFFF"/>
                </a:solidFill>
                <a:latin typeface="Georgia" pitchFamily="34" charset="0"/>
                <a:ea typeface="Georgia" pitchFamily="34" charset="-122"/>
                <a:cs typeface="Georgia" pitchFamily="34" charset="-120"/>
              </a:rPr>
              <a:t>Internal control fundamentals</a:t>
            </a:r>
            <a:endParaRPr lang="en-US" sz="3800" dirty="0"/>
          </a:p>
        </p:txBody>
      </p:sp>
      <p:sp>
        <p:nvSpPr>
          <p:cNvPr id="6" name="Text 4"/>
          <p:cNvSpPr/>
          <p:nvPr/>
        </p:nvSpPr>
        <p:spPr>
          <a:xfrm>
            <a:off x="777240" y="3182112"/>
            <a:ext cx="5943600" cy="777240"/>
          </a:xfrm>
          <a:prstGeom prst="rect">
            <a:avLst/>
          </a:prstGeom>
          <a:noFill/>
          <a:ln/>
        </p:spPr>
        <p:txBody>
          <a:bodyPr wrap="square" lIns="0" tIns="0" rIns="0" bIns="0" rtlCol="0" anchor="ctr"/>
          <a:lstStyle/>
          <a:p>
            <a:pPr marL="0" indent="0">
              <a:buNone/>
            </a:pPr>
            <a:r>
              <a:rPr lang="en-US" sz="2100" dirty="0">
                <a:solidFill>
                  <a:srgbClr val="E9ECEC"/>
                </a:solidFill>
              </a:rPr>
              <a:t>Controls help management achieve objectives and manage risk, every day.</a:t>
            </a:r>
            <a:endParaRPr lang="en-US" sz="2100" dirty="0"/>
          </a:p>
        </p:txBody>
      </p:sp>
      <p:sp>
        <p:nvSpPr>
          <p:cNvPr id="7" name="Shape 5"/>
          <p:cNvSpPr/>
          <p:nvPr/>
        </p:nvSpPr>
        <p:spPr>
          <a:xfrm>
            <a:off x="777240" y="4315968"/>
            <a:ext cx="3657600" cy="1"/>
          </a:xfrm>
          <a:prstGeom prst="line">
            <a:avLst/>
          </a:prstGeom>
          <a:noFill/>
          <a:ln w="50800">
            <a:solidFill>
              <a:srgbClr val="EB5226"/>
            </a:solidFill>
            <a:prstDash val="solid"/>
          </a:ln>
        </p:spPr>
        <p:txBody>
          <a:bodyPr/>
          <a:lstStyle/>
          <a:p>
            <a:endParaRPr lang="en-US"/>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GOVERNMENT ACCOUNTABILITY</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Why internal control has an expanded role</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Public resources create responsibilities beyond financial statement accuracy.</a:t>
            </a:r>
            <a:endParaRPr lang="en-US" sz="1800" dirty="0"/>
          </a:p>
        </p:txBody>
      </p:sp>
      <p:sp>
        <p:nvSpPr>
          <p:cNvPr id="5" name="Shape 3"/>
          <p:cNvSpPr/>
          <p:nvPr/>
        </p:nvSpPr>
        <p:spPr>
          <a:xfrm>
            <a:off x="685800" y="1755648"/>
            <a:ext cx="10835640" cy="3794760"/>
          </a:xfrm>
          <a:prstGeom prst="roundRect">
            <a:avLst/>
          </a:prstGeom>
          <a:solidFill>
            <a:srgbClr val="FFFFFF"/>
          </a:solidFill>
          <a:ln w="22860">
            <a:solidFill>
              <a:srgbClr val="2D7785"/>
            </a:solidFill>
            <a:prstDash val="solid"/>
          </a:ln>
        </p:spPr>
        <p:txBody>
          <a:bodyPr/>
          <a:lstStyle/>
          <a:p>
            <a:endParaRPr lang="en-US"/>
          </a:p>
        </p:txBody>
      </p:sp>
      <p:sp>
        <p:nvSpPr>
          <p:cNvPr id="6" name="Text 4"/>
          <p:cNvSpPr/>
          <p:nvPr/>
        </p:nvSpPr>
        <p:spPr>
          <a:xfrm>
            <a:off x="960120" y="1865376"/>
            <a:ext cx="548640" cy="548640"/>
          </a:xfrm>
          <a:prstGeom prst="rect">
            <a:avLst/>
          </a:prstGeom>
          <a:noFill/>
          <a:ln/>
        </p:spPr>
        <p:txBody>
          <a:bodyPr wrap="square" lIns="0" tIns="0" rIns="0" bIns="0" rtlCol="0" anchor="ctr"/>
          <a:lstStyle/>
          <a:p>
            <a:pPr marL="0" indent="0">
              <a:buNone/>
            </a:pPr>
            <a:r>
              <a:rPr lang="en-US" sz="5600" dirty="0">
                <a:solidFill>
                  <a:srgbClr val="EB5226"/>
                </a:solidFill>
                <a:latin typeface="Georgia" pitchFamily="34" charset="0"/>
                <a:ea typeface="Georgia" pitchFamily="34" charset="-122"/>
                <a:cs typeface="Georgia" pitchFamily="34" charset="-120"/>
              </a:rPr>
              <a:t>“</a:t>
            </a:r>
            <a:endParaRPr lang="en-US" sz="5600" dirty="0"/>
          </a:p>
        </p:txBody>
      </p:sp>
      <p:sp>
        <p:nvSpPr>
          <p:cNvPr id="7" name="Text 5"/>
          <p:cNvSpPr/>
          <p:nvPr/>
        </p:nvSpPr>
        <p:spPr>
          <a:xfrm>
            <a:off x="1508760" y="2011680"/>
            <a:ext cx="9189720" cy="2514600"/>
          </a:xfrm>
          <a:prstGeom prst="rect">
            <a:avLst/>
          </a:prstGeom>
          <a:noFill/>
          <a:ln/>
        </p:spPr>
        <p:txBody>
          <a:bodyPr wrap="square" lIns="254" tIns="254" rIns="254" bIns="254" rtlCol="0" anchor="ctr">
            <a:normAutofit/>
          </a:bodyPr>
          <a:lstStyle/>
          <a:p>
            <a:pPr marL="0" indent="0">
              <a:buNone/>
            </a:pPr>
            <a:r>
              <a:rPr lang="en-US" sz="2100" i="1" dirty="0">
                <a:solidFill>
                  <a:srgbClr val="30383D"/>
                </a:solidFill>
                <a:latin typeface="Georgia" pitchFamily="34" charset="0"/>
                <a:ea typeface="Georgia" pitchFamily="34" charset="-122"/>
                <a:cs typeface="Georgia" pitchFamily="34" charset="-120"/>
              </a:rPr>
              <a:t>Internal control plays an expanded role in the government sector. Given the government’s accountability for public resources, assessing internal control in a government environment may involve considering controls that would not be required in the private sector. In the government sector, evaluating controls that are relevant to the audit involves understanding significant controls that the audited entity designed, implemented, and operated as part of its responsibility for oversight of public resources.</a:t>
            </a:r>
            <a:endParaRPr lang="en-US" sz="2100" dirty="0"/>
          </a:p>
        </p:txBody>
      </p:sp>
      <p:sp>
        <p:nvSpPr>
          <p:cNvPr id="8" name="Text 6"/>
          <p:cNvSpPr/>
          <p:nvPr/>
        </p:nvSpPr>
        <p:spPr>
          <a:xfrm>
            <a:off x="1508760" y="4892040"/>
            <a:ext cx="7315200" cy="274320"/>
          </a:xfrm>
          <a:prstGeom prst="rect">
            <a:avLst/>
          </a:prstGeom>
          <a:noFill/>
          <a:ln/>
        </p:spPr>
        <p:txBody>
          <a:bodyPr wrap="square" lIns="0" tIns="0" rIns="0" bIns="0" rtlCol="0" anchor="ctr"/>
          <a:lstStyle/>
          <a:p>
            <a:pPr marL="0" indent="0">
              <a:buNone/>
            </a:pPr>
            <a:r>
              <a:rPr lang="en-US" sz="1600" b="1" dirty="0">
                <a:solidFill>
                  <a:srgbClr val="2D7785"/>
                </a:solidFill>
              </a:rPr>
              <a:t>2024 Government Auditing Standards, paragraph 6.47</a:t>
            </a:r>
            <a:endParaRPr lang="en-US" sz="1600" dirty="0"/>
          </a:p>
        </p:txBody>
      </p:sp>
      <p:sp>
        <p:nvSpPr>
          <p:cNvPr id="9" name="Shape 7"/>
          <p:cNvSpPr/>
          <p:nvPr/>
        </p:nvSpPr>
        <p:spPr>
          <a:xfrm>
            <a:off x="164592" y="6099048"/>
            <a:ext cx="12024360" cy="457200"/>
          </a:xfrm>
          <a:prstGeom prst="rect">
            <a:avLst/>
          </a:prstGeom>
          <a:solidFill>
            <a:srgbClr val="30383D"/>
          </a:solidFill>
          <a:ln w="12700">
            <a:solidFill>
              <a:srgbClr val="30383D"/>
            </a:solidFill>
            <a:prstDash val="solid"/>
          </a:ln>
        </p:spPr>
        <p:txBody>
          <a:bodyPr/>
          <a:lstStyle/>
          <a:p>
            <a:endParaRPr lang="en-US"/>
          </a:p>
        </p:txBody>
      </p:sp>
      <p:sp>
        <p:nvSpPr>
          <p:cNvPr id="10" name="Text 8"/>
          <p:cNvSpPr/>
          <p:nvPr/>
        </p:nvSpPr>
        <p:spPr>
          <a:xfrm>
            <a:off x="502920" y="6208776"/>
            <a:ext cx="10789920" cy="182880"/>
          </a:xfrm>
          <a:prstGeom prst="rect">
            <a:avLst/>
          </a:prstGeom>
          <a:noFill/>
          <a:ln/>
        </p:spPr>
        <p:txBody>
          <a:bodyPr wrap="square" lIns="0" tIns="0" rIns="0" bIns="0" rtlCol="0" anchor="ctr"/>
          <a:lstStyle/>
          <a:p>
            <a:pPr marL="0" indent="0">
              <a:buNone/>
            </a:pPr>
            <a:r>
              <a:rPr lang="en-US" sz="1200" b="1" dirty="0">
                <a:solidFill>
                  <a:srgbClr val="FFFFFF"/>
                </a:solidFill>
              </a:rPr>
              <a:t>INTERNAL CONTROL IS PART OF MANAGEMENT’S STEWARDSHIP OF PUBLIC RESOURCES.</a:t>
            </a:r>
            <a:endParaRPr lang="en-US" sz="12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INTERNAL CONTROL</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A process owned by management</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Designed to provide reasonable assurance that objectives will be achieved.</a:t>
            </a:r>
            <a:endParaRPr lang="en-US" sz="1800" dirty="0"/>
          </a:p>
        </p:txBody>
      </p:sp>
      <p:sp>
        <p:nvSpPr>
          <p:cNvPr id="5" name="Shape 3"/>
          <p:cNvSpPr/>
          <p:nvPr/>
        </p:nvSpPr>
        <p:spPr>
          <a:xfrm>
            <a:off x="658368" y="2011680"/>
            <a:ext cx="3520440" cy="2523744"/>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2011680"/>
            <a:ext cx="91440" cy="2523744"/>
          </a:xfrm>
          <a:prstGeom prst="rect">
            <a:avLst/>
          </a:prstGeom>
          <a:solidFill>
            <a:srgbClr val="EB5226"/>
          </a:solidFill>
          <a:ln w="12700">
            <a:solidFill>
              <a:srgbClr val="EB5226"/>
            </a:solidFill>
            <a:prstDash val="solid"/>
          </a:ln>
        </p:spPr>
        <p:txBody>
          <a:bodyPr/>
          <a:lstStyle/>
          <a:p>
            <a:endParaRPr lang="en-US"/>
          </a:p>
        </p:txBody>
      </p:sp>
      <p:sp>
        <p:nvSpPr>
          <p:cNvPr id="7" name="Text 5"/>
          <p:cNvSpPr/>
          <p:nvPr/>
        </p:nvSpPr>
        <p:spPr>
          <a:xfrm>
            <a:off x="886968" y="2176272"/>
            <a:ext cx="3108960" cy="347472"/>
          </a:xfrm>
          <a:prstGeom prst="rect">
            <a:avLst/>
          </a:prstGeom>
          <a:noFill/>
          <a:ln/>
        </p:spPr>
        <p:txBody>
          <a:bodyPr wrap="square" lIns="0" tIns="0" rIns="0" bIns="0" rtlCol="0" anchor="ctr"/>
          <a:lstStyle/>
          <a:p>
            <a:pPr marL="0" indent="0">
              <a:buNone/>
            </a:pPr>
            <a:r>
              <a:rPr lang="en-US" sz="1900" b="1" dirty="0">
                <a:solidFill>
                  <a:srgbClr val="EB5226"/>
                </a:solidFill>
              </a:rPr>
              <a:t>OPERATIONS</a:t>
            </a:r>
            <a:endParaRPr lang="en-US" sz="1900" dirty="0"/>
          </a:p>
        </p:txBody>
      </p:sp>
      <p:sp>
        <p:nvSpPr>
          <p:cNvPr id="8" name="Text 6"/>
          <p:cNvSpPr/>
          <p:nvPr/>
        </p:nvSpPr>
        <p:spPr>
          <a:xfrm>
            <a:off x="886968" y="2651760"/>
            <a:ext cx="3063240" cy="1700784"/>
          </a:xfrm>
          <a:prstGeom prst="rect">
            <a:avLst/>
          </a:prstGeom>
          <a:noFill/>
          <a:ln/>
        </p:spPr>
        <p:txBody>
          <a:bodyPr wrap="square" lIns="0" tIns="0" rIns="0" bIns="0" rtlCol="0" anchor="ctr">
            <a:normAutofit/>
          </a:bodyPr>
          <a:lstStyle/>
          <a:p>
            <a:pPr marL="0" indent="0">
              <a:buNone/>
            </a:pPr>
            <a:r>
              <a:rPr lang="en-US" sz="1900" dirty="0">
                <a:solidFill>
                  <a:srgbClr val="30383D"/>
                </a:solidFill>
              </a:rPr>
              <a:t>Efficient and effective service delivery</a:t>
            </a:r>
            <a:endParaRPr lang="en-US" sz="1900" dirty="0"/>
          </a:p>
        </p:txBody>
      </p:sp>
      <p:sp>
        <p:nvSpPr>
          <p:cNvPr id="9" name="Shape 7"/>
          <p:cNvSpPr/>
          <p:nvPr/>
        </p:nvSpPr>
        <p:spPr>
          <a:xfrm>
            <a:off x="4315968" y="2011680"/>
            <a:ext cx="3520440" cy="2523744"/>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4315968" y="2011680"/>
            <a:ext cx="91440" cy="2523744"/>
          </a:xfrm>
          <a:prstGeom prst="rect">
            <a:avLst/>
          </a:prstGeom>
          <a:solidFill>
            <a:srgbClr val="2D7785"/>
          </a:solidFill>
          <a:ln w="12700">
            <a:solidFill>
              <a:srgbClr val="2D7785"/>
            </a:solidFill>
            <a:prstDash val="solid"/>
          </a:ln>
        </p:spPr>
        <p:txBody>
          <a:bodyPr/>
          <a:lstStyle/>
          <a:p>
            <a:endParaRPr lang="en-US"/>
          </a:p>
        </p:txBody>
      </p:sp>
      <p:sp>
        <p:nvSpPr>
          <p:cNvPr id="11" name="Text 9"/>
          <p:cNvSpPr/>
          <p:nvPr/>
        </p:nvSpPr>
        <p:spPr>
          <a:xfrm>
            <a:off x="4544568" y="2176272"/>
            <a:ext cx="3108960" cy="347472"/>
          </a:xfrm>
          <a:prstGeom prst="rect">
            <a:avLst/>
          </a:prstGeom>
          <a:noFill/>
          <a:ln/>
        </p:spPr>
        <p:txBody>
          <a:bodyPr wrap="square" lIns="0" tIns="0" rIns="0" bIns="0" rtlCol="0" anchor="ctr"/>
          <a:lstStyle/>
          <a:p>
            <a:pPr marL="0" indent="0">
              <a:buNone/>
            </a:pPr>
            <a:r>
              <a:rPr lang="en-US" sz="1900" b="1" dirty="0">
                <a:solidFill>
                  <a:srgbClr val="2D7785"/>
                </a:solidFill>
              </a:rPr>
              <a:t>REPORTING</a:t>
            </a:r>
            <a:endParaRPr lang="en-US" sz="1900" dirty="0"/>
          </a:p>
        </p:txBody>
      </p:sp>
      <p:sp>
        <p:nvSpPr>
          <p:cNvPr id="12" name="Text 10"/>
          <p:cNvSpPr/>
          <p:nvPr/>
        </p:nvSpPr>
        <p:spPr>
          <a:xfrm>
            <a:off x="4544568" y="2651760"/>
            <a:ext cx="3063240" cy="1700784"/>
          </a:xfrm>
          <a:prstGeom prst="rect">
            <a:avLst/>
          </a:prstGeom>
          <a:noFill/>
          <a:ln/>
        </p:spPr>
        <p:txBody>
          <a:bodyPr wrap="square" lIns="0" tIns="0" rIns="0" bIns="0" rtlCol="0" anchor="ctr">
            <a:normAutofit/>
          </a:bodyPr>
          <a:lstStyle/>
          <a:p>
            <a:pPr marL="0" indent="0">
              <a:buNone/>
            </a:pPr>
            <a:r>
              <a:rPr lang="en-US" sz="1900" dirty="0">
                <a:solidFill>
                  <a:srgbClr val="30383D"/>
                </a:solidFill>
              </a:rPr>
              <a:t>Reliable financial and operational information</a:t>
            </a:r>
            <a:endParaRPr lang="en-US" sz="1900" dirty="0"/>
          </a:p>
        </p:txBody>
      </p:sp>
      <p:sp>
        <p:nvSpPr>
          <p:cNvPr id="13" name="Shape 11"/>
          <p:cNvSpPr/>
          <p:nvPr/>
        </p:nvSpPr>
        <p:spPr>
          <a:xfrm>
            <a:off x="7973568" y="2011680"/>
            <a:ext cx="3520440" cy="2523744"/>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7973568" y="2011680"/>
            <a:ext cx="91440" cy="2523744"/>
          </a:xfrm>
          <a:prstGeom prst="rect">
            <a:avLst/>
          </a:prstGeom>
          <a:solidFill>
            <a:srgbClr val="E7A923"/>
          </a:solidFill>
          <a:ln w="12700">
            <a:solidFill>
              <a:srgbClr val="E7A923"/>
            </a:solidFill>
            <a:prstDash val="solid"/>
          </a:ln>
        </p:spPr>
        <p:txBody>
          <a:bodyPr/>
          <a:lstStyle/>
          <a:p>
            <a:endParaRPr lang="en-US"/>
          </a:p>
        </p:txBody>
      </p:sp>
      <p:sp>
        <p:nvSpPr>
          <p:cNvPr id="15" name="Text 13"/>
          <p:cNvSpPr/>
          <p:nvPr/>
        </p:nvSpPr>
        <p:spPr>
          <a:xfrm>
            <a:off x="8202168" y="2176272"/>
            <a:ext cx="3108960" cy="347472"/>
          </a:xfrm>
          <a:prstGeom prst="rect">
            <a:avLst/>
          </a:prstGeom>
          <a:noFill/>
          <a:ln/>
        </p:spPr>
        <p:txBody>
          <a:bodyPr wrap="square" lIns="0" tIns="0" rIns="0" bIns="0" rtlCol="0" anchor="ctr"/>
          <a:lstStyle/>
          <a:p>
            <a:pPr marL="0" indent="0">
              <a:buNone/>
            </a:pPr>
            <a:r>
              <a:rPr lang="en-US" sz="1900" b="1" dirty="0">
                <a:solidFill>
                  <a:srgbClr val="E7A923"/>
                </a:solidFill>
              </a:rPr>
              <a:t>COMPLIANCE</a:t>
            </a:r>
            <a:endParaRPr lang="en-US" sz="1900" dirty="0"/>
          </a:p>
        </p:txBody>
      </p:sp>
      <p:sp>
        <p:nvSpPr>
          <p:cNvPr id="16" name="Text 14"/>
          <p:cNvSpPr/>
          <p:nvPr/>
        </p:nvSpPr>
        <p:spPr>
          <a:xfrm>
            <a:off x="8202168" y="2651760"/>
            <a:ext cx="3063240" cy="1700784"/>
          </a:xfrm>
          <a:prstGeom prst="rect">
            <a:avLst/>
          </a:prstGeom>
          <a:noFill/>
          <a:ln/>
        </p:spPr>
        <p:txBody>
          <a:bodyPr wrap="square" lIns="0" tIns="0" rIns="0" bIns="0" rtlCol="0" anchor="ctr">
            <a:normAutofit/>
          </a:bodyPr>
          <a:lstStyle/>
          <a:p>
            <a:pPr marL="0" indent="0">
              <a:buNone/>
            </a:pPr>
            <a:r>
              <a:rPr lang="en-US" sz="1900" dirty="0">
                <a:solidFill>
                  <a:srgbClr val="30383D"/>
                </a:solidFill>
              </a:rPr>
              <a:t>Adherence to laws, regulations, and grant terms</a:t>
            </a:r>
            <a:endParaRPr lang="en-US" sz="1900" dirty="0"/>
          </a:p>
        </p:txBody>
      </p:sp>
      <p:sp>
        <p:nvSpPr>
          <p:cNvPr id="17" name="Text 15"/>
          <p:cNvSpPr/>
          <p:nvPr/>
        </p:nvSpPr>
        <p:spPr>
          <a:xfrm>
            <a:off x="3200400" y="5138928"/>
            <a:ext cx="5760720" cy="457200"/>
          </a:xfrm>
          <a:prstGeom prst="rect">
            <a:avLst/>
          </a:prstGeom>
          <a:noFill/>
          <a:ln/>
        </p:spPr>
        <p:txBody>
          <a:bodyPr wrap="square" lIns="0" tIns="0" rIns="0" bIns="0" rtlCol="0" anchor="ctr"/>
          <a:lstStyle/>
          <a:p>
            <a:pPr marL="0" indent="0" algn="ctr">
              <a:buNone/>
            </a:pPr>
            <a:r>
              <a:rPr lang="en-US" sz="2700" dirty="0">
                <a:solidFill>
                  <a:srgbClr val="30383D"/>
                </a:solidFill>
                <a:latin typeface="Georgia" pitchFamily="34" charset="0"/>
                <a:ea typeface="Georgia" pitchFamily="34" charset="-122"/>
                <a:cs typeface="Georgia" pitchFamily="34" charset="-120"/>
              </a:rPr>
              <a:t>Reasonable assurance ≠ zero risk</a:t>
            </a:r>
            <a:endParaRPr lang="en-US" sz="27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CONTROL FRAMEWORK</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Five components work together</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A control is stronger when it sits inside a complete system.</a:t>
            </a:r>
            <a:endParaRPr lang="en-US" sz="1800" dirty="0"/>
          </a:p>
        </p:txBody>
      </p:sp>
      <p:sp>
        <p:nvSpPr>
          <p:cNvPr id="5" name="Shape 3"/>
          <p:cNvSpPr/>
          <p:nvPr/>
        </p:nvSpPr>
        <p:spPr>
          <a:xfrm>
            <a:off x="658368" y="1764792"/>
            <a:ext cx="10561320" cy="630936"/>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1764792"/>
            <a:ext cx="91440" cy="630936"/>
          </a:xfrm>
          <a:prstGeom prst="rect">
            <a:avLst/>
          </a:prstGeom>
          <a:solidFill>
            <a:srgbClr val="EB5226"/>
          </a:solidFill>
          <a:ln w="12700">
            <a:solidFill>
              <a:srgbClr val="EB5226"/>
            </a:solidFill>
            <a:prstDash val="solid"/>
          </a:ln>
        </p:spPr>
        <p:txBody>
          <a:bodyPr/>
          <a:lstStyle/>
          <a:p>
            <a:endParaRPr lang="en-US"/>
          </a:p>
        </p:txBody>
      </p:sp>
      <p:sp>
        <p:nvSpPr>
          <p:cNvPr id="7" name="Text 5"/>
          <p:cNvSpPr/>
          <p:nvPr/>
        </p:nvSpPr>
        <p:spPr>
          <a:xfrm>
            <a:off x="886968" y="1929384"/>
            <a:ext cx="10149840" cy="347472"/>
          </a:xfrm>
          <a:prstGeom prst="rect">
            <a:avLst/>
          </a:prstGeom>
          <a:noFill/>
          <a:ln/>
        </p:spPr>
        <p:txBody>
          <a:bodyPr wrap="square" lIns="0" tIns="0" rIns="0" bIns="0" rtlCol="0" anchor="ctr"/>
          <a:lstStyle/>
          <a:p>
            <a:pPr marL="0" indent="0">
              <a:buNone/>
            </a:pPr>
            <a:r>
              <a:rPr lang="en-US" sz="1900" b="1" dirty="0">
                <a:solidFill>
                  <a:srgbClr val="EB5226"/>
                </a:solidFill>
              </a:rPr>
              <a:t>CONTROL ENVIRONMENT</a:t>
            </a:r>
            <a:endParaRPr lang="en-US" sz="1900" dirty="0"/>
          </a:p>
        </p:txBody>
      </p:sp>
      <p:sp>
        <p:nvSpPr>
          <p:cNvPr id="8" name="Text 6"/>
          <p:cNvSpPr/>
          <p:nvPr/>
        </p:nvSpPr>
        <p:spPr>
          <a:xfrm>
            <a:off x="886968" y="2212848"/>
            <a:ext cx="10104120" cy="192024"/>
          </a:xfrm>
          <a:prstGeom prst="rect">
            <a:avLst/>
          </a:prstGeom>
          <a:noFill/>
          <a:ln/>
        </p:spPr>
        <p:txBody>
          <a:bodyPr wrap="square" lIns="0" tIns="0" rIns="0" bIns="0" rtlCol="0" anchor="ctr">
            <a:normAutofit fontScale="85000" lnSpcReduction="20000"/>
          </a:bodyPr>
          <a:lstStyle/>
          <a:p>
            <a:pPr marL="0" indent="0" algn="r">
              <a:buNone/>
            </a:pPr>
            <a:r>
              <a:rPr lang="en-US" sz="1800" dirty="0">
                <a:solidFill>
                  <a:srgbClr val="30383D"/>
                </a:solidFill>
              </a:rPr>
              <a:t>Tone, ethics, competence, accountability</a:t>
            </a:r>
            <a:endParaRPr lang="en-US" sz="1800" dirty="0"/>
          </a:p>
        </p:txBody>
      </p:sp>
      <p:sp>
        <p:nvSpPr>
          <p:cNvPr id="9" name="Shape 7"/>
          <p:cNvSpPr/>
          <p:nvPr/>
        </p:nvSpPr>
        <p:spPr>
          <a:xfrm>
            <a:off x="658368" y="2615184"/>
            <a:ext cx="10561320" cy="630936"/>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658368" y="2615184"/>
            <a:ext cx="91440" cy="630936"/>
          </a:xfrm>
          <a:prstGeom prst="rect">
            <a:avLst/>
          </a:prstGeom>
          <a:solidFill>
            <a:srgbClr val="2D7785"/>
          </a:solidFill>
          <a:ln w="12700">
            <a:solidFill>
              <a:srgbClr val="2D7785"/>
            </a:solidFill>
            <a:prstDash val="solid"/>
          </a:ln>
        </p:spPr>
        <p:txBody>
          <a:bodyPr/>
          <a:lstStyle/>
          <a:p>
            <a:endParaRPr lang="en-US"/>
          </a:p>
        </p:txBody>
      </p:sp>
      <p:sp>
        <p:nvSpPr>
          <p:cNvPr id="11" name="Text 9"/>
          <p:cNvSpPr/>
          <p:nvPr/>
        </p:nvSpPr>
        <p:spPr>
          <a:xfrm>
            <a:off x="886968" y="2779776"/>
            <a:ext cx="10149840" cy="347472"/>
          </a:xfrm>
          <a:prstGeom prst="rect">
            <a:avLst/>
          </a:prstGeom>
          <a:noFill/>
          <a:ln/>
        </p:spPr>
        <p:txBody>
          <a:bodyPr wrap="square" lIns="0" tIns="0" rIns="0" bIns="0" rtlCol="0" anchor="ctr"/>
          <a:lstStyle/>
          <a:p>
            <a:pPr marL="0" indent="0">
              <a:buNone/>
            </a:pPr>
            <a:r>
              <a:rPr lang="en-US" sz="1900" b="1" dirty="0">
                <a:solidFill>
                  <a:srgbClr val="2D7785"/>
                </a:solidFill>
              </a:rPr>
              <a:t>RISK ASSESSMENT</a:t>
            </a:r>
            <a:endParaRPr lang="en-US" sz="1900" dirty="0"/>
          </a:p>
        </p:txBody>
      </p:sp>
      <p:sp>
        <p:nvSpPr>
          <p:cNvPr id="12" name="Text 10"/>
          <p:cNvSpPr/>
          <p:nvPr/>
        </p:nvSpPr>
        <p:spPr>
          <a:xfrm>
            <a:off x="886968" y="3063240"/>
            <a:ext cx="10104120" cy="192024"/>
          </a:xfrm>
          <a:prstGeom prst="rect">
            <a:avLst/>
          </a:prstGeom>
          <a:noFill/>
          <a:ln/>
        </p:spPr>
        <p:txBody>
          <a:bodyPr wrap="square" lIns="0" tIns="0" rIns="0" bIns="0" rtlCol="0" anchor="ctr">
            <a:normAutofit fontScale="85000" lnSpcReduction="20000"/>
          </a:bodyPr>
          <a:lstStyle/>
          <a:p>
            <a:pPr marL="0" indent="0" algn="r">
              <a:buNone/>
            </a:pPr>
            <a:r>
              <a:rPr lang="en-US" sz="1800" dirty="0">
                <a:solidFill>
                  <a:srgbClr val="30383D"/>
                </a:solidFill>
              </a:rPr>
              <a:t>Objectives, risks, change</a:t>
            </a:r>
            <a:endParaRPr lang="en-US" sz="1800" dirty="0"/>
          </a:p>
        </p:txBody>
      </p:sp>
      <p:sp>
        <p:nvSpPr>
          <p:cNvPr id="13" name="Shape 11"/>
          <p:cNvSpPr/>
          <p:nvPr/>
        </p:nvSpPr>
        <p:spPr>
          <a:xfrm>
            <a:off x="658368" y="3465576"/>
            <a:ext cx="10561320" cy="630936"/>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658368" y="3465576"/>
            <a:ext cx="91440" cy="630936"/>
          </a:xfrm>
          <a:prstGeom prst="rect">
            <a:avLst/>
          </a:prstGeom>
          <a:solidFill>
            <a:srgbClr val="E7A923"/>
          </a:solidFill>
          <a:ln w="12700">
            <a:solidFill>
              <a:srgbClr val="E7A923"/>
            </a:solidFill>
            <a:prstDash val="solid"/>
          </a:ln>
        </p:spPr>
        <p:txBody>
          <a:bodyPr/>
          <a:lstStyle/>
          <a:p>
            <a:endParaRPr lang="en-US"/>
          </a:p>
        </p:txBody>
      </p:sp>
      <p:sp>
        <p:nvSpPr>
          <p:cNvPr id="15" name="Text 13"/>
          <p:cNvSpPr/>
          <p:nvPr/>
        </p:nvSpPr>
        <p:spPr>
          <a:xfrm>
            <a:off x="886968" y="3630168"/>
            <a:ext cx="10149840" cy="347472"/>
          </a:xfrm>
          <a:prstGeom prst="rect">
            <a:avLst/>
          </a:prstGeom>
          <a:noFill/>
          <a:ln/>
        </p:spPr>
        <p:txBody>
          <a:bodyPr wrap="square" lIns="0" tIns="0" rIns="0" bIns="0" rtlCol="0" anchor="ctr"/>
          <a:lstStyle/>
          <a:p>
            <a:pPr marL="0" indent="0">
              <a:buNone/>
            </a:pPr>
            <a:r>
              <a:rPr lang="en-US" sz="1900" b="1" dirty="0">
                <a:solidFill>
                  <a:srgbClr val="E7A923"/>
                </a:solidFill>
              </a:rPr>
              <a:t>CONTROL ACTIVITIES</a:t>
            </a:r>
            <a:endParaRPr lang="en-US" sz="1900" dirty="0"/>
          </a:p>
        </p:txBody>
      </p:sp>
      <p:sp>
        <p:nvSpPr>
          <p:cNvPr id="16" name="Text 14"/>
          <p:cNvSpPr/>
          <p:nvPr/>
        </p:nvSpPr>
        <p:spPr>
          <a:xfrm>
            <a:off x="886968" y="3913632"/>
            <a:ext cx="10104120" cy="192024"/>
          </a:xfrm>
          <a:prstGeom prst="rect">
            <a:avLst/>
          </a:prstGeom>
          <a:noFill/>
          <a:ln/>
        </p:spPr>
        <p:txBody>
          <a:bodyPr wrap="square" lIns="0" tIns="0" rIns="0" bIns="0" rtlCol="0" anchor="ctr">
            <a:normAutofit fontScale="85000" lnSpcReduction="20000"/>
          </a:bodyPr>
          <a:lstStyle/>
          <a:p>
            <a:pPr marL="0" indent="0" algn="r">
              <a:buNone/>
            </a:pPr>
            <a:r>
              <a:rPr lang="en-US" sz="1800" dirty="0">
                <a:solidFill>
                  <a:srgbClr val="30383D"/>
                </a:solidFill>
              </a:rPr>
              <a:t>Approvals, reviews, access, reconciliations</a:t>
            </a:r>
            <a:endParaRPr lang="en-US" sz="1800" dirty="0"/>
          </a:p>
        </p:txBody>
      </p:sp>
      <p:sp>
        <p:nvSpPr>
          <p:cNvPr id="17" name="Shape 15"/>
          <p:cNvSpPr/>
          <p:nvPr/>
        </p:nvSpPr>
        <p:spPr>
          <a:xfrm>
            <a:off x="658368" y="4315968"/>
            <a:ext cx="10561320" cy="630936"/>
          </a:xfrm>
          <a:prstGeom prst="roundRect">
            <a:avLst/>
          </a:prstGeom>
          <a:solidFill>
            <a:srgbClr val="FFFFFF"/>
          </a:solidFill>
          <a:ln w="12700">
            <a:solidFill>
              <a:srgbClr val="D5D7D4"/>
            </a:solidFill>
            <a:prstDash val="solid"/>
          </a:ln>
        </p:spPr>
        <p:txBody>
          <a:bodyPr/>
          <a:lstStyle/>
          <a:p>
            <a:endParaRPr lang="en-US"/>
          </a:p>
        </p:txBody>
      </p:sp>
      <p:sp>
        <p:nvSpPr>
          <p:cNvPr id="18" name="Shape 16"/>
          <p:cNvSpPr/>
          <p:nvPr/>
        </p:nvSpPr>
        <p:spPr>
          <a:xfrm>
            <a:off x="658368" y="4315968"/>
            <a:ext cx="91440" cy="630936"/>
          </a:xfrm>
          <a:prstGeom prst="rect">
            <a:avLst/>
          </a:prstGeom>
          <a:solidFill>
            <a:srgbClr val="73A9B7"/>
          </a:solidFill>
          <a:ln w="12700">
            <a:solidFill>
              <a:srgbClr val="73A9B7"/>
            </a:solidFill>
            <a:prstDash val="solid"/>
          </a:ln>
        </p:spPr>
        <p:txBody>
          <a:bodyPr/>
          <a:lstStyle/>
          <a:p>
            <a:endParaRPr lang="en-US"/>
          </a:p>
        </p:txBody>
      </p:sp>
      <p:sp>
        <p:nvSpPr>
          <p:cNvPr id="19" name="Text 17"/>
          <p:cNvSpPr/>
          <p:nvPr/>
        </p:nvSpPr>
        <p:spPr>
          <a:xfrm>
            <a:off x="886968" y="4480560"/>
            <a:ext cx="10149840" cy="347472"/>
          </a:xfrm>
          <a:prstGeom prst="rect">
            <a:avLst/>
          </a:prstGeom>
          <a:noFill/>
          <a:ln/>
        </p:spPr>
        <p:txBody>
          <a:bodyPr wrap="square" lIns="0" tIns="0" rIns="0" bIns="0" rtlCol="0" anchor="ctr"/>
          <a:lstStyle/>
          <a:p>
            <a:pPr marL="0" indent="0">
              <a:buNone/>
            </a:pPr>
            <a:r>
              <a:rPr lang="en-US" sz="1900" b="1" dirty="0">
                <a:solidFill>
                  <a:srgbClr val="73A9B7"/>
                </a:solidFill>
              </a:rPr>
              <a:t>INFORMATION + COMMUNICATION</a:t>
            </a:r>
            <a:endParaRPr lang="en-US" sz="1900" dirty="0"/>
          </a:p>
        </p:txBody>
      </p:sp>
      <p:sp>
        <p:nvSpPr>
          <p:cNvPr id="20" name="Text 18"/>
          <p:cNvSpPr/>
          <p:nvPr/>
        </p:nvSpPr>
        <p:spPr>
          <a:xfrm>
            <a:off x="886968" y="4764024"/>
            <a:ext cx="10104120" cy="192024"/>
          </a:xfrm>
          <a:prstGeom prst="rect">
            <a:avLst/>
          </a:prstGeom>
          <a:noFill/>
          <a:ln/>
        </p:spPr>
        <p:txBody>
          <a:bodyPr wrap="square" lIns="0" tIns="0" rIns="0" bIns="0" rtlCol="0" anchor="ctr">
            <a:normAutofit fontScale="85000" lnSpcReduction="20000"/>
          </a:bodyPr>
          <a:lstStyle/>
          <a:p>
            <a:pPr marL="0" indent="0" algn="r">
              <a:buNone/>
            </a:pPr>
            <a:r>
              <a:rPr lang="en-US" sz="1800" dirty="0">
                <a:solidFill>
                  <a:srgbClr val="30383D"/>
                </a:solidFill>
              </a:rPr>
              <a:t>Quality information reaches the right people</a:t>
            </a:r>
            <a:endParaRPr lang="en-US" sz="1800" dirty="0"/>
          </a:p>
        </p:txBody>
      </p:sp>
      <p:sp>
        <p:nvSpPr>
          <p:cNvPr id="21" name="Shape 19"/>
          <p:cNvSpPr/>
          <p:nvPr/>
        </p:nvSpPr>
        <p:spPr>
          <a:xfrm>
            <a:off x="658368" y="5166360"/>
            <a:ext cx="10561320" cy="630936"/>
          </a:xfrm>
          <a:prstGeom prst="roundRect">
            <a:avLst/>
          </a:prstGeom>
          <a:solidFill>
            <a:srgbClr val="FFFFFF"/>
          </a:solidFill>
          <a:ln w="12700">
            <a:solidFill>
              <a:srgbClr val="D5D7D4"/>
            </a:solidFill>
            <a:prstDash val="solid"/>
          </a:ln>
        </p:spPr>
        <p:txBody>
          <a:bodyPr/>
          <a:lstStyle/>
          <a:p>
            <a:endParaRPr lang="en-US"/>
          </a:p>
        </p:txBody>
      </p:sp>
      <p:sp>
        <p:nvSpPr>
          <p:cNvPr id="22" name="Shape 20"/>
          <p:cNvSpPr/>
          <p:nvPr/>
        </p:nvSpPr>
        <p:spPr>
          <a:xfrm>
            <a:off x="658368" y="5166360"/>
            <a:ext cx="91440" cy="630936"/>
          </a:xfrm>
          <a:prstGeom prst="rect">
            <a:avLst/>
          </a:prstGeom>
          <a:solidFill>
            <a:srgbClr val="B84935"/>
          </a:solidFill>
          <a:ln w="12700">
            <a:solidFill>
              <a:srgbClr val="B84935"/>
            </a:solidFill>
            <a:prstDash val="solid"/>
          </a:ln>
        </p:spPr>
        <p:txBody>
          <a:bodyPr/>
          <a:lstStyle/>
          <a:p>
            <a:endParaRPr lang="en-US"/>
          </a:p>
        </p:txBody>
      </p:sp>
      <p:sp>
        <p:nvSpPr>
          <p:cNvPr id="23" name="Text 21"/>
          <p:cNvSpPr/>
          <p:nvPr/>
        </p:nvSpPr>
        <p:spPr>
          <a:xfrm>
            <a:off x="886968" y="5330952"/>
            <a:ext cx="10149840" cy="347472"/>
          </a:xfrm>
          <a:prstGeom prst="rect">
            <a:avLst/>
          </a:prstGeom>
          <a:noFill/>
          <a:ln/>
        </p:spPr>
        <p:txBody>
          <a:bodyPr wrap="square" lIns="0" tIns="0" rIns="0" bIns="0" rtlCol="0" anchor="ctr"/>
          <a:lstStyle/>
          <a:p>
            <a:pPr marL="0" indent="0">
              <a:buNone/>
            </a:pPr>
            <a:r>
              <a:rPr lang="en-US" sz="1900" b="1" dirty="0">
                <a:solidFill>
                  <a:srgbClr val="B84935"/>
                </a:solidFill>
              </a:rPr>
              <a:t>MONITORING</a:t>
            </a:r>
            <a:endParaRPr lang="en-US" sz="1900" dirty="0"/>
          </a:p>
        </p:txBody>
      </p:sp>
      <p:sp>
        <p:nvSpPr>
          <p:cNvPr id="24" name="Text 22"/>
          <p:cNvSpPr/>
          <p:nvPr/>
        </p:nvSpPr>
        <p:spPr>
          <a:xfrm>
            <a:off x="886968" y="5614416"/>
            <a:ext cx="10104120" cy="192024"/>
          </a:xfrm>
          <a:prstGeom prst="rect">
            <a:avLst/>
          </a:prstGeom>
          <a:noFill/>
          <a:ln/>
        </p:spPr>
        <p:txBody>
          <a:bodyPr wrap="square" lIns="0" tIns="0" rIns="0" bIns="0" rtlCol="0" anchor="ctr">
            <a:normAutofit fontScale="85000" lnSpcReduction="20000"/>
          </a:bodyPr>
          <a:lstStyle/>
          <a:p>
            <a:pPr marL="0" indent="0" algn="r">
              <a:buNone/>
            </a:pPr>
            <a:r>
              <a:rPr lang="en-US" sz="1800" dirty="0">
                <a:solidFill>
                  <a:srgbClr val="30383D"/>
                </a:solidFill>
              </a:rPr>
              <a:t>Evaluate controls and remediate deficiencies</a:t>
            </a:r>
            <a:endParaRPr lang="en-US" sz="18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DESIGN CONTROLS FROM RISK</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Objective → risk → control → evidence</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Start with what could go wrong, not with a generic checklist.</a:t>
            </a:r>
            <a:endParaRPr lang="en-US" sz="1800" dirty="0"/>
          </a:p>
        </p:txBody>
      </p:sp>
      <p:sp>
        <p:nvSpPr>
          <p:cNvPr id="5" name="Shape 3"/>
          <p:cNvSpPr/>
          <p:nvPr/>
        </p:nvSpPr>
        <p:spPr>
          <a:xfrm>
            <a:off x="658368" y="2084832"/>
            <a:ext cx="2640330" cy="2569464"/>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2084832"/>
            <a:ext cx="91440" cy="2569464"/>
          </a:xfrm>
          <a:prstGeom prst="rect">
            <a:avLst/>
          </a:prstGeom>
          <a:solidFill>
            <a:srgbClr val="EB5226"/>
          </a:solidFill>
          <a:ln w="12700">
            <a:solidFill>
              <a:srgbClr val="EB5226"/>
            </a:solidFill>
            <a:prstDash val="solid"/>
          </a:ln>
        </p:spPr>
        <p:txBody>
          <a:bodyPr/>
          <a:lstStyle/>
          <a:p>
            <a:endParaRPr lang="en-US"/>
          </a:p>
        </p:txBody>
      </p:sp>
      <p:sp>
        <p:nvSpPr>
          <p:cNvPr id="7" name="Text 5"/>
          <p:cNvSpPr/>
          <p:nvPr/>
        </p:nvSpPr>
        <p:spPr>
          <a:xfrm>
            <a:off x="886968" y="2249424"/>
            <a:ext cx="2228850" cy="347472"/>
          </a:xfrm>
          <a:prstGeom prst="rect">
            <a:avLst/>
          </a:prstGeom>
          <a:noFill/>
          <a:ln/>
        </p:spPr>
        <p:txBody>
          <a:bodyPr wrap="square" lIns="0" tIns="0" rIns="0" bIns="0" rtlCol="0" anchor="ctr"/>
          <a:lstStyle/>
          <a:p>
            <a:pPr marL="0" indent="0">
              <a:buNone/>
            </a:pPr>
            <a:r>
              <a:rPr lang="en-US" sz="1900" b="1" dirty="0">
                <a:solidFill>
                  <a:srgbClr val="EB5226"/>
                </a:solidFill>
              </a:rPr>
              <a:t>OBJECTIVE</a:t>
            </a:r>
            <a:endParaRPr lang="en-US" sz="1900" dirty="0"/>
          </a:p>
        </p:txBody>
      </p:sp>
      <p:sp>
        <p:nvSpPr>
          <p:cNvPr id="8" name="Text 6"/>
          <p:cNvSpPr/>
          <p:nvPr/>
        </p:nvSpPr>
        <p:spPr>
          <a:xfrm>
            <a:off x="886968" y="2724912"/>
            <a:ext cx="2183130" cy="1746504"/>
          </a:xfrm>
          <a:prstGeom prst="rect">
            <a:avLst/>
          </a:prstGeom>
          <a:noFill/>
          <a:ln/>
        </p:spPr>
        <p:txBody>
          <a:bodyPr wrap="square" lIns="0" tIns="0" rIns="0" bIns="0" rtlCol="0" anchor="ctr">
            <a:normAutofit/>
          </a:bodyPr>
          <a:lstStyle/>
          <a:p>
            <a:pPr marL="0" indent="0">
              <a:buNone/>
            </a:pPr>
            <a:r>
              <a:rPr lang="en-US" sz="1800" dirty="0">
                <a:solidFill>
                  <a:srgbClr val="30383D"/>
                </a:solidFill>
              </a:rPr>
              <a:t>Pay only valid, approved invoices</a:t>
            </a:r>
            <a:endParaRPr lang="en-US" sz="1800" dirty="0"/>
          </a:p>
        </p:txBody>
      </p:sp>
      <p:sp>
        <p:nvSpPr>
          <p:cNvPr id="9" name="Shape 7"/>
          <p:cNvSpPr/>
          <p:nvPr/>
        </p:nvSpPr>
        <p:spPr>
          <a:xfrm>
            <a:off x="3401568" y="2084832"/>
            <a:ext cx="2640330" cy="2569464"/>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3401568" y="2084832"/>
            <a:ext cx="91440" cy="2569464"/>
          </a:xfrm>
          <a:prstGeom prst="rect">
            <a:avLst/>
          </a:prstGeom>
          <a:solidFill>
            <a:srgbClr val="2D7785"/>
          </a:solidFill>
          <a:ln w="12700">
            <a:solidFill>
              <a:srgbClr val="2D7785"/>
            </a:solidFill>
            <a:prstDash val="solid"/>
          </a:ln>
        </p:spPr>
        <p:txBody>
          <a:bodyPr/>
          <a:lstStyle/>
          <a:p>
            <a:endParaRPr lang="en-US"/>
          </a:p>
        </p:txBody>
      </p:sp>
      <p:sp>
        <p:nvSpPr>
          <p:cNvPr id="11" name="Text 9"/>
          <p:cNvSpPr/>
          <p:nvPr/>
        </p:nvSpPr>
        <p:spPr>
          <a:xfrm>
            <a:off x="3630168" y="2249424"/>
            <a:ext cx="2228850" cy="347472"/>
          </a:xfrm>
          <a:prstGeom prst="rect">
            <a:avLst/>
          </a:prstGeom>
          <a:noFill/>
          <a:ln/>
        </p:spPr>
        <p:txBody>
          <a:bodyPr wrap="square" lIns="0" tIns="0" rIns="0" bIns="0" rtlCol="0" anchor="ctr"/>
          <a:lstStyle/>
          <a:p>
            <a:pPr marL="0" indent="0">
              <a:buNone/>
            </a:pPr>
            <a:r>
              <a:rPr lang="en-US" sz="1900" b="1" dirty="0">
                <a:solidFill>
                  <a:srgbClr val="2D7785"/>
                </a:solidFill>
              </a:rPr>
              <a:t>RISK</a:t>
            </a:r>
            <a:endParaRPr lang="en-US" sz="1900" dirty="0"/>
          </a:p>
        </p:txBody>
      </p:sp>
      <p:sp>
        <p:nvSpPr>
          <p:cNvPr id="12" name="Text 10"/>
          <p:cNvSpPr/>
          <p:nvPr/>
        </p:nvSpPr>
        <p:spPr>
          <a:xfrm>
            <a:off x="3630168" y="2724912"/>
            <a:ext cx="2183130" cy="1746504"/>
          </a:xfrm>
          <a:prstGeom prst="rect">
            <a:avLst/>
          </a:prstGeom>
          <a:noFill/>
          <a:ln/>
        </p:spPr>
        <p:txBody>
          <a:bodyPr wrap="square" lIns="0" tIns="0" rIns="0" bIns="0" rtlCol="0" anchor="ctr">
            <a:normAutofit/>
          </a:bodyPr>
          <a:lstStyle/>
          <a:p>
            <a:pPr marL="0" indent="0">
              <a:buNone/>
            </a:pPr>
            <a:r>
              <a:rPr lang="en-US" sz="1800" dirty="0">
                <a:solidFill>
                  <a:srgbClr val="30383D"/>
                </a:solidFill>
              </a:rPr>
              <a:t>Duplicate, fictitious, or unauthorized payment</a:t>
            </a:r>
            <a:endParaRPr lang="en-US" sz="1800" dirty="0"/>
          </a:p>
        </p:txBody>
      </p:sp>
      <p:sp>
        <p:nvSpPr>
          <p:cNvPr id="13" name="Shape 11"/>
          <p:cNvSpPr/>
          <p:nvPr/>
        </p:nvSpPr>
        <p:spPr>
          <a:xfrm>
            <a:off x="6144768" y="2084832"/>
            <a:ext cx="2640330" cy="2569464"/>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6144768" y="2084832"/>
            <a:ext cx="91440" cy="2569464"/>
          </a:xfrm>
          <a:prstGeom prst="rect">
            <a:avLst/>
          </a:prstGeom>
          <a:solidFill>
            <a:srgbClr val="E7A923"/>
          </a:solidFill>
          <a:ln w="12700">
            <a:solidFill>
              <a:srgbClr val="E7A923"/>
            </a:solidFill>
            <a:prstDash val="solid"/>
          </a:ln>
        </p:spPr>
        <p:txBody>
          <a:bodyPr/>
          <a:lstStyle/>
          <a:p>
            <a:endParaRPr lang="en-US"/>
          </a:p>
        </p:txBody>
      </p:sp>
      <p:sp>
        <p:nvSpPr>
          <p:cNvPr id="15" name="Text 13"/>
          <p:cNvSpPr/>
          <p:nvPr/>
        </p:nvSpPr>
        <p:spPr>
          <a:xfrm>
            <a:off x="6373368" y="2249424"/>
            <a:ext cx="2228850" cy="347472"/>
          </a:xfrm>
          <a:prstGeom prst="rect">
            <a:avLst/>
          </a:prstGeom>
          <a:noFill/>
          <a:ln/>
        </p:spPr>
        <p:txBody>
          <a:bodyPr wrap="square" lIns="0" tIns="0" rIns="0" bIns="0" rtlCol="0" anchor="ctr"/>
          <a:lstStyle/>
          <a:p>
            <a:pPr marL="0" indent="0">
              <a:buNone/>
            </a:pPr>
            <a:r>
              <a:rPr lang="en-US" sz="1900" b="1" dirty="0">
                <a:solidFill>
                  <a:srgbClr val="E7A923"/>
                </a:solidFill>
              </a:rPr>
              <a:t>CONTROL</a:t>
            </a:r>
            <a:endParaRPr lang="en-US" sz="1900" dirty="0"/>
          </a:p>
        </p:txBody>
      </p:sp>
      <p:sp>
        <p:nvSpPr>
          <p:cNvPr id="16" name="Text 14"/>
          <p:cNvSpPr/>
          <p:nvPr/>
        </p:nvSpPr>
        <p:spPr>
          <a:xfrm>
            <a:off x="6373368" y="2724912"/>
            <a:ext cx="2183130" cy="1746504"/>
          </a:xfrm>
          <a:prstGeom prst="rect">
            <a:avLst/>
          </a:prstGeom>
          <a:noFill/>
          <a:ln/>
        </p:spPr>
        <p:txBody>
          <a:bodyPr wrap="square" lIns="0" tIns="0" rIns="0" bIns="0" rtlCol="0" anchor="ctr">
            <a:normAutofit/>
          </a:bodyPr>
          <a:lstStyle/>
          <a:p>
            <a:pPr marL="0" indent="0">
              <a:buNone/>
            </a:pPr>
            <a:r>
              <a:rPr lang="en-US" sz="1800" dirty="0">
                <a:solidFill>
                  <a:srgbClr val="30383D"/>
                </a:solidFill>
              </a:rPr>
              <a:t>Independent approval and duplicate check</a:t>
            </a:r>
            <a:endParaRPr lang="en-US" sz="1800" dirty="0"/>
          </a:p>
        </p:txBody>
      </p:sp>
      <p:sp>
        <p:nvSpPr>
          <p:cNvPr id="17" name="Shape 15"/>
          <p:cNvSpPr/>
          <p:nvPr/>
        </p:nvSpPr>
        <p:spPr>
          <a:xfrm>
            <a:off x="8887968" y="2084832"/>
            <a:ext cx="2640330" cy="2569464"/>
          </a:xfrm>
          <a:prstGeom prst="roundRect">
            <a:avLst/>
          </a:prstGeom>
          <a:solidFill>
            <a:srgbClr val="FFFFFF"/>
          </a:solidFill>
          <a:ln w="12700">
            <a:solidFill>
              <a:srgbClr val="D5D7D4"/>
            </a:solidFill>
            <a:prstDash val="solid"/>
          </a:ln>
        </p:spPr>
        <p:txBody>
          <a:bodyPr/>
          <a:lstStyle/>
          <a:p>
            <a:endParaRPr lang="en-US"/>
          </a:p>
        </p:txBody>
      </p:sp>
      <p:sp>
        <p:nvSpPr>
          <p:cNvPr id="18" name="Shape 16"/>
          <p:cNvSpPr/>
          <p:nvPr/>
        </p:nvSpPr>
        <p:spPr>
          <a:xfrm>
            <a:off x="8887968" y="2084832"/>
            <a:ext cx="91440" cy="2569464"/>
          </a:xfrm>
          <a:prstGeom prst="rect">
            <a:avLst/>
          </a:prstGeom>
          <a:solidFill>
            <a:srgbClr val="73A9B7"/>
          </a:solidFill>
          <a:ln w="12700">
            <a:solidFill>
              <a:srgbClr val="73A9B7"/>
            </a:solidFill>
            <a:prstDash val="solid"/>
          </a:ln>
        </p:spPr>
        <p:txBody>
          <a:bodyPr/>
          <a:lstStyle/>
          <a:p>
            <a:endParaRPr lang="en-US"/>
          </a:p>
        </p:txBody>
      </p:sp>
      <p:sp>
        <p:nvSpPr>
          <p:cNvPr id="19" name="Text 17"/>
          <p:cNvSpPr/>
          <p:nvPr/>
        </p:nvSpPr>
        <p:spPr>
          <a:xfrm>
            <a:off x="9116568" y="2249424"/>
            <a:ext cx="2228850" cy="347472"/>
          </a:xfrm>
          <a:prstGeom prst="rect">
            <a:avLst/>
          </a:prstGeom>
          <a:noFill/>
          <a:ln/>
        </p:spPr>
        <p:txBody>
          <a:bodyPr wrap="square" lIns="0" tIns="0" rIns="0" bIns="0" rtlCol="0" anchor="ctr"/>
          <a:lstStyle/>
          <a:p>
            <a:pPr marL="0" indent="0">
              <a:buNone/>
            </a:pPr>
            <a:r>
              <a:rPr lang="en-US" sz="1900" b="1" dirty="0">
                <a:solidFill>
                  <a:srgbClr val="73A9B7"/>
                </a:solidFill>
              </a:rPr>
              <a:t>EVIDENCE</a:t>
            </a:r>
            <a:endParaRPr lang="en-US" sz="1900" dirty="0"/>
          </a:p>
        </p:txBody>
      </p:sp>
      <p:sp>
        <p:nvSpPr>
          <p:cNvPr id="20" name="Text 18"/>
          <p:cNvSpPr/>
          <p:nvPr/>
        </p:nvSpPr>
        <p:spPr>
          <a:xfrm>
            <a:off x="9116568" y="2724912"/>
            <a:ext cx="2183130" cy="1746504"/>
          </a:xfrm>
          <a:prstGeom prst="rect">
            <a:avLst/>
          </a:prstGeom>
          <a:noFill/>
          <a:ln/>
        </p:spPr>
        <p:txBody>
          <a:bodyPr wrap="square" lIns="0" tIns="0" rIns="0" bIns="0" rtlCol="0" anchor="ctr">
            <a:normAutofit/>
          </a:bodyPr>
          <a:lstStyle/>
          <a:p>
            <a:pPr marL="0" indent="0">
              <a:buNone/>
            </a:pPr>
            <a:r>
              <a:rPr lang="en-US" sz="1800" dirty="0">
                <a:solidFill>
                  <a:srgbClr val="30383D"/>
                </a:solidFill>
              </a:rPr>
              <a:t>Approval record, exception report, reviewer sign-off</a:t>
            </a:r>
            <a:endParaRPr lang="en-US" sz="1800" dirty="0"/>
          </a:p>
        </p:txBody>
      </p:sp>
      <p:sp>
        <p:nvSpPr>
          <p:cNvPr id="21" name="Shape 19"/>
          <p:cNvSpPr/>
          <p:nvPr/>
        </p:nvSpPr>
        <p:spPr>
          <a:xfrm>
            <a:off x="164592" y="6099048"/>
            <a:ext cx="12024360" cy="457200"/>
          </a:xfrm>
          <a:prstGeom prst="rect">
            <a:avLst/>
          </a:prstGeom>
          <a:solidFill>
            <a:srgbClr val="2D7785"/>
          </a:solidFill>
          <a:ln w="12700">
            <a:solidFill>
              <a:srgbClr val="2D7785"/>
            </a:solidFill>
            <a:prstDash val="solid"/>
          </a:ln>
        </p:spPr>
        <p:txBody>
          <a:bodyPr/>
          <a:lstStyle/>
          <a:p>
            <a:endParaRPr lang="en-US"/>
          </a:p>
        </p:txBody>
      </p:sp>
      <p:sp>
        <p:nvSpPr>
          <p:cNvPr id="22" name="Text 20"/>
          <p:cNvSpPr/>
          <p:nvPr/>
        </p:nvSpPr>
        <p:spPr>
          <a:xfrm>
            <a:off x="502920" y="6208776"/>
            <a:ext cx="10789920" cy="182880"/>
          </a:xfrm>
          <a:prstGeom prst="rect">
            <a:avLst/>
          </a:prstGeom>
          <a:noFill/>
          <a:ln/>
        </p:spPr>
        <p:txBody>
          <a:bodyPr wrap="square" lIns="0" tIns="0" rIns="0" bIns="0" rtlCol="0" anchor="ctr"/>
          <a:lstStyle/>
          <a:p>
            <a:pPr marL="0" indent="0">
              <a:buNone/>
            </a:pPr>
            <a:r>
              <a:rPr lang="en-US" sz="1200" b="1" dirty="0">
                <a:solidFill>
                  <a:srgbClr val="FFFFFF"/>
                </a:solidFill>
              </a:rPr>
              <a:t>IF EVIDENCE IS NOT RETAINED, THE CONTROL MAY BE DIFFICULT TO DEMONSTRATE.</a:t>
            </a:r>
            <a:endParaRPr lang="en-US" sz="12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SEGREGATION OF DUTIES</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Separate incompatible responsibilities</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Avoid giving one person end-to-end control of a transaction.</a:t>
            </a:r>
            <a:endParaRPr lang="en-US" sz="1800" dirty="0"/>
          </a:p>
        </p:txBody>
      </p:sp>
      <p:pic>
        <p:nvPicPr>
          <p:cNvPr id="5" name="Image 0" descr="/mnt/data/86bc9127c0.png"/>
          <p:cNvPicPr>
            <a:picLocks noChangeAspect="1"/>
          </p:cNvPicPr>
          <p:nvPr/>
        </p:nvPicPr>
        <p:blipFill>
          <a:blip r:embed="rId3"/>
          <a:stretch>
            <a:fillRect/>
          </a:stretch>
        </p:blipFill>
        <p:spPr>
          <a:xfrm>
            <a:off x="566928" y="1889760"/>
            <a:ext cx="5715000" cy="3810000"/>
          </a:xfrm>
          <a:prstGeom prst="rect">
            <a:avLst/>
          </a:prstGeom>
        </p:spPr>
      </p:pic>
      <p:sp>
        <p:nvSpPr>
          <p:cNvPr id="6" name="Shape 3"/>
          <p:cNvSpPr/>
          <p:nvPr/>
        </p:nvSpPr>
        <p:spPr>
          <a:xfrm>
            <a:off x="6537960" y="1783080"/>
            <a:ext cx="4754880" cy="841248"/>
          </a:xfrm>
          <a:prstGeom prst="roundRect">
            <a:avLst/>
          </a:prstGeom>
          <a:solidFill>
            <a:srgbClr val="FFFFFF"/>
          </a:solidFill>
          <a:ln w="12700">
            <a:solidFill>
              <a:srgbClr val="D5D7D4"/>
            </a:solidFill>
            <a:prstDash val="solid"/>
          </a:ln>
        </p:spPr>
        <p:txBody>
          <a:bodyPr/>
          <a:lstStyle/>
          <a:p>
            <a:endParaRPr lang="en-US"/>
          </a:p>
        </p:txBody>
      </p:sp>
      <p:sp>
        <p:nvSpPr>
          <p:cNvPr id="7" name="Shape 4"/>
          <p:cNvSpPr/>
          <p:nvPr/>
        </p:nvSpPr>
        <p:spPr>
          <a:xfrm>
            <a:off x="6537960" y="1783080"/>
            <a:ext cx="91440" cy="841248"/>
          </a:xfrm>
          <a:prstGeom prst="rect">
            <a:avLst/>
          </a:prstGeom>
          <a:solidFill>
            <a:srgbClr val="EB5226"/>
          </a:solidFill>
          <a:ln w="12700">
            <a:solidFill>
              <a:srgbClr val="EB5226"/>
            </a:solidFill>
            <a:prstDash val="solid"/>
          </a:ln>
        </p:spPr>
        <p:txBody>
          <a:bodyPr/>
          <a:lstStyle/>
          <a:p>
            <a:endParaRPr lang="en-US"/>
          </a:p>
        </p:txBody>
      </p:sp>
      <p:sp>
        <p:nvSpPr>
          <p:cNvPr id="8" name="Text 5"/>
          <p:cNvSpPr/>
          <p:nvPr/>
        </p:nvSpPr>
        <p:spPr>
          <a:xfrm>
            <a:off x="6766560" y="1947672"/>
            <a:ext cx="4343400" cy="347472"/>
          </a:xfrm>
          <a:prstGeom prst="rect">
            <a:avLst/>
          </a:prstGeom>
          <a:noFill/>
          <a:ln/>
        </p:spPr>
        <p:txBody>
          <a:bodyPr wrap="square" lIns="0" tIns="0" rIns="0" bIns="0" rtlCol="0" anchor="ctr"/>
          <a:lstStyle/>
          <a:p>
            <a:pPr marL="0" indent="0">
              <a:buNone/>
            </a:pPr>
            <a:r>
              <a:rPr lang="en-US" sz="1900" b="1" dirty="0">
                <a:solidFill>
                  <a:srgbClr val="EB5226"/>
                </a:solidFill>
              </a:rPr>
              <a:t>AUTHORIZE</a:t>
            </a:r>
            <a:endParaRPr lang="en-US" sz="1900" dirty="0"/>
          </a:p>
        </p:txBody>
      </p:sp>
      <p:sp>
        <p:nvSpPr>
          <p:cNvPr id="9" name="Text 6"/>
          <p:cNvSpPr/>
          <p:nvPr/>
        </p:nvSpPr>
        <p:spPr>
          <a:xfrm>
            <a:off x="6766560" y="2423160"/>
            <a:ext cx="4297680" cy="18288"/>
          </a:xfrm>
          <a:prstGeom prst="rect">
            <a:avLst/>
          </a:prstGeom>
          <a:noFill/>
          <a:ln/>
        </p:spPr>
        <p:txBody>
          <a:bodyPr wrap="square" lIns="0" tIns="0" rIns="0" bIns="0" rtlCol="0" anchor="ctr">
            <a:noAutofit/>
          </a:bodyPr>
          <a:lstStyle/>
          <a:p>
            <a:pPr marL="0" indent="0">
              <a:buNone/>
            </a:pPr>
            <a:r>
              <a:rPr lang="en-US" sz="1600" dirty="0">
                <a:solidFill>
                  <a:srgbClr val="30383D"/>
                </a:solidFill>
              </a:rPr>
              <a:t>Approve the transaction</a:t>
            </a:r>
            <a:endParaRPr lang="en-US" sz="1600" dirty="0"/>
          </a:p>
        </p:txBody>
      </p:sp>
      <p:sp>
        <p:nvSpPr>
          <p:cNvPr id="10" name="Shape 7"/>
          <p:cNvSpPr/>
          <p:nvPr/>
        </p:nvSpPr>
        <p:spPr>
          <a:xfrm>
            <a:off x="6537960" y="2816352"/>
            <a:ext cx="4754880" cy="841248"/>
          </a:xfrm>
          <a:prstGeom prst="roundRect">
            <a:avLst/>
          </a:prstGeom>
          <a:solidFill>
            <a:srgbClr val="FFFFFF"/>
          </a:solidFill>
          <a:ln w="12700">
            <a:solidFill>
              <a:srgbClr val="D5D7D4"/>
            </a:solidFill>
            <a:prstDash val="solid"/>
          </a:ln>
        </p:spPr>
        <p:txBody>
          <a:bodyPr/>
          <a:lstStyle/>
          <a:p>
            <a:endParaRPr lang="en-US"/>
          </a:p>
        </p:txBody>
      </p:sp>
      <p:sp>
        <p:nvSpPr>
          <p:cNvPr id="11" name="Shape 8"/>
          <p:cNvSpPr/>
          <p:nvPr/>
        </p:nvSpPr>
        <p:spPr>
          <a:xfrm>
            <a:off x="6537960" y="2816352"/>
            <a:ext cx="91440" cy="841248"/>
          </a:xfrm>
          <a:prstGeom prst="rect">
            <a:avLst/>
          </a:prstGeom>
          <a:solidFill>
            <a:srgbClr val="B84935"/>
          </a:solidFill>
          <a:ln w="12700">
            <a:solidFill>
              <a:srgbClr val="B84935"/>
            </a:solidFill>
            <a:prstDash val="solid"/>
          </a:ln>
        </p:spPr>
        <p:txBody>
          <a:bodyPr/>
          <a:lstStyle/>
          <a:p>
            <a:endParaRPr lang="en-US"/>
          </a:p>
        </p:txBody>
      </p:sp>
      <p:sp>
        <p:nvSpPr>
          <p:cNvPr id="12" name="Text 9"/>
          <p:cNvSpPr/>
          <p:nvPr/>
        </p:nvSpPr>
        <p:spPr>
          <a:xfrm>
            <a:off x="6766560" y="2980944"/>
            <a:ext cx="4343400" cy="347472"/>
          </a:xfrm>
          <a:prstGeom prst="rect">
            <a:avLst/>
          </a:prstGeom>
          <a:noFill/>
          <a:ln/>
        </p:spPr>
        <p:txBody>
          <a:bodyPr wrap="square" lIns="0" tIns="0" rIns="0" bIns="0" rtlCol="0" anchor="ctr"/>
          <a:lstStyle/>
          <a:p>
            <a:pPr marL="0" indent="0">
              <a:buNone/>
            </a:pPr>
            <a:r>
              <a:rPr lang="en-US" sz="1900" b="1" dirty="0">
                <a:solidFill>
                  <a:srgbClr val="B84935"/>
                </a:solidFill>
              </a:rPr>
              <a:t>CUSTODY</a:t>
            </a:r>
            <a:endParaRPr lang="en-US" sz="1900" dirty="0"/>
          </a:p>
        </p:txBody>
      </p:sp>
      <p:sp>
        <p:nvSpPr>
          <p:cNvPr id="13" name="Text 10"/>
          <p:cNvSpPr/>
          <p:nvPr/>
        </p:nvSpPr>
        <p:spPr>
          <a:xfrm>
            <a:off x="6766560" y="3456432"/>
            <a:ext cx="4297680" cy="18288"/>
          </a:xfrm>
          <a:prstGeom prst="rect">
            <a:avLst/>
          </a:prstGeom>
          <a:noFill/>
          <a:ln/>
        </p:spPr>
        <p:txBody>
          <a:bodyPr wrap="square" lIns="0" tIns="0" rIns="0" bIns="0" rtlCol="0" anchor="ctr">
            <a:noAutofit/>
          </a:bodyPr>
          <a:lstStyle/>
          <a:p>
            <a:pPr marL="0" indent="0">
              <a:buNone/>
            </a:pPr>
            <a:r>
              <a:rPr lang="en-US" sz="1600" dirty="0">
                <a:solidFill>
                  <a:srgbClr val="30383D"/>
                </a:solidFill>
              </a:rPr>
              <a:t>Handle cash, checks, or assets</a:t>
            </a:r>
            <a:endParaRPr lang="en-US" sz="1600" dirty="0"/>
          </a:p>
        </p:txBody>
      </p:sp>
      <p:sp>
        <p:nvSpPr>
          <p:cNvPr id="14" name="Shape 11"/>
          <p:cNvSpPr/>
          <p:nvPr/>
        </p:nvSpPr>
        <p:spPr>
          <a:xfrm>
            <a:off x="6537960" y="3849624"/>
            <a:ext cx="4754880" cy="841248"/>
          </a:xfrm>
          <a:prstGeom prst="roundRect">
            <a:avLst/>
          </a:prstGeom>
          <a:solidFill>
            <a:srgbClr val="FFFFFF"/>
          </a:solidFill>
          <a:ln w="12700">
            <a:solidFill>
              <a:srgbClr val="D5D7D4"/>
            </a:solidFill>
            <a:prstDash val="solid"/>
          </a:ln>
        </p:spPr>
        <p:txBody>
          <a:bodyPr/>
          <a:lstStyle/>
          <a:p>
            <a:endParaRPr lang="en-US"/>
          </a:p>
        </p:txBody>
      </p:sp>
      <p:sp>
        <p:nvSpPr>
          <p:cNvPr id="15" name="Shape 12"/>
          <p:cNvSpPr/>
          <p:nvPr/>
        </p:nvSpPr>
        <p:spPr>
          <a:xfrm>
            <a:off x="6537960" y="3849624"/>
            <a:ext cx="91440" cy="841248"/>
          </a:xfrm>
          <a:prstGeom prst="rect">
            <a:avLst/>
          </a:prstGeom>
          <a:solidFill>
            <a:srgbClr val="E7A923"/>
          </a:solidFill>
          <a:ln w="12700">
            <a:solidFill>
              <a:srgbClr val="E7A923"/>
            </a:solidFill>
            <a:prstDash val="solid"/>
          </a:ln>
        </p:spPr>
        <p:txBody>
          <a:bodyPr/>
          <a:lstStyle/>
          <a:p>
            <a:endParaRPr lang="en-US"/>
          </a:p>
        </p:txBody>
      </p:sp>
      <p:sp>
        <p:nvSpPr>
          <p:cNvPr id="16" name="Text 13"/>
          <p:cNvSpPr/>
          <p:nvPr/>
        </p:nvSpPr>
        <p:spPr>
          <a:xfrm>
            <a:off x="6766560" y="4014216"/>
            <a:ext cx="4343400" cy="347472"/>
          </a:xfrm>
          <a:prstGeom prst="rect">
            <a:avLst/>
          </a:prstGeom>
          <a:noFill/>
          <a:ln/>
        </p:spPr>
        <p:txBody>
          <a:bodyPr wrap="square" lIns="0" tIns="0" rIns="0" bIns="0" rtlCol="0" anchor="ctr"/>
          <a:lstStyle/>
          <a:p>
            <a:pPr marL="0" indent="0">
              <a:buNone/>
            </a:pPr>
            <a:r>
              <a:rPr lang="en-US" sz="1900" b="1" dirty="0">
                <a:solidFill>
                  <a:srgbClr val="E7A923"/>
                </a:solidFill>
              </a:rPr>
              <a:t>RECORD</a:t>
            </a:r>
            <a:endParaRPr lang="en-US" sz="1900" dirty="0"/>
          </a:p>
        </p:txBody>
      </p:sp>
      <p:sp>
        <p:nvSpPr>
          <p:cNvPr id="17" name="Text 14"/>
          <p:cNvSpPr/>
          <p:nvPr/>
        </p:nvSpPr>
        <p:spPr>
          <a:xfrm>
            <a:off x="6766560" y="4489704"/>
            <a:ext cx="4297680" cy="18288"/>
          </a:xfrm>
          <a:prstGeom prst="rect">
            <a:avLst/>
          </a:prstGeom>
          <a:noFill/>
          <a:ln/>
        </p:spPr>
        <p:txBody>
          <a:bodyPr wrap="square" lIns="0" tIns="0" rIns="0" bIns="0" rtlCol="0" anchor="ctr">
            <a:noAutofit/>
          </a:bodyPr>
          <a:lstStyle/>
          <a:p>
            <a:pPr marL="0" indent="0">
              <a:buNone/>
            </a:pPr>
            <a:r>
              <a:rPr lang="en-US" sz="1600" dirty="0">
                <a:solidFill>
                  <a:srgbClr val="30383D"/>
                </a:solidFill>
              </a:rPr>
              <a:t>Enter and maintain records</a:t>
            </a:r>
            <a:endParaRPr lang="en-US" sz="1600" dirty="0"/>
          </a:p>
        </p:txBody>
      </p:sp>
      <p:sp>
        <p:nvSpPr>
          <p:cNvPr id="18" name="Shape 15"/>
          <p:cNvSpPr/>
          <p:nvPr/>
        </p:nvSpPr>
        <p:spPr>
          <a:xfrm>
            <a:off x="6537960" y="4882896"/>
            <a:ext cx="4754880" cy="841248"/>
          </a:xfrm>
          <a:prstGeom prst="roundRect">
            <a:avLst/>
          </a:prstGeom>
          <a:solidFill>
            <a:srgbClr val="FFFFFF"/>
          </a:solidFill>
          <a:ln w="12700">
            <a:solidFill>
              <a:srgbClr val="D5D7D4"/>
            </a:solidFill>
            <a:prstDash val="solid"/>
          </a:ln>
        </p:spPr>
        <p:txBody>
          <a:bodyPr/>
          <a:lstStyle/>
          <a:p>
            <a:endParaRPr lang="en-US"/>
          </a:p>
        </p:txBody>
      </p:sp>
      <p:sp>
        <p:nvSpPr>
          <p:cNvPr id="19" name="Shape 16"/>
          <p:cNvSpPr/>
          <p:nvPr/>
        </p:nvSpPr>
        <p:spPr>
          <a:xfrm>
            <a:off x="6537960" y="4882896"/>
            <a:ext cx="91440" cy="841248"/>
          </a:xfrm>
          <a:prstGeom prst="rect">
            <a:avLst/>
          </a:prstGeom>
          <a:solidFill>
            <a:srgbClr val="2D7785"/>
          </a:solidFill>
          <a:ln w="12700">
            <a:solidFill>
              <a:srgbClr val="2D7785"/>
            </a:solidFill>
            <a:prstDash val="solid"/>
          </a:ln>
        </p:spPr>
        <p:txBody>
          <a:bodyPr/>
          <a:lstStyle/>
          <a:p>
            <a:endParaRPr lang="en-US"/>
          </a:p>
        </p:txBody>
      </p:sp>
      <p:sp>
        <p:nvSpPr>
          <p:cNvPr id="20" name="Text 17"/>
          <p:cNvSpPr/>
          <p:nvPr/>
        </p:nvSpPr>
        <p:spPr>
          <a:xfrm>
            <a:off x="6766560" y="5047488"/>
            <a:ext cx="4343400" cy="347472"/>
          </a:xfrm>
          <a:prstGeom prst="rect">
            <a:avLst/>
          </a:prstGeom>
          <a:noFill/>
          <a:ln/>
        </p:spPr>
        <p:txBody>
          <a:bodyPr wrap="square" lIns="0" tIns="0" rIns="0" bIns="0" rtlCol="0" anchor="ctr"/>
          <a:lstStyle/>
          <a:p>
            <a:pPr marL="0" indent="0">
              <a:buNone/>
            </a:pPr>
            <a:r>
              <a:rPr lang="en-US" sz="1900" b="1" dirty="0">
                <a:solidFill>
                  <a:srgbClr val="2D7785"/>
                </a:solidFill>
              </a:rPr>
              <a:t>RECONCILE</a:t>
            </a:r>
            <a:endParaRPr lang="en-US" sz="1900" dirty="0"/>
          </a:p>
        </p:txBody>
      </p:sp>
      <p:sp>
        <p:nvSpPr>
          <p:cNvPr id="21" name="Text 18"/>
          <p:cNvSpPr/>
          <p:nvPr/>
        </p:nvSpPr>
        <p:spPr>
          <a:xfrm>
            <a:off x="6766560" y="5522976"/>
            <a:ext cx="4297680" cy="18288"/>
          </a:xfrm>
          <a:prstGeom prst="rect">
            <a:avLst/>
          </a:prstGeom>
          <a:noFill/>
          <a:ln/>
        </p:spPr>
        <p:txBody>
          <a:bodyPr wrap="square" lIns="0" tIns="0" rIns="0" bIns="0" rtlCol="0" anchor="ctr">
            <a:noAutofit/>
          </a:bodyPr>
          <a:lstStyle/>
          <a:p>
            <a:pPr marL="0" indent="0">
              <a:buNone/>
            </a:pPr>
            <a:r>
              <a:rPr lang="en-US" sz="1600" dirty="0">
                <a:solidFill>
                  <a:srgbClr val="30383D"/>
                </a:solidFill>
              </a:rPr>
              <a:t>Compare records and investigate differences</a:t>
            </a:r>
            <a:endParaRPr lang="en-US" sz="16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WHEN STAFFING IS LIMITED</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Use compensating controls that are precise and visible</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The reviewer needs information, authority, and evidence.</a:t>
            </a:r>
            <a:endParaRPr lang="en-US" sz="1800" dirty="0"/>
          </a:p>
        </p:txBody>
      </p:sp>
      <p:sp>
        <p:nvSpPr>
          <p:cNvPr id="5" name="Shape 3"/>
          <p:cNvSpPr/>
          <p:nvPr/>
        </p:nvSpPr>
        <p:spPr>
          <a:xfrm>
            <a:off x="658368" y="1783080"/>
            <a:ext cx="5280660" cy="1133856"/>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1783080"/>
            <a:ext cx="91440" cy="1133856"/>
          </a:xfrm>
          <a:prstGeom prst="rect">
            <a:avLst/>
          </a:prstGeom>
          <a:solidFill>
            <a:srgbClr val="2D7785"/>
          </a:solidFill>
          <a:ln w="12700">
            <a:solidFill>
              <a:srgbClr val="2D7785"/>
            </a:solidFill>
            <a:prstDash val="solid"/>
          </a:ln>
        </p:spPr>
        <p:txBody>
          <a:bodyPr/>
          <a:lstStyle/>
          <a:p>
            <a:endParaRPr lang="en-US"/>
          </a:p>
        </p:txBody>
      </p:sp>
      <p:sp>
        <p:nvSpPr>
          <p:cNvPr id="7" name="Text 5"/>
          <p:cNvSpPr/>
          <p:nvPr/>
        </p:nvSpPr>
        <p:spPr>
          <a:xfrm>
            <a:off x="886968" y="1947672"/>
            <a:ext cx="4869180" cy="347472"/>
          </a:xfrm>
          <a:prstGeom prst="rect">
            <a:avLst/>
          </a:prstGeom>
          <a:noFill/>
          <a:ln/>
        </p:spPr>
        <p:txBody>
          <a:bodyPr wrap="square" lIns="0" tIns="0" rIns="0" bIns="0" rtlCol="0" anchor="ctr"/>
          <a:lstStyle/>
          <a:p>
            <a:pPr marL="0" indent="0">
              <a:buNone/>
            </a:pPr>
            <a:r>
              <a:rPr lang="en-US" sz="1900" b="1" dirty="0">
                <a:solidFill>
                  <a:srgbClr val="2D7785"/>
                </a:solidFill>
              </a:rPr>
              <a:t>BANK ACTIVITY</a:t>
            </a:r>
            <a:endParaRPr lang="en-US" sz="1900" dirty="0"/>
          </a:p>
        </p:txBody>
      </p:sp>
      <p:sp>
        <p:nvSpPr>
          <p:cNvPr id="8" name="Text 6"/>
          <p:cNvSpPr/>
          <p:nvPr/>
        </p:nvSpPr>
        <p:spPr>
          <a:xfrm>
            <a:off x="886968" y="2423160"/>
            <a:ext cx="4823460" cy="310896"/>
          </a:xfrm>
          <a:prstGeom prst="rect">
            <a:avLst/>
          </a:prstGeom>
          <a:noFill/>
          <a:ln/>
        </p:spPr>
        <p:txBody>
          <a:bodyPr wrap="square" lIns="0" tIns="0" rIns="0" bIns="0" rtlCol="0" anchor="ctr">
            <a:normAutofit/>
          </a:bodyPr>
          <a:lstStyle/>
          <a:p>
            <a:pPr marL="0" indent="0">
              <a:buNone/>
            </a:pPr>
            <a:r>
              <a:rPr lang="en-US" sz="1800" dirty="0">
                <a:solidFill>
                  <a:srgbClr val="30383D"/>
                </a:solidFill>
              </a:rPr>
              <a:t>Independent review of statements and transfers</a:t>
            </a:r>
            <a:endParaRPr lang="en-US" sz="1800" dirty="0"/>
          </a:p>
        </p:txBody>
      </p:sp>
      <p:sp>
        <p:nvSpPr>
          <p:cNvPr id="9" name="Shape 7"/>
          <p:cNvSpPr/>
          <p:nvPr/>
        </p:nvSpPr>
        <p:spPr>
          <a:xfrm>
            <a:off x="6144768" y="1783080"/>
            <a:ext cx="5280660" cy="1133856"/>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6144768" y="1783080"/>
            <a:ext cx="91440" cy="1133856"/>
          </a:xfrm>
          <a:prstGeom prst="rect">
            <a:avLst/>
          </a:prstGeom>
          <a:solidFill>
            <a:srgbClr val="EB5226"/>
          </a:solidFill>
          <a:ln w="12700">
            <a:solidFill>
              <a:srgbClr val="EB5226"/>
            </a:solidFill>
            <a:prstDash val="solid"/>
          </a:ln>
        </p:spPr>
        <p:txBody>
          <a:bodyPr/>
          <a:lstStyle/>
          <a:p>
            <a:endParaRPr lang="en-US"/>
          </a:p>
        </p:txBody>
      </p:sp>
      <p:sp>
        <p:nvSpPr>
          <p:cNvPr id="11" name="Text 9"/>
          <p:cNvSpPr/>
          <p:nvPr/>
        </p:nvSpPr>
        <p:spPr>
          <a:xfrm>
            <a:off x="6373368" y="1947672"/>
            <a:ext cx="4869180" cy="347472"/>
          </a:xfrm>
          <a:prstGeom prst="rect">
            <a:avLst/>
          </a:prstGeom>
          <a:noFill/>
          <a:ln/>
        </p:spPr>
        <p:txBody>
          <a:bodyPr wrap="square" lIns="0" tIns="0" rIns="0" bIns="0" rtlCol="0" anchor="ctr"/>
          <a:lstStyle/>
          <a:p>
            <a:pPr marL="0" indent="0">
              <a:buNone/>
            </a:pPr>
            <a:r>
              <a:rPr lang="en-US" sz="1900" b="1" dirty="0">
                <a:solidFill>
                  <a:srgbClr val="EB5226"/>
                </a:solidFill>
              </a:rPr>
              <a:t>DISBURSEMENTS</a:t>
            </a:r>
            <a:endParaRPr lang="en-US" sz="1900" dirty="0"/>
          </a:p>
        </p:txBody>
      </p:sp>
      <p:sp>
        <p:nvSpPr>
          <p:cNvPr id="12" name="Text 10"/>
          <p:cNvSpPr/>
          <p:nvPr/>
        </p:nvSpPr>
        <p:spPr>
          <a:xfrm>
            <a:off x="6373368" y="2423160"/>
            <a:ext cx="4823460" cy="310896"/>
          </a:xfrm>
          <a:prstGeom prst="rect">
            <a:avLst/>
          </a:prstGeom>
          <a:noFill/>
          <a:ln/>
        </p:spPr>
        <p:txBody>
          <a:bodyPr wrap="square" lIns="0" tIns="0" rIns="0" bIns="0" rtlCol="0" anchor="ctr">
            <a:normAutofit/>
          </a:bodyPr>
          <a:lstStyle/>
          <a:p>
            <a:pPr marL="0" indent="0">
              <a:buNone/>
            </a:pPr>
            <a:r>
              <a:rPr lang="en-US" sz="1800" dirty="0">
                <a:solidFill>
                  <a:srgbClr val="30383D"/>
                </a:solidFill>
              </a:rPr>
              <a:t>Detailed claims and invoice review</a:t>
            </a:r>
            <a:endParaRPr lang="en-US" sz="1800" dirty="0"/>
          </a:p>
        </p:txBody>
      </p:sp>
      <p:sp>
        <p:nvSpPr>
          <p:cNvPr id="13" name="Shape 11"/>
          <p:cNvSpPr/>
          <p:nvPr/>
        </p:nvSpPr>
        <p:spPr>
          <a:xfrm>
            <a:off x="658368" y="3136392"/>
            <a:ext cx="5280660" cy="1133856"/>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658368" y="3136392"/>
            <a:ext cx="91440" cy="1133856"/>
          </a:xfrm>
          <a:prstGeom prst="rect">
            <a:avLst/>
          </a:prstGeom>
          <a:solidFill>
            <a:srgbClr val="E7A923"/>
          </a:solidFill>
          <a:ln w="12700">
            <a:solidFill>
              <a:srgbClr val="E7A923"/>
            </a:solidFill>
            <a:prstDash val="solid"/>
          </a:ln>
        </p:spPr>
        <p:txBody>
          <a:bodyPr/>
          <a:lstStyle/>
          <a:p>
            <a:endParaRPr lang="en-US"/>
          </a:p>
        </p:txBody>
      </p:sp>
      <p:sp>
        <p:nvSpPr>
          <p:cNvPr id="15" name="Text 13"/>
          <p:cNvSpPr/>
          <p:nvPr/>
        </p:nvSpPr>
        <p:spPr>
          <a:xfrm>
            <a:off x="886968" y="3300984"/>
            <a:ext cx="4869180" cy="347472"/>
          </a:xfrm>
          <a:prstGeom prst="rect">
            <a:avLst/>
          </a:prstGeom>
          <a:noFill/>
          <a:ln/>
        </p:spPr>
        <p:txBody>
          <a:bodyPr wrap="square" lIns="0" tIns="0" rIns="0" bIns="0" rtlCol="0" anchor="ctr"/>
          <a:lstStyle/>
          <a:p>
            <a:pPr marL="0" indent="0">
              <a:buNone/>
            </a:pPr>
            <a:r>
              <a:rPr lang="en-US" sz="1900" b="1" dirty="0">
                <a:solidFill>
                  <a:srgbClr val="E7A923"/>
                </a:solidFill>
              </a:rPr>
              <a:t>PAYROLL</a:t>
            </a:r>
            <a:endParaRPr lang="en-US" sz="1900" dirty="0"/>
          </a:p>
        </p:txBody>
      </p:sp>
      <p:sp>
        <p:nvSpPr>
          <p:cNvPr id="16" name="Text 14"/>
          <p:cNvSpPr/>
          <p:nvPr/>
        </p:nvSpPr>
        <p:spPr>
          <a:xfrm>
            <a:off x="886968" y="3776472"/>
            <a:ext cx="4823460" cy="310896"/>
          </a:xfrm>
          <a:prstGeom prst="rect">
            <a:avLst/>
          </a:prstGeom>
          <a:noFill/>
          <a:ln/>
        </p:spPr>
        <p:txBody>
          <a:bodyPr wrap="square" lIns="0" tIns="0" rIns="0" bIns="0" rtlCol="0" anchor="ctr">
            <a:normAutofit/>
          </a:bodyPr>
          <a:lstStyle/>
          <a:p>
            <a:pPr marL="0" indent="0">
              <a:buNone/>
            </a:pPr>
            <a:r>
              <a:rPr lang="en-US" sz="1800" dirty="0">
                <a:solidFill>
                  <a:srgbClr val="30383D"/>
                </a:solidFill>
              </a:rPr>
              <a:t>Exception report for employee and pay changes</a:t>
            </a:r>
            <a:endParaRPr lang="en-US" sz="1800" dirty="0"/>
          </a:p>
        </p:txBody>
      </p:sp>
      <p:sp>
        <p:nvSpPr>
          <p:cNvPr id="17" name="Shape 15"/>
          <p:cNvSpPr/>
          <p:nvPr/>
        </p:nvSpPr>
        <p:spPr>
          <a:xfrm>
            <a:off x="6144768" y="3136392"/>
            <a:ext cx="5280660" cy="1133856"/>
          </a:xfrm>
          <a:prstGeom prst="roundRect">
            <a:avLst/>
          </a:prstGeom>
          <a:solidFill>
            <a:srgbClr val="FFFFFF"/>
          </a:solidFill>
          <a:ln w="12700">
            <a:solidFill>
              <a:srgbClr val="D5D7D4"/>
            </a:solidFill>
            <a:prstDash val="solid"/>
          </a:ln>
        </p:spPr>
        <p:txBody>
          <a:bodyPr/>
          <a:lstStyle/>
          <a:p>
            <a:endParaRPr lang="en-US"/>
          </a:p>
        </p:txBody>
      </p:sp>
      <p:sp>
        <p:nvSpPr>
          <p:cNvPr id="18" name="Shape 16"/>
          <p:cNvSpPr/>
          <p:nvPr/>
        </p:nvSpPr>
        <p:spPr>
          <a:xfrm>
            <a:off x="6144768" y="3136392"/>
            <a:ext cx="91440" cy="1133856"/>
          </a:xfrm>
          <a:prstGeom prst="rect">
            <a:avLst/>
          </a:prstGeom>
          <a:solidFill>
            <a:srgbClr val="73A9B7"/>
          </a:solidFill>
          <a:ln w="12700">
            <a:solidFill>
              <a:srgbClr val="73A9B7"/>
            </a:solidFill>
            <a:prstDash val="solid"/>
          </a:ln>
        </p:spPr>
        <p:txBody>
          <a:bodyPr/>
          <a:lstStyle/>
          <a:p>
            <a:endParaRPr lang="en-US"/>
          </a:p>
        </p:txBody>
      </p:sp>
      <p:sp>
        <p:nvSpPr>
          <p:cNvPr id="19" name="Text 17"/>
          <p:cNvSpPr/>
          <p:nvPr/>
        </p:nvSpPr>
        <p:spPr>
          <a:xfrm>
            <a:off x="6373368" y="3300984"/>
            <a:ext cx="4869180" cy="347472"/>
          </a:xfrm>
          <a:prstGeom prst="rect">
            <a:avLst/>
          </a:prstGeom>
          <a:noFill/>
          <a:ln/>
        </p:spPr>
        <p:txBody>
          <a:bodyPr wrap="square" lIns="0" tIns="0" rIns="0" bIns="0" rtlCol="0" anchor="ctr"/>
          <a:lstStyle/>
          <a:p>
            <a:pPr marL="0" indent="0">
              <a:buNone/>
            </a:pPr>
            <a:r>
              <a:rPr lang="en-US" sz="1900" b="1" dirty="0">
                <a:solidFill>
                  <a:srgbClr val="73A9B7"/>
                </a:solidFill>
              </a:rPr>
              <a:t>JOURNAL ENTRIES</a:t>
            </a:r>
            <a:endParaRPr lang="en-US" sz="1900" dirty="0"/>
          </a:p>
        </p:txBody>
      </p:sp>
      <p:sp>
        <p:nvSpPr>
          <p:cNvPr id="20" name="Text 18"/>
          <p:cNvSpPr/>
          <p:nvPr/>
        </p:nvSpPr>
        <p:spPr>
          <a:xfrm>
            <a:off x="6373368" y="3776472"/>
            <a:ext cx="4823460" cy="310896"/>
          </a:xfrm>
          <a:prstGeom prst="rect">
            <a:avLst/>
          </a:prstGeom>
          <a:noFill/>
          <a:ln/>
        </p:spPr>
        <p:txBody>
          <a:bodyPr wrap="square" lIns="0" tIns="0" rIns="0" bIns="0" rtlCol="0" anchor="ctr">
            <a:normAutofit/>
          </a:bodyPr>
          <a:lstStyle/>
          <a:p>
            <a:pPr marL="0" indent="0">
              <a:buNone/>
            </a:pPr>
            <a:r>
              <a:rPr lang="en-US" sz="1800" dirty="0">
                <a:solidFill>
                  <a:srgbClr val="30383D"/>
                </a:solidFill>
              </a:rPr>
              <a:t>Independent review of manual entries</a:t>
            </a:r>
            <a:endParaRPr lang="en-US" sz="1800" dirty="0"/>
          </a:p>
        </p:txBody>
      </p:sp>
      <p:sp>
        <p:nvSpPr>
          <p:cNvPr id="21" name="Shape 19"/>
          <p:cNvSpPr/>
          <p:nvPr/>
        </p:nvSpPr>
        <p:spPr>
          <a:xfrm>
            <a:off x="658368" y="4489704"/>
            <a:ext cx="5280660" cy="1133856"/>
          </a:xfrm>
          <a:prstGeom prst="roundRect">
            <a:avLst/>
          </a:prstGeom>
          <a:solidFill>
            <a:srgbClr val="FFFFFF"/>
          </a:solidFill>
          <a:ln w="12700">
            <a:solidFill>
              <a:srgbClr val="D5D7D4"/>
            </a:solidFill>
            <a:prstDash val="solid"/>
          </a:ln>
        </p:spPr>
        <p:txBody>
          <a:bodyPr/>
          <a:lstStyle/>
          <a:p>
            <a:endParaRPr lang="en-US"/>
          </a:p>
        </p:txBody>
      </p:sp>
      <p:sp>
        <p:nvSpPr>
          <p:cNvPr id="22" name="Shape 20"/>
          <p:cNvSpPr/>
          <p:nvPr/>
        </p:nvSpPr>
        <p:spPr>
          <a:xfrm>
            <a:off x="658368" y="4489704"/>
            <a:ext cx="91440" cy="1133856"/>
          </a:xfrm>
          <a:prstGeom prst="rect">
            <a:avLst/>
          </a:prstGeom>
          <a:solidFill>
            <a:srgbClr val="B84935"/>
          </a:solidFill>
          <a:ln w="12700">
            <a:solidFill>
              <a:srgbClr val="B84935"/>
            </a:solidFill>
            <a:prstDash val="solid"/>
          </a:ln>
        </p:spPr>
        <p:txBody>
          <a:bodyPr/>
          <a:lstStyle/>
          <a:p>
            <a:endParaRPr lang="en-US"/>
          </a:p>
        </p:txBody>
      </p:sp>
      <p:sp>
        <p:nvSpPr>
          <p:cNvPr id="23" name="Text 21"/>
          <p:cNvSpPr/>
          <p:nvPr/>
        </p:nvSpPr>
        <p:spPr>
          <a:xfrm>
            <a:off x="886968" y="4654296"/>
            <a:ext cx="4869180" cy="347472"/>
          </a:xfrm>
          <a:prstGeom prst="rect">
            <a:avLst/>
          </a:prstGeom>
          <a:noFill/>
          <a:ln/>
        </p:spPr>
        <p:txBody>
          <a:bodyPr wrap="square" lIns="0" tIns="0" rIns="0" bIns="0" rtlCol="0" anchor="ctr"/>
          <a:lstStyle/>
          <a:p>
            <a:pPr marL="0" indent="0">
              <a:buNone/>
            </a:pPr>
            <a:r>
              <a:rPr lang="en-US" sz="1900" b="1" dirty="0">
                <a:solidFill>
                  <a:srgbClr val="B84935"/>
                </a:solidFill>
              </a:rPr>
              <a:t>ACCESS</a:t>
            </a:r>
            <a:endParaRPr lang="en-US" sz="1900" dirty="0"/>
          </a:p>
        </p:txBody>
      </p:sp>
      <p:sp>
        <p:nvSpPr>
          <p:cNvPr id="24" name="Text 22"/>
          <p:cNvSpPr/>
          <p:nvPr/>
        </p:nvSpPr>
        <p:spPr>
          <a:xfrm>
            <a:off x="886968" y="5129784"/>
            <a:ext cx="4823460" cy="310896"/>
          </a:xfrm>
          <a:prstGeom prst="rect">
            <a:avLst/>
          </a:prstGeom>
          <a:noFill/>
          <a:ln/>
        </p:spPr>
        <p:txBody>
          <a:bodyPr wrap="square" lIns="0" tIns="0" rIns="0" bIns="0" rtlCol="0" anchor="ctr">
            <a:normAutofit/>
          </a:bodyPr>
          <a:lstStyle/>
          <a:p>
            <a:pPr marL="0" indent="0">
              <a:buNone/>
            </a:pPr>
            <a:r>
              <a:rPr lang="en-US" sz="1800" dirty="0">
                <a:solidFill>
                  <a:srgbClr val="30383D"/>
                </a:solidFill>
              </a:rPr>
              <a:t>Periodic access review and timely removal</a:t>
            </a:r>
            <a:endParaRPr lang="en-US" sz="1800" dirty="0"/>
          </a:p>
        </p:txBody>
      </p:sp>
      <p:sp>
        <p:nvSpPr>
          <p:cNvPr id="25" name="Shape 23"/>
          <p:cNvSpPr/>
          <p:nvPr/>
        </p:nvSpPr>
        <p:spPr>
          <a:xfrm>
            <a:off x="6144768" y="4489704"/>
            <a:ext cx="5280660" cy="1133856"/>
          </a:xfrm>
          <a:prstGeom prst="roundRect">
            <a:avLst/>
          </a:prstGeom>
          <a:solidFill>
            <a:srgbClr val="FFFFFF"/>
          </a:solidFill>
          <a:ln w="12700">
            <a:solidFill>
              <a:srgbClr val="D5D7D4"/>
            </a:solidFill>
            <a:prstDash val="solid"/>
          </a:ln>
        </p:spPr>
        <p:txBody>
          <a:bodyPr/>
          <a:lstStyle/>
          <a:p>
            <a:endParaRPr lang="en-US"/>
          </a:p>
        </p:txBody>
      </p:sp>
      <p:sp>
        <p:nvSpPr>
          <p:cNvPr id="26" name="Shape 24"/>
          <p:cNvSpPr/>
          <p:nvPr/>
        </p:nvSpPr>
        <p:spPr>
          <a:xfrm>
            <a:off x="6144768" y="4489704"/>
            <a:ext cx="91440" cy="1133856"/>
          </a:xfrm>
          <a:prstGeom prst="rect">
            <a:avLst/>
          </a:prstGeom>
          <a:solidFill>
            <a:srgbClr val="2D7785"/>
          </a:solidFill>
          <a:ln w="12700">
            <a:solidFill>
              <a:srgbClr val="2D7785"/>
            </a:solidFill>
            <a:prstDash val="solid"/>
          </a:ln>
        </p:spPr>
        <p:txBody>
          <a:bodyPr/>
          <a:lstStyle/>
          <a:p>
            <a:endParaRPr lang="en-US"/>
          </a:p>
        </p:txBody>
      </p:sp>
      <p:sp>
        <p:nvSpPr>
          <p:cNvPr id="27" name="Text 25"/>
          <p:cNvSpPr/>
          <p:nvPr/>
        </p:nvSpPr>
        <p:spPr>
          <a:xfrm>
            <a:off x="6373368" y="4654296"/>
            <a:ext cx="4869180" cy="347472"/>
          </a:xfrm>
          <a:prstGeom prst="rect">
            <a:avLst/>
          </a:prstGeom>
          <a:noFill/>
          <a:ln/>
        </p:spPr>
        <p:txBody>
          <a:bodyPr wrap="square" lIns="0" tIns="0" rIns="0" bIns="0" rtlCol="0" anchor="ctr"/>
          <a:lstStyle/>
          <a:p>
            <a:pPr marL="0" indent="0">
              <a:buNone/>
            </a:pPr>
            <a:r>
              <a:rPr lang="en-US" sz="1900" b="1" dirty="0">
                <a:solidFill>
                  <a:srgbClr val="2D7785"/>
                </a:solidFill>
              </a:rPr>
              <a:t>ANALYTICS</a:t>
            </a:r>
            <a:endParaRPr lang="en-US" sz="1900" dirty="0"/>
          </a:p>
        </p:txBody>
      </p:sp>
      <p:sp>
        <p:nvSpPr>
          <p:cNvPr id="28" name="Text 26"/>
          <p:cNvSpPr/>
          <p:nvPr/>
        </p:nvSpPr>
        <p:spPr>
          <a:xfrm>
            <a:off x="6373368" y="5129784"/>
            <a:ext cx="4823460" cy="310896"/>
          </a:xfrm>
          <a:prstGeom prst="rect">
            <a:avLst/>
          </a:prstGeom>
          <a:noFill/>
          <a:ln/>
        </p:spPr>
        <p:txBody>
          <a:bodyPr wrap="square" lIns="0" tIns="0" rIns="0" bIns="0" rtlCol="0" anchor="ctr">
            <a:normAutofit/>
          </a:bodyPr>
          <a:lstStyle/>
          <a:p>
            <a:pPr marL="0" indent="0">
              <a:buNone/>
            </a:pPr>
            <a:r>
              <a:rPr lang="en-US" sz="1800" dirty="0">
                <a:solidFill>
                  <a:srgbClr val="30383D"/>
                </a:solidFill>
              </a:rPr>
              <a:t>Variance review with documented follow-up</a:t>
            </a:r>
            <a:endParaRPr lang="en-US" sz="1800" dirty="0"/>
          </a:p>
        </p:txBody>
      </p:sp>
      <p:sp>
        <p:nvSpPr>
          <p:cNvPr id="29"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DOCUMENTATION</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Show who did what, when, and what they concluded</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Strong evidence makes the control repeatable and auditable.</a:t>
            </a:r>
            <a:endParaRPr lang="en-US" sz="1800" dirty="0"/>
          </a:p>
        </p:txBody>
      </p:sp>
      <p:sp>
        <p:nvSpPr>
          <p:cNvPr id="5" name="Shape 3"/>
          <p:cNvSpPr/>
          <p:nvPr/>
        </p:nvSpPr>
        <p:spPr>
          <a:xfrm>
            <a:off x="658368" y="1847088"/>
            <a:ext cx="3520440" cy="1655064"/>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1847088"/>
            <a:ext cx="91440" cy="1655064"/>
          </a:xfrm>
          <a:prstGeom prst="rect">
            <a:avLst/>
          </a:prstGeom>
          <a:solidFill>
            <a:srgbClr val="EB5226"/>
          </a:solidFill>
          <a:ln w="12700">
            <a:solidFill>
              <a:srgbClr val="EB5226"/>
            </a:solidFill>
            <a:prstDash val="solid"/>
          </a:ln>
        </p:spPr>
        <p:txBody>
          <a:bodyPr/>
          <a:lstStyle/>
          <a:p>
            <a:endParaRPr lang="en-US"/>
          </a:p>
        </p:txBody>
      </p:sp>
      <p:sp>
        <p:nvSpPr>
          <p:cNvPr id="7" name="Text 5"/>
          <p:cNvSpPr/>
          <p:nvPr/>
        </p:nvSpPr>
        <p:spPr>
          <a:xfrm>
            <a:off x="886968" y="2011680"/>
            <a:ext cx="3108960" cy="347472"/>
          </a:xfrm>
          <a:prstGeom prst="rect">
            <a:avLst/>
          </a:prstGeom>
          <a:noFill/>
          <a:ln/>
        </p:spPr>
        <p:txBody>
          <a:bodyPr wrap="square" lIns="0" tIns="0" rIns="0" bIns="0" rtlCol="0" anchor="ctr"/>
          <a:lstStyle/>
          <a:p>
            <a:pPr marL="0" indent="0">
              <a:buNone/>
            </a:pPr>
            <a:r>
              <a:rPr lang="en-US" sz="1900" b="1" dirty="0">
                <a:solidFill>
                  <a:srgbClr val="EB5226"/>
                </a:solidFill>
              </a:rPr>
              <a:t>WHO</a:t>
            </a:r>
            <a:endParaRPr lang="en-US" sz="1900" dirty="0"/>
          </a:p>
        </p:txBody>
      </p:sp>
      <p:sp>
        <p:nvSpPr>
          <p:cNvPr id="8" name="Text 6"/>
          <p:cNvSpPr/>
          <p:nvPr/>
        </p:nvSpPr>
        <p:spPr>
          <a:xfrm>
            <a:off x="886968" y="2487168"/>
            <a:ext cx="3063240" cy="832104"/>
          </a:xfrm>
          <a:prstGeom prst="rect">
            <a:avLst/>
          </a:prstGeom>
          <a:noFill/>
          <a:ln/>
        </p:spPr>
        <p:txBody>
          <a:bodyPr wrap="square" lIns="0" tIns="0" rIns="0" bIns="0" rtlCol="0" anchor="ctr">
            <a:normAutofit/>
          </a:bodyPr>
          <a:lstStyle/>
          <a:p>
            <a:pPr marL="0" indent="0">
              <a:buNone/>
            </a:pPr>
            <a:r>
              <a:rPr lang="en-US" sz="1900" dirty="0">
                <a:solidFill>
                  <a:srgbClr val="30383D"/>
                </a:solidFill>
              </a:rPr>
              <a:t>Who performed and reviewed?</a:t>
            </a:r>
            <a:endParaRPr lang="en-US" sz="1900" dirty="0"/>
          </a:p>
        </p:txBody>
      </p:sp>
      <p:sp>
        <p:nvSpPr>
          <p:cNvPr id="9" name="Shape 7"/>
          <p:cNvSpPr/>
          <p:nvPr/>
        </p:nvSpPr>
        <p:spPr>
          <a:xfrm>
            <a:off x="4315968" y="1847088"/>
            <a:ext cx="3520440" cy="1655064"/>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4315968" y="1847088"/>
            <a:ext cx="91440" cy="1655064"/>
          </a:xfrm>
          <a:prstGeom prst="rect">
            <a:avLst/>
          </a:prstGeom>
          <a:solidFill>
            <a:srgbClr val="2D7785"/>
          </a:solidFill>
          <a:ln w="12700">
            <a:solidFill>
              <a:srgbClr val="2D7785"/>
            </a:solidFill>
            <a:prstDash val="solid"/>
          </a:ln>
        </p:spPr>
        <p:txBody>
          <a:bodyPr/>
          <a:lstStyle/>
          <a:p>
            <a:endParaRPr lang="en-US"/>
          </a:p>
        </p:txBody>
      </p:sp>
      <p:sp>
        <p:nvSpPr>
          <p:cNvPr id="11" name="Text 9"/>
          <p:cNvSpPr/>
          <p:nvPr/>
        </p:nvSpPr>
        <p:spPr>
          <a:xfrm>
            <a:off x="4544568" y="2011680"/>
            <a:ext cx="3108960" cy="347472"/>
          </a:xfrm>
          <a:prstGeom prst="rect">
            <a:avLst/>
          </a:prstGeom>
          <a:noFill/>
          <a:ln/>
        </p:spPr>
        <p:txBody>
          <a:bodyPr wrap="square" lIns="0" tIns="0" rIns="0" bIns="0" rtlCol="0" anchor="ctr"/>
          <a:lstStyle/>
          <a:p>
            <a:pPr marL="0" indent="0">
              <a:buNone/>
            </a:pPr>
            <a:r>
              <a:rPr lang="en-US" sz="1900" b="1" dirty="0">
                <a:solidFill>
                  <a:srgbClr val="2D7785"/>
                </a:solidFill>
              </a:rPr>
              <a:t>WHAT</a:t>
            </a:r>
            <a:endParaRPr lang="en-US" sz="1900" dirty="0"/>
          </a:p>
        </p:txBody>
      </p:sp>
      <p:sp>
        <p:nvSpPr>
          <p:cNvPr id="12" name="Text 10"/>
          <p:cNvSpPr/>
          <p:nvPr/>
        </p:nvSpPr>
        <p:spPr>
          <a:xfrm>
            <a:off x="4544568" y="2487168"/>
            <a:ext cx="3063240" cy="832104"/>
          </a:xfrm>
          <a:prstGeom prst="rect">
            <a:avLst/>
          </a:prstGeom>
          <a:noFill/>
          <a:ln/>
        </p:spPr>
        <p:txBody>
          <a:bodyPr wrap="square" lIns="0" tIns="0" rIns="0" bIns="0" rtlCol="0" anchor="ctr">
            <a:normAutofit/>
          </a:bodyPr>
          <a:lstStyle/>
          <a:p>
            <a:pPr marL="0" indent="0">
              <a:buNone/>
            </a:pPr>
            <a:r>
              <a:rPr lang="en-US" sz="1900" dirty="0">
                <a:solidFill>
                  <a:srgbClr val="30383D"/>
                </a:solidFill>
              </a:rPr>
              <a:t>What was reviewed or approved?</a:t>
            </a:r>
            <a:endParaRPr lang="en-US" sz="1900" dirty="0"/>
          </a:p>
        </p:txBody>
      </p:sp>
      <p:sp>
        <p:nvSpPr>
          <p:cNvPr id="13" name="Shape 11"/>
          <p:cNvSpPr/>
          <p:nvPr/>
        </p:nvSpPr>
        <p:spPr>
          <a:xfrm>
            <a:off x="7973568" y="1847088"/>
            <a:ext cx="3520440" cy="1655064"/>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7973568" y="1847088"/>
            <a:ext cx="91440" cy="1655064"/>
          </a:xfrm>
          <a:prstGeom prst="rect">
            <a:avLst/>
          </a:prstGeom>
          <a:solidFill>
            <a:srgbClr val="E7A923"/>
          </a:solidFill>
          <a:ln w="12700">
            <a:solidFill>
              <a:srgbClr val="E7A923"/>
            </a:solidFill>
            <a:prstDash val="solid"/>
          </a:ln>
        </p:spPr>
        <p:txBody>
          <a:bodyPr/>
          <a:lstStyle/>
          <a:p>
            <a:endParaRPr lang="en-US"/>
          </a:p>
        </p:txBody>
      </p:sp>
      <p:sp>
        <p:nvSpPr>
          <p:cNvPr id="15" name="Text 13"/>
          <p:cNvSpPr/>
          <p:nvPr/>
        </p:nvSpPr>
        <p:spPr>
          <a:xfrm>
            <a:off x="8202168" y="2011680"/>
            <a:ext cx="3108960" cy="347472"/>
          </a:xfrm>
          <a:prstGeom prst="rect">
            <a:avLst/>
          </a:prstGeom>
          <a:noFill/>
          <a:ln/>
        </p:spPr>
        <p:txBody>
          <a:bodyPr wrap="square" lIns="0" tIns="0" rIns="0" bIns="0" rtlCol="0" anchor="ctr"/>
          <a:lstStyle/>
          <a:p>
            <a:pPr marL="0" indent="0">
              <a:buNone/>
            </a:pPr>
            <a:r>
              <a:rPr lang="en-US" sz="1900" b="1" dirty="0">
                <a:solidFill>
                  <a:srgbClr val="E7A923"/>
                </a:solidFill>
              </a:rPr>
              <a:t>WHEN</a:t>
            </a:r>
            <a:endParaRPr lang="en-US" sz="1900" dirty="0"/>
          </a:p>
        </p:txBody>
      </p:sp>
      <p:sp>
        <p:nvSpPr>
          <p:cNvPr id="16" name="Text 14"/>
          <p:cNvSpPr/>
          <p:nvPr/>
        </p:nvSpPr>
        <p:spPr>
          <a:xfrm>
            <a:off x="8202168" y="2487168"/>
            <a:ext cx="3063240" cy="832104"/>
          </a:xfrm>
          <a:prstGeom prst="rect">
            <a:avLst/>
          </a:prstGeom>
          <a:noFill/>
          <a:ln/>
        </p:spPr>
        <p:txBody>
          <a:bodyPr wrap="square" lIns="0" tIns="0" rIns="0" bIns="0" rtlCol="0" anchor="ctr">
            <a:normAutofit/>
          </a:bodyPr>
          <a:lstStyle/>
          <a:p>
            <a:pPr marL="0" indent="0">
              <a:buNone/>
            </a:pPr>
            <a:r>
              <a:rPr lang="en-US" sz="1900" dirty="0">
                <a:solidFill>
                  <a:srgbClr val="30383D"/>
                </a:solidFill>
              </a:rPr>
              <a:t>When did the control operate?</a:t>
            </a:r>
            <a:endParaRPr lang="en-US" sz="1900" dirty="0"/>
          </a:p>
        </p:txBody>
      </p:sp>
      <p:sp>
        <p:nvSpPr>
          <p:cNvPr id="17" name="Shape 15"/>
          <p:cNvSpPr/>
          <p:nvPr/>
        </p:nvSpPr>
        <p:spPr>
          <a:xfrm>
            <a:off x="658368" y="3721608"/>
            <a:ext cx="3520440" cy="1655064"/>
          </a:xfrm>
          <a:prstGeom prst="roundRect">
            <a:avLst/>
          </a:prstGeom>
          <a:solidFill>
            <a:srgbClr val="FFFFFF"/>
          </a:solidFill>
          <a:ln w="12700">
            <a:solidFill>
              <a:srgbClr val="D5D7D4"/>
            </a:solidFill>
            <a:prstDash val="solid"/>
          </a:ln>
        </p:spPr>
        <p:txBody>
          <a:bodyPr/>
          <a:lstStyle/>
          <a:p>
            <a:endParaRPr lang="en-US"/>
          </a:p>
        </p:txBody>
      </p:sp>
      <p:sp>
        <p:nvSpPr>
          <p:cNvPr id="18" name="Shape 16"/>
          <p:cNvSpPr/>
          <p:nvPr/>
        </p:nvSpPr>
        <p:spPr>
          <a:xfrm>
            <a:off x="658368" y="3721608"/>
            <a:ext cx="91440" cy="1655064"/>
          </a:xfrm>
          <a:prstGeom prst="rect">
            <a:avLst/>
          </a:prstGeom>
          <a:solidFill>
            <a:srgbClr val="EB5226"/>
          </a:solidFill>
          <a:ln w="12700">
            <a:solidFill>
              <a:srgbClr val="EB5226"/>
            </a:solidFill>
            <a:prstDash val="solid"/>
          </a:ln>
        </p:spPr>
        <p:txBody>
          <a:bodyPr/>
          <a:lstStyle/>
          <a:p>
            <a:endParaRPr lang="en-US"/>
          </a:p>
        </p:txBody>
      </p:sp>
      <p:sp>
        <p:nvSpPr>
          <p:cNvPr id="19" name="Text 17"/>
          <p:cNvSpPr/>
          <p:nvPr/>
        </p:nvSpPr>
        <p:spPr>
          <a:xfrm>
            <a:off x="886968" y="3886200"/>
            <a:ext cx="3108960" cy="347472"/>
          </a:xfrm>
          <a:prstGeom prst="rect">
            <a:avLst/>
          </a:prstGeom>
          <a:noFill/>
          <a:ln/>
        </p:spPr>
        <p:txBody>
          <a:bodyPr wrap="square" lIns="0" tIns="0" rIns="0" bIns="0" rtlCol="0" anchor="ctr"/>
          <a:lstStyle/>
          <a:p>
            <a:pPr marL="0" indent="0">
              <a:buNone/>
            </a:pPr>
            <a:r>
              <a:rPr lang="en-US" sz="1900" b="1" dirty="0">
                <a:solidFill>
                  <a:srgbClr val="EB5226"/>
                </a:solidFill>
              </a:rPr>
              <a:t>EXCEPTIONS</a:t>
            </a:r>
            <a:endParaRPr lang="en-US" sz="1900" dirty="0"/>
          </a:p>
        </p:txBody>
      </p:sp>
      <p:sp>
        <p:nvSpPr>
          <p:cNvPr id="20" name="Text 18"/>
          <p:cNvSpPr/>
          <p:nvPr/>
        </p:nvSpPr>
        <p:spPr>
          <a:xfrm>
            <a:off x="886968" y="4361688"/>
            <a:ext cx="3063240" cy="832104"/>
          </a:xfrm>
          <a:prstGeom prst="rect">
            <a:avLst/>
          </a:prstGeom>
          <a:noFill/>
          <a:ln/>
        </p:spPr>
        <p:txBody>
          <a:bodyPr wrap="square" lIns="0" tIns="0" rIns="0" bIns="0" rtlCol="0" anchor="ctr">
            <a:normAutofit/>
          </a:bodyPr>
          <a:lstStyle/>
          <a:p>
            <a:pPr marL="0" indent="0">
              <a:buNone/>
            </a:pPr>
            <a:r>
              <a:rPr lang="en-US" sz="1900" dirty="0">
                <a:solidFill>
                  <a:srgbClr val="30383D"/>
                </a:solidFill>
              </a:rPr>
              <a:t>What exceptions were identified?</a:t>
            </a:r>
            <a:endParaRPr lang="en-US" sz="1900" dirty="0"/>
          </a:p>
        </p:txBody>
      </p:sp>
      <p:sp>
        <p:nvSpPr>
          <p:cNvPr id="21" name="Shape 19"/>
          <p:cNvSpPr/>
          <p:nvPr/>
        </p:nvSpPr>
        <p:spPr>
          <a:xfrm>
            <a:off x="4315968" y="3721608"/>
            <a:ext cx="3520440" cy="1655064"/>
          </a:xfrm>
          <a:prstGeom prst="roundRect">
            <a:avLst/>
          </a:prstGeom>
          <a:solidFill>
            <a:srgbClr val="FFFFFF"/>
          </a:solidFill>
          <a:ln w="12700">
            <a:solidFill>
              <a:srgbClr val="D5D7D4"/>
            </a:solidFill>
            <a:prstDash val="solid"/>
          </a:ln>
        </p:spPr>
        <p:txBody>
          <a:bodyPr/>
          <a:lstStyle/>
          <a:p>
            <a:endParaRPr lang="en-US"/>
          </a:p>
        </p:txBody>
      </p:sp>
      <p:sp>
        <p:nvSpPr>
          <p:cNvPr id="22" name="Shape 20"/>
          <p:cNvSpPr/>
          <p:nvPr/>
        </p:nvSpPr>
        <p:spPr>
          <a:xfrm>
            <a:off x="4315968" y="3721608"/>
            <a:ext cx="91440" cy="1655064"/>
          </a:xfrm>
          <a:prstGeom prst="rect">
            <a:avLst/>
          </a:prstGeom>
          <a:solidFill>
            <a:srgbClr val="2D7785"/>
          </a:solidFill>
          <a:ln w="12700">
            <a:solidFill>
              <a:srgbClr val="2D7785"/>
            </a:solidFill>
            <a:prstDash val="solid"/>
          </a:ln>
        </p:spPr>
        <p:txBody>
          <a:bodyPr/>
          <a:lstStyle/>
          <a:p>
            <a:endParaRPr lang="en-US"/>
          </a:p>
        </p:txBody>
      </p:sp>
      <p:sp>
        <p:nvSpPr>
          <p:cNvPr id="23" name="Text 21"/>
          <p:cNvSpPr/>
          <p:nvPr/>
        </p:nvSpPr>
        <p:spPr>
          <a:xfrm>
            <a:off x="4544568" y="3886200"/>
            <a:ext cx="3108960" cy="347472"/>
          </a:xfrm>
          <a:prstGeom prst="rect">
            <a:avLst/>
          </a:prstGeom>
          <a:noFill/>
          <a:ln/>
        </p:spPr>
        <p:txBody>
          <a:bodyPr wrap="square" lIns="0" tIns="0" rIns="0" bIns="0" rtlCol="0" anchor="ctr"/>
          <a:lstStyle/>
          <a:p>
            <a:pPr marL="0" indent="0">
              <a:buNone/>
            </a:pPr>
            <a:r>
              <a:rPr lang="en-US" sz="1900" b="1" dirty="0">
                <a:solidFill>
                  <a:srgbClr val="2D7785"/>
                </a:solidFill>
              </a:rPr>
              <a:t>RESOLUTION</a:t>
            </a:r>
            <a:endParaRPr lang="en-US" sz="1900" dirty="0"/>
          </a:p>
        </p:txBody>
      </p:sp>
      <p:sp>
        <p:nvSpPr>
          <p:cNvPr id="24" name="Text 22"/>
          <p:cNvSpPr/>
          <p:nvPr/>
        </p:nvSpPr>
        <p:spPr>
          <a:xfrm>
            <a:off x="4544568" y="4361688"/>
            <a:ext cx="3063240" cy="832104"/>
          </a:xfrm>
          <a:prstGeom prst="rect">
            <a:avLst/>
          </a:prstGeom>
          <a:noFill/>
          <a:ln/>
        </p:spPr>
        <p:txBody>
          <a:bodyPr wrap="square" lIns="0" tIns="0" rIns="0" bIns="0" rtlCol="0" anchor="ctr">
            <a:normAutofit/>
          </a:bodyPr>
          <a:lstStyle/>
          <a:p>
            <a:pPr marL="0" indent="0">
              <a:buNone/>
            </a:pPr>
            <a:r>
              <a:rPr lang="en-US" sz="1900" dirty="0">
                <a:solidFill>
                  <a:srgbClr val="30383D"/>
                </a:solidFill>
              </a:rPr>
              <a:t>How were exceptions resolved?</a:t>
            </a:r>
            <a:endParaRPr lang="en-US" sz="1900" dirty="0"/>
          </a:p>
        </p:txBody>
      </p:sp>
      <p:sp>
        <p:nvSpPr>
          <p:cNvPr id="25" name="Shape 23"/>
          <p:cNvSpPr/>
          <p:nvPr/>
        </p:nvSpPr>
        <p:spPr>
          <a:xfrm>
            <a:off x="7973568" y="3721608"/>
            <a:ext cx="3520440" cy="1655064"/>
          </a:xfrm>
          <a:prstGeom prst="roundRect">
            <a:avLst/>
          </a:prstGeom>
          <a:solidFill>
            <a:srgbClr val="FFFFFF"/>
          </a:solidFill>
          <a:ln w="12700">
            <a:solidFill>
              <a:srgbClr val="D5D7D4"/>
            </a:solidFill>
            <a:prstDash val="solid"/>
          </a:ln>
        </p:spPr>
        <p:txBody>
          <a:bodyPr/>
          <a:lstStyle/>
          <a:p>
            <a:endParaRPr lang="en-US"/>
          </a:p>
        </p:txBody>
      </p:sp>
      <p:sp>
        <p:nvSpPr>
          <p:cNvPr id="26" name="Shape 24"/>
          <p:cNvSpPr/>
          <p:nvPr/>
        </p:nvSpPr>
        <p:spPr>
          <a:xfrm>
            <a:off x="7973568" y="3721608"/>
            <a:ext cx="91440" cy="1655064"/>
          </a:xfrm>
          <a:prstGeom prst="rect">
            <a:avLst/>
          </a:prstGeom>
          <a:solidFill>
            <a:srgbClr val="E7A923"/>
          </a:solidFill>
          <a:ln w="12700">
            <a:solidFill>
              <a:srgbClr val="E7A923"/>
            </a:solidFill>
            <a:prstDash val="solid"/>
          </a:ln>
        </p:spPr>
        <p:txBody>
          <a:bodyPr/>
          <a:lstStyle/>
          <a:p>
            <a:endParaRPr lang="en-US"/>
          </a:p>
        </p:txBody>
      </p:sp>
      <p:sp>
        <p:nvSpPr>
          <p:cNvPr id="27" name="Text 25"/>
          <p:cNvSpPr/>
          <p:nvPr/>
        </p:nvSpPr>
        <p:spPr>
          <a:xfrm>
            <a:off x="8202168" y="3886200"/>
            <a:ext cx="3108960" cy="347472"/>
          </a:xfrm>
          <a:prstGeom prst="rect">
            <a:avLst/>
          </a:prstGeom>
          <a:noFill/>
          <a:ln/>
        </p:spPr>
        <p:txBody>
          <a:bodyPr wrap="square" lIns="0" tIns="0" rIns="0" bIns="0" rtlCol="0" anchor="ctr"/>
          <a:lstStyle/>
          <a:p>
            <a:pPr marL="0" indent="0">
              <a:buNone/>
            </a:pPr>
            <a:r>
              <a:rPr lang="en-US" sz="1900" b="1" dirty="0">
                <a:solidFill>
                  <a:srgbClr val="E7A923"/>
                </a:solidFill>
              </a:rPr>
              <a:t>RETENTION</a:t>
            </a:r>
            <a:endParaRPr lang="en-US" sz="1900" dirty="0"/>
          </a:p>
        </p:txBody>
      </p:sp>
      <p:sp>
        <p:nvSpPr>
          <p:cNvPr id="28" name="Text 26"/>
          <p:cNvSpPr/>
          <p:nvPr/>
        </p:nvSpPr>
        <p:spPr>
          <a:xfrm>
            <a:off x="8202168" y="4361688"/>
            <a:ext cx="3063240" cy="832104"/>
          </a:xfrm>
          <a:prstGeom prst="rect">
            <a:avLst/>
          </a:prstGeom>
          <a:noFill/>
          <a:ln/>
        </p:spPr>
        <p:txBody>
          <a:bodyPr wrap="square" lIns="0" tIns="0" rIns="0" bIns="0" rtlCol="0" anchor="ctr">
            <a:normAutofit/>
          </a:bodyPr>
          <a:lstStyle/>
          <a:p>
            <a:pPr marL="0" indent="0">
              <a:buNone/>
            </a:pPr>
            <a:r>
              <a:rPr lang="en-US" sz="1900" dirty="0">
                <a:solidFill>
                  <a:srgbClr val="30383D"/>
                </a:solidFill>
              </a:rPr>
              <a:t>Where is the evidence retained?</a:t>
            </a:r>
            <a:endParaRPr lang="en-US" sz="1900" dirty="0"/>
          </a:p>
        </p:txBody>
      </p:sp>
      <p:sp>
        <p:nvSpPr>
          <p:cNvPr id="29" name="Shape 27"/>
          <p:cNvSpPr/>
          <p:nvPr/>
        </p:nvSpPr>
        <p:spPr>
          <a:xfrm>
            <a:off x="164592" y="6099048"/>
            <a:ext cx="12024360" cy="457200"/>
          </a:xfrm>
          <a:prstGeom prst="rect">
            <a:avLst/>
          </a:prstGeom>
          <a:solidFill>
            <a:srgbClr val="30383D"/>
          </a:solidFill>
          <a:ln w="12700">
            <a:solidFill>
              <a:srgbClr val="30383D"/>
            </a:solidFill>
            <a:prstDash val="solid"/>
          </a:ln>
        </p:spPr>
        <p:txBody>
          <a:bodyPr/>
          <a:lstStyle/>
          <a:p>
            <a:endParaRPr lang="en-US"/>
          </a:p>
        </p:txBody>
      </p:sp>
      <p:sp>
        <p:nvSpPr>
          <p:cNvPr id="30" name="Text 28"/>
          <p:cNvSpPr/>
          <p:nvPr/>
        </p:nvSpPr>
        <p:spPr>
          <a:xfrm>
            <a:off x="502920" y="6208776"/>
            <a:ext cx="10789920" cy="182880"/>
          </a:xfrm>
          <a:prstGeom prst="rect">
            <a:avLst/>
          </a:prstGeom>
          <a:noFill/>
          <a:ln/>
        </p:spPr>
        <p:txBody>
          <a:bodyPr wrap="square" lIns="0" tIns="0" rIns="0" bIns="0" rtlCol="0" anchor="ctr"/>
          <a:lstStyle/>
          <a:p>
            <a:pPr marL="0" indent="0">
              <a:buNone/>
            </a:pPr>
            <a:r>
              <a:rPr lang="en-US" sz="1200" b="1" dirty="0">
                <a:solidFill>
                  <a:srgbClr val="FFFFFF"/>
                </a:solidFill>
              </a:rPr>
              <a:t>SIGN-OFF ALONE IS NOT ENOUGH IF THE REVIEW PERFORMED IS UNCLEAR.</a:t>
            </a:r>
            <a:endParaRPr lang="en-US" sz="1200" dirty="0"/>
          </a:p>
        </p:txBody>
      </p:sp>
      <p:sp>
        <p:nvSpPr>
          <p:cNvPr id="31"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30383D"/>
        </a:solidFill>
        <a:effectLst/>
      </p:bgPr>
    </p:bg>
    <p:spTree>
      <p:nvGrpSpPr>
        <p:cNvPr id="1" name=""/>
        <p:cNvGrpSpPr/>
        <p:nvPr/>
      </p:nvGrpSpPr>
      <p:grpSpPr>
        <a:xfrm>
          <a:off x="0" y="0"/>
          <a:ext cx="1" cy="1"/>
          <a:chOff x="0" y="0"/>
          <a:chExt cx="1" cy="1"/>
        </a:xfrm>
      </p:grpSpPr>
      <p:sp>
        <p:nvSpPr>
          <p:cNvPr id="2" name="Shape 0"/>
          <p:cNvSpPr/>
          <p:nvPr/>
        </p:nvSpPr>
        <p:spPr>
          <a:xfrm>
            <a:off x="7498080" y="137160"/>
            <a:ext cx="4480560" cy="4480560"/>
          </a:xfrm>
          <a:prstGeom prst="ellipse">
            <a:avLst/>
          </a:prstGeom>
          <a:solidFill>
            <a:srgbClr val="E7A923"/>
          </a:solidFill>
          <a:ln w="12700">
            <a:solidFill>
              <a:srgbClr val="333333">
                <a:alpha val="0"/>
              </a:srgbClr>
            </a:solidFill>
            <a:prstDash val="solid"/>
          </a:ln>
        </p:spPr>
        <p:txBody>
          <a:bodyPr/>
          <a:lstStyle/>
          <a:p>
            <a:endParaRPr lang="en-US"/>
          </a:p>
        </p:txBody>
      </p:sp>
      <p:sp>
        <p:nvSpPr>
          <p:cNvPr id="3" name="Shape 1"/>
          <p:cNvSpPr/>
          <p:nvPr/>
        </p:nvSpPr>
        <p:spPr>
          <a:xfrm>
            <a:off x="8869680" y="3017520"/>
            <a:ext cx="3108960" cy="3108960"/>
          </a:xfrm>
          <a:prstGeom prst="ellipse">
            <a:avLst/>
          </a:prstGeom>
          <a:solidFill>
            <a:srgbClr val="73A9B7">
              <a:alpha val="65000"/>
            </a:srgbClr>
          </a:solidFill>
          <a:ln w="12700">
            <a:solidFill>
              <a:srgbClr val="333333">
                <a:alpha val="0"/>
              </a:srgbClr>
            </a:solidFill>
            <a:prstDash val="solid"/>
          </a:ln>
        </p:spPr>
        <p:txBody>
          <a:bodyPr/>
          <a:lstStyle/>
          <a:p>
            <a:endParaRPr lang="en-US"/>
          </a:p>
        </p:txBody>
      </p:sp>
      <p:sp>
        <p:nvSpPr>
          <p:cNvPr id="4" name="Text 2"/>
          <p:cNvSpPr/>
          <p:nvPr/>
        </p:nvSpPr>
        <p:spPr>
          <a:xfrm>
            <a:off x="777240" y="1188720"/>
            <a:ext cx="3657600" cy="274320"/>
          </a:xfrm>
          <a:prstGeom prst="rect">
            <a:avLst/>
          </a:prstGeom>
          <a:noFill/>
          <a:ln/>
        </p:spPr>
        <p:txBody>
          <a:bodyPr wrap="square" lIns="0" tIns="0" rIns="0" bIns="0" rtlCol="0" anchor="ctr"/>
          <a:lstStyle/>
          <a:p>
            <a:pPr marL="0" indent="0">
              <a:buNone/>
            </a:pPr>
            <a:r>
              <a:rPr lang="en-US" sz="1400" b="1" kern="0" spc="200" dirty="0">
                <a:solidFill>
                  <a:srgbClr val="E7A923"/>
                </a:solidFill>
              </a:rPr>
              <a:t>PART 3</a:t>
            </a:r>
            <a:endParaRPr lang="en-US" sz="1400" dirty="0"/>
          </a:p>
        </p:txBody>
      </p:sp>
      <p:sp>
        <p:nvSpPr>
          <p:cNvPr id="5" name="Text 3"/>
          <p:cNvSpPr/>
          <p:nvPr/>
        </p:nvSpPr>
        <p:spPr>
          <a:xfrm>
            <a:off x="777240" y="1737360"/>
            <a:ext cx="6400800" cy="1005840"/>
          </a:xfrm>
          <a:prstGeom prst="rect">
            <a:avLst/>
          </a:prstGeom>
          <a:noFill/>
          <a:ln/>
        </p:spPr>
        <p:txBody>
          <a:bodyPr wrap="square" lIns="0" tIns="0" rIns="0" bIns="0" rtlCol="0" anchor="ctr"/>
          <a:lstStyle/>
          <a:p>
            <a:pPr marL="0" indent="0">
              <a:buNone/>
            </a:pPr>
            <a:r>
              <a:rPr lang="en-US" sz="3800" dirty="0">
                <a:solidFill>
                  <a:srgbClr val="FFFFFF"/>
                </a:solidFill>
                <a:latin typeface="Georgia" pitchFamily="34" charset="0"/>
                <a:ea typeface="Georgia" pitchFamily="34" charset="-122"/>
                <a:cs typeface="Georgia" pitchFamily="34" charset="-120"/>
              </a:rPr>
              <a:t>Internal control over AI</a:t>
            </a:r>
            <a:endParaRPr lang="en-US" sz="3800" dirty="0"/>
          </a:p>
        </p:txBody>
      </p:sp>
      <p:sp>
        <p:nvSpPr>
          <p:cNvPr id="6" name="Text 4"/>
          <p:cNvSpPr/>
          <p:nvPr/>
        </p:nvSpPr>
        <p:spPr>
          <a:xfrm>
            <a:off x="777240" y="3182112"/>
            <a:ext cx="5943600" cy="777240"/>
          </a:xfrm>
          <a:prstGeom prst="rect">
            <a:avLst/>
          </a:prstGeom>
          <a:noFill/>
          <a:ln/>
        </p:spPr>
        <p:txBody>
          <a:bodyPr wrap="square" lIns="0" tIns="0" rIns="0" bIns="0" rtlCol="0" anchor="ctr"/>
          <a:lstStyle/>
          <a:p>
            <a:pPr marL="0" indent="0">
              <a:buNone/>
            </a:pPr>
            <a:r>
              <a:rPr lang="en-US" sz="2100" dirty="0">
                <a:solidFill>
                  <a:srgbClr val="E9ECEC"/>
                </a:solidFill>
              </a:rPr>
              <a:t>Apply proven control principles to rapidly changing AI tools and workflows.</a:t>
            </a:r>
            <a:endParaRPr lang="en-US" sz="2100" dirty="0"/>
          </a:p>
        </p:txBody>
      </p:sp>
      <p:sp>
        <p:nvSpPr>
          <p:cNvPr id="7" name="Shape 5"/>
          <p:cNvSpPr/>
          <p:nvPr/>
        </p:nvSpPr>
        <p:spPr>
          <a:xfrm>
            <a:off x="777240" y="4315968"/>
            <a:ext cx="3657600" cy="1"/>
          </a:xfrm>
          <a:prstGeom prst="line">
            <a:avLst/>
          </a:prstGeom>
          <a:noFill/>
          <a:ln w="50800">
            <a:solidFill>
              <a:srgbClr val="EB5226"/>
            </a:solidFill>
            <a:prstDash val="solid"/>
          </a:ln>
        </p:spPr>
        <p:txBody>
          <a:bodyPr/>
          <a:lstStyle/>
          <a:p>
            <a:endParaRPr lang="en-US"/>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AI IN LOCAL GOVERNMENT FINANCE</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New capability, new risk, familiar control framework</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COSO applies the five internal control components to Generative AI governance.</a:t>
            </a:r>
            <a:endParaRPr lang="en-US" sz="1800" dirty="0"/>
          </a:p>
        </p:txBody>
      </p:sp>
      <p:sp>
        <p:nvSpPr>
          <p:cNvPr id="5" name="Shape 3"/>
          <p:cNvSpPr/>
          <p:nvPr/>
        </p:nvSpPr>
        <p:spPr>
          <a:xfrm>
            <a:off x="685800" y="1874520"/>
            <a:ext cx="5257800" cy="3703320"/>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85800" y="1874520"/>
            <a:ext cx="91440" cy="3703320"/>
          </a:xfrm>
          <a:prstGeom prst="rect">
            <a:avLst/>
          </a:prstGeom>
          <a:solidFill>
            <a:srgbClr val="2D7785"/>
          </a:solidFill>
          <a:ln w="12700">
            <a:solidFill>
              <a:srgbClr val="2D7785"/>
            </a:solidFill>
            <a:prstDash val="solid"/>
          </a:ln>
        </p:spPr>
        <p:txBody>
          <a:bodyPr/>
          <a:lstStyle/>
          <a:p>
            <a:endParaRPr lang="en-US"/>
          </a:p>
        </p:txBody>
      </p:sp>
      <p:sp>
        <p:nvSpPr>
          <p:cNvPr id="7" name="Text 5"/>
          <p:cNvSpPr/>
          <p:nvPr/>
        </p:nvSpPr>
        <p:spPr>
          <a:xfrm>
            <a:off x="914400" y="2039112"/>
            <a:ext cx="4846320" cy="347472"/>
          </a:xfrm>
          <a:prstGeom prst="rect">
            <a:avLst/>
          </a:prstGeom>
          <a:noFill/>
          <a:ln/>
        </p:spPr>
        <p:txBody>
          <a:bodyPr wrap="square" lIns="0" tIns="0" rIns="0" bIns="0" rtlCol="0" anchor="ctr"/>
          <a:lstStyle/>
          <a:p>
            <a:pPr marL="0" indent="0">
              <a:buNone/>
            </a:pPr>
            <a:r>
              <a:rPr lang="en-US" sz="1900" b="1" dirty="0">
                <a:solidFill>
                  <a:srgbClr val="2D7785"/>
                </a:solidFill>
              </a:rPr>
              <a:t>POSSIBLE USES</a:t>
            </a:r>
            <a:endParaRPr lang="en-US" sz="1900" dirty="0"/>
          </a:p>
        </p:txBody>
      </p:sp>
      <p:sp>
        <p:nvSpPr>
          <p:cNvPr id="8" name="Text 6"/>
          <p:cNvSpPr/>
          <p:nvPr/>
        </p:nvSpPr>
        <p:spPr>
          <a:xfrm>
            <a:off x="914400" y="2514600"/>
            <a:ext cx="4800600" cy="2880360"/>
          </a:xfrm>
          <a:prstGeom prst="rect">
            <a:avLst/>
          </a:prstGeom>
          <a:noFill/>
          <a:ln/>
        </p:spPr>
        <p:txBody>
          <a:bodyPr wrap="square" lIns="0" tIns="0" rIns="0" bIns="0" rtlCol="0" anchor="ctr">
            <a:normAutofit/>
          </a:bodyPr>
          <a:lstStyle/>
          <a:p>
            <a:pPr marL="0" indent="0">
              <a:buNone/>
            </a:pPr>
            <a:r>
              <a:rPr lang="en-US" sz="1900" dirty="0">
                <a:solidFill>
                  <a:srgbClr val="30383D"/>
                </a:solidFill>
              </a:rPr>
              <a:t>Draft reports and communications</a:t>
            </a:r>
            <a:endParaRPr lang="en-US" sz="1900" dirty="0"/>
          </a:p>
          <a:p>
            <a:pPr marL="0" indent="0">
              <a:buNone/>
            </a:pPr>
            <a:endParaRPr lang="en-US" sz="1900" dirty="0"/>
          </a:p>
          <a:p>
            <a:pPr marL="0" indent="0">
              <a:buNone/>
            </a:pPr>
            <a:r>
              <a:rPr lang="en-US" sz="1900" dirty="0">
                <a:solidFill>
                  <a:srgbClr val="30383D"/>
                </a:solidFill>
              </a:rPr>
              <a:t>Summarize grant requirements</a:t>
            </a:r>
            <a:endParaRPr lang="en-US" sz="1900" dirty="0"/>
          </a:p>
          <a:p>
            <a:pPr marL="0" indent="0">
              <a:buNone/>
            </a:pPr>
            <a:endParaRPr lang="en-US" sz="1900" dirty="0"/>
          </a:p>
          <a:p>
            <a:pPr marL="0" indent="0">
              <a:buNone/>
            </a:pPr>
            <a:r>
              <a:rPr lang="en-US" sz="1900" dirty="0">
                <a:solidFill>
                  <a:srgbClr val="30383D"/>
                </a:solidFill>
              </a:rPr>
              <a:t>Analyze variances and large datasets</a:t>
            </a:r>
            <a:endParaRPr lang="en-US" sz="1900" dirty="0"/>
          </a:p>
          <a:p>
            <a:pPr marL="0" indent="0">
              <a:buNone/>
            </a:pPr>
            <a:endParaRPr lang="en-US" sz="1900" dirty="0"/>
          </a:p>
          <a:p>
            <a:pPr marL="0" indent="0">
              <a:buNone/>
            </a:pPr>
            <a:r>
              <a:rPr lang="en-US" sz="1900" dirty="0">
                <a:solidFill>
                  <a:srgbClr val="30383D"/>
                </a:solidFill>
              </a:rPr>
              <a:t>Support research and documentation</a:t>
            </a:r>
            <a:endParaRPr lang="en-US" sz="1900" dirty="0"/>
          </a:p>
        </p:txBody>
      </p:sp>
      <p:sp>
        <p:nvSpPr>
          <p:cNvPr id="9" name="Shape 7"/>
          <p:cNvSpPr/>
          <p:nvPr/>
        </p:nvSpPr>
        <p:spPr>
          <a:xfrm>
            <a:off x="6236208" y="1874520"/>
            <a:ext cx="5257800" cy="3703320"/>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6236208" y="1874520"/>
            <a:ext cx="91440" cy="3703320"/>
          </a:xfrm>
          <a:prstGeom prst="rect">
            <a:avLst/>
          </a:prstGeom>
          <a:solidFill>
            <a:srgbClr val="EB5226"/>
          </a:solidFill>
          <a:ln w="12700">
            <a:solidFill>
              <a:srgbClr val="EB5226"/>
            </a:solidFill>
            <a:prstDash val="solid"/>
          </a:ln>
        </p:spPr>
        <p:txBody>
          <a:bodyPr/>
          <a:lstStyle/>
          <a:p>
            <a:endParaRPr lang="en-US"/>
          </a:p>
        </p:txBody>
      </p:sp>
      <p:sp>
        <p:nvSpPr>
          <p:cNvPr id="11" name="Text 9"/>
          <p:cNvSpPr/>
          <p:nvPr/>
        </p:nvSpPr>
        <p:spPr>
          <a:xfrm>
            <a:off x="6464808" y="2039112"/>
            <a:ext cx="4846320" cy="347472"/>
          </a:xfrm>
          <a:prstGeom prst="rect">
            <a:avLst/>
          </a:prstGeom>
          <a:noFill/>
          <a:ln/>
        </p:spPr>
        <p:txBody>
          <a:bodyPr wrap="square" lIns="0" tIns="0" rIns="0" bIns="0" rtlCol="0" anchor="ctr"/>
          <a:lstStyle/>
          <a:p>
            <a:pPr marL="0" indent="0">
              <a:buNone/>
            </a:pPr>
            <a:r>
              <a:rPr lang="en-US" sz="1900" b="1" dirty="0">
                <a:solidFill>
                  <a:srgbClr val="EB5226"/>
                </a:solidFill>
              </a:rPr>
              <a:t>KEY RISKS</a:t>
            </a:r>
            <a:endParaRPr lang="en-US" sz="1900" dirty="0"/>
          </a:p>
        </p:txBody>
      </p:sp>
      <p:sp>
        <p:nvSpPr>
          <p:cNvPr id="12" name="Text 10"/>
          <p:cNvSpPr/>
          <p:nvPr/>
        </p:nvSpPr>
        <p:spPr>
          <a:xfrm>
            <a:off x="6464808" y="2514600"/>
            <a:ext cx="4800600" cy="2880360"/>
          </a:xfrm>
          <a:prstGeom prst="rect">
            <a:avLst/>
          </a:prstGeom>
          <a:noFill/>
          <a:ln/>
        </p:spPr>
        <p:txBody>
          <a:bodyPr wrap="square" lIns="0" tIns="0" rIns="0" bIns="0" rtlCol="0" anchor="ctr">
            <a:normAutofit/>
          </a:bodyPr>
          <a:lstStyle/>
          <a:p>
            <a:pPr marL="0" indent="0">
              <a:buNone/>
            </a:pPr>
            <a:r>
              <a:rPr lang="en-US" sz="1900" dirty="0">
                <a:solidFill>
                  <a:srgbClr val="30383D"/>
                </a:solidFill>
              </a:rPr>
              <a:t>Incorrect or fabricated output</a:t>
            </a:r>
            <a:endParaRPr lang="en-US" sz="1900" dirty="0"/>
          </a:p>
          <a:p>
            <a:pPr marL="0" indent="0">
              <a:buNone/>
            </a:pPr>
            <a:endParaRPr lang="en-US" sz="1900" dirty="0"/>
          </a:p>
          <a:p>
            <a:pPr marL="0" indent="0">
              <a:buNone/>
            </a:pPr>
            <a:r>
              <a:rPr lang="en-US" sz="1900" dirty="0">
                <a:solidFill>
                  <a:srgbClr val="30383D"/>
                </a:solidFill>
              </a:rPr>
              <a:t>Confidential data exposure</a:t>
            </a:r>
            <a:endParaRPr lang="en-US" sz="1900" dirty="0"/>
          </a:p>
          <a:p>
            <a:pPr marL="0" indent="0">
              <a:buNone/>
            </a:pPr>
            <a:endParaRPr lang="en-US" sz="1900" dirty="0"/>
          </a:p>
          <a:p>
            <a:pPr marL="0" indent="0">
              <a:buNone/>
            </a:pPr>
            <a:r>
              <a:rPr lang="en-US" sz="1900" dirty="0">
                <a:solidFill>
                  <a:srgbClr val="30383D"/>
                </a:solidFill>
              </a:rPr>
              <a:t>Unauthorized “shadow AI”</a:t>
            </a:r>
            <a:endParaRPr lang="en-US" sz="1900" dirty="0"/>
          </a:p>
          <a:p>
            <a:pPr marL="0" indent="0">
              <a:buNone/>
            </a:pPr>
            <a:endParaRPr lang="en-US" sz="1900" dirty="0"/>
          </a:p>
          <a:p>
            <a:pPr marL="0" indent="0">
              <a:buNone/>
            </a:pPr>
            <a:r>
              <a:rPr lang="en-US" sz="1900" dirty="0">
                <a:solidFill>
                  <a:srgbClr val="30383D"/>
                </a:solidFill>
              </a:rPr>
              <a:t>Bias, manipulation, or model drift</a:t>
            </a:r>
            <a:endParaRPr lang="en-US" sz="1900" dirty="0"/>
          </a:p>
          <a:p>
            <a:pPr marL="0" indent="0">
              <a:buNone/>
            </a:pPr>
            <a:endParaRPr lang="en-US" sz="1900" dirty="0"/>
          </a:p>
          <a:p>
            <a:pPr marL="0" indent="0">
              <a:buNone/>
            </a:pPr>
            <a:r>
              <a:rPr lang="en-US" sz="1900" dirty="0">
                <a:solidFill>
                  <a:srgbClr val="30383D"/>
                </a:solidFill>
              </a:rPr>
              <a:t>Overreliance without review</a:t>
            </a:r>
            <a:endParaRPr lang="en-US" sz="1900" dirty="0"/>
          </a:p>
        </p:txBody>
      </p:sp>
      <p:sp>
        <p:nvSpPr>
          <p:cNvPr id="13" name="Shape 11"/>
          <p:cNvSpPr/>
          <p:nvPr/>
        </p:nvSpPr>
        <p:spPr>
          <a:xfrm>
            <a:off x="164592" y="6099048"/>
            <a:ext cx="12024360" cy="457200"/>
          </a:xfrm>
          <a:prstGeom prst="rect">
            <a:avLst/>
          </a:prstGeom>
          <a:solidFill>
            <a:srgbClr val="30383D"/>
          </a:solidFill>
          <a:ln w="12700">
            <a:solidFill>
              <a:srgbClr val="30383D"/>
            </a:solidFill>
            <a:prstDash val="solid"/>
          </a:ln>
        </p:spPr>
        <p:txBody>
          <a:bodyPr/>
          <a:lstStyle/>
          <a:p>
            <a:endParaRPr lang="en-US"/>
          </a:p>
        </p:txBody>
      </p:sp>
      <p:sp>
        <p:nvSpPr>
          <p:cNvPr id="14" name="Text 12"/>
          <p:cNvSpPr/>
          <p:nvPr/>
        </p:nvSpPr>
        <p:spPr>
          <a:xfrm>
            <a:off x="502920" y="6208776"/>
            <a:ext cx="10789920" cy="182880"/>
          </a:xfrm>
          <a:prstGeom prst="rect">
            <a:avLst/>
          </a:prstGeom>
          <a:noFill/>
          <a:ln/>
        </p:spPr>
        <p:txBody>
          <a:bodyPr wrap="square" lIns="0" tIns="0" rIns="0" bIns="0" rtlCol="0" anchor="ctr"/>
          <a:lstStyle/>
          <a:p>
            <a:pPr marL="0" indent="0">
              <a:buNone/>
            </a:pPr>
            <a:r>
              <a:rPr lang="en-US" sz="1200" b="1" dirty="0">
                <a:solidFill>
                  <a:srgbClr val="FFFFFF"/>
                </a:solidFill>
              </a:rPr>
              <a:t>AI CHANGES THE RISKS THE CONTROL SYSTEM MUST ADDRESS.</a:t>
            </a:r>
            <a:endParaRPr lang="en-US" sz="12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COSO-ALIGNED AI CONTROLS</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Govern the use case from approval through monitoring</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Controls should cover people, data, models, outputs, and changes.</a:t>
            </a:r>
            <a:endParaRPr lang="en-US" sz="1800" dirty="0"/>
          </a:p>
        </p:txBody>
      </p:sp>
      <p:sp>
        <p:nvSpPr>
          <p:cNvPr id="5" name="Shape 3"/>
          <p:cNvSpPr/>
          <p:nvPr/>
        </p:nvSpPr>
        <p:spPr>
          <a:xfrm>
            <a:off x="658368" y="1764792"/>
            <a:ext cx="10561320" cy="630936"/>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1764792"/>
            <a:ext cx="91440" cy="630936"/>
          </a:xfrm>
          <a:prstGeom prst="rect">
            <a:avLst/>
          </a:prstGeom>
          <a:solidFill>
            <a:srgbClr val="EB5226"/>
          </a:solidFill>
          <a:ln w="12700">
            <a:solidFill>
              <a:srgbClr val="EB5226"/>
            </a:solidFill>
            <a:prstDash val="solid"/>
          </a:ln>
        </p:spPr>
        <p:txBody>
          <a:bodyPr/>
          <a:lstStyle/>
          <a:p>
            <a:endParaRPr lang="en-US"/>
          </a:p>
        </p:txBody>
      </p:sp>
      <p:sp>
        <p:nvSpPr>
          <p:cNvPr id="7" name="Text 5"/>
          <p:cNvSpPr/>
          <p:nvPr/>
        </p:nvSpPr>
        <p:spPr>
          <a:xfrm>
            <a:off x="886968" y="1929384"/>
            <a:ext cx="10149840" cy="347472"/>
          </a:xfrm>
          <a:prstGeom prst="rect">
            <a:avLst/>
          </a:prstGeom>
          <a:noFill/>
          <a:ln/>
        </p:spPr>
        <p:txBody>
          <a:bodyPr wrap="square" lIns="0" tIns="0" rIns="0" bIns="0" rtlCol="0" anchor="ctr"/>
          <a:lstStyle/>
          <a:p>
            <a:pPr marL="0" indent="0">
              <a:buNone/>
            </a:pPr>
            <a:r>
              <a:rPr lang="en-US" sz="1900" b="1" dirty="0">
                <a:solidFill>
                  <a:srgbClr val="EB5226"/>
                </a:solidFill>
              </a:rPr>
              <a:t>CONTROL ENVIRONMENT</a:t>
            </a:r>
            <a:endParaRPr lang="en-US" sz="1900" dirty="0"/>
          </a:p>
        </p:txBody>
      </p:sp>
      <p:sp>
        <p:nvSpPr>
          <p:cNvPr id="8" name="Text 6"/>
          <p:cNvSpPr/>
          <p:nvPr/>
        </p:nvSpPr>
        <p:spPr>
          <a:xfrm rot="10800000" flipV="1">
            <a:off x="886968" y="2212848"/>
            <a:ext cx="10104120" cy="192024"/>
          </a:xfrm>
          <a:prstGeom prst="rect">
            <a:avLst/>
          </a:prstGeom>
          <a:noFill/>
          <a:ln/>
        </p:spPr>
        <p:txBody>
          <a:bodyPr wrap="square" lIns="0" tIns="0" rIns="0" bIns="0" rtlCol="0" anchor="ctr">
            <a:normAutofit fontScale="85000" lnSpcReduction="20000"/>
          </a:bodyPr>
          <a:lstStyle/>
          <a:p>
            <a:pPr marL="0" indent="0" algn="r">
              <a:buNone/>
            </a:pPr>
            <a:r>
              <a:rPr lang="en-US" sz="1800" dirty="0">
                <a:solidFill>
                  <a:srgbClr val="30383D"/>
                </a:solidFill>
              </a:rPr>
              <a:t>Approved tools, accountability, acceptable use, oversight</a:t>
            </a:r>
            <a:endParaRPr lang="en-US" sz="1800" dirty="0"/>
          </a:p>
        </p:txBody>
      </p:sp>
      <p:sp>
        <p:nvSpPr>
          <p:cNvPr id="9" name="Shape 7"/>
          <p:cNvSpPr/>
          <p:nvPr/>
        </p:nvSpPr>
        <p:spPr>
          <a:xfrm>
            <a:off x="658368" y="2615184"/>
            <a:ext cx="10561320" cy="630936"/>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658368" y="2615184"/>
            <a:ext cx="91440" cy="630936"/>
          </a:xfrm>
          <a:prstGeom prst="rect">
            <a:avLst/>
          </a:prstGeom>
          <a:solidFill>
            <a:srgbClr val="2D7785"/>
          </a:solidFill>
          <a:ln w="12700">
            <a:solidFill>
              <a:srgbClr val="2D7785"/>
            </a:solidFill>
            <a:prstDash val="solid"/>
          </a:ln>
        </p:spPr>
        <p:txBody>
          <a:bodyPr/>
          <a:lstStyle/>
          <a:p>
            <a:endParaRPr lang="en-US"/>
          </a:p>
        </p:txBody>
      </p:sp>
      <p:sp>
        <p:nvSpPr>
          <p:cNvPr id="11" name="Text 9"/>
          <p:cNvSpPr/>
          <p:nvPr/>
        </p:nvSpPr>
        <p:spPr>
          <a:xfrm>
            <a:off x="886968" y="2779776"/>
            <a:ext cx="10149840" cy="347472"/>
          </a:xfrm>
          <a:prstGeom prst="rect">
            <a:avLst/>
          </a:prstGeom>
          <a:noFill/>
          <a:ln/>
        </p:spPr>
        <p:txBody>
          <a:bodyPr wrap="square" lIns="0" tIns="0" rIns="0" bIns="0" rtlCol="0" anchor="ctr"/>
          <a:lstStyle/>
          <a:p>
            <a:pPr marL="0" indent="0">
              <a:buNone/>
            </a:pPr>
            <a:r>
              <a:rPr lang="en-US" sz="1900" b="1" dirty="0">
                <a:solidFill>
                  <a:srgbClr val="2D7785"/>
                </a:solidFill>
              </a:rPr>
              <a:t>RISK ASSESSMENT</a:t>
            </a:r>
            <a:endParaRPr lang="en-US" sz="1900" dirty="0"/>
          </a:p>
        </p:txBody>
      </p:sp>
      <p:sp>
        <p:nvSpPr>
          <p:cNvPr id="12" name="Text 10"/>
          <p:cNvSpPr/>
          <p:nvPr/>
        </p:nvSpPr>
        <p:spPr>
          <a:xfrm rot="10800000" flipV="1">
            <a:off x="886968" y="3063240"/>
            <a:ext cx="10104120" cy="192024"/>
          </a:xfrm>
          <a:prstGeom prst="rect">
            <a:avLst/>
          </a:prstGeom>
          <a:noFill/>
          <a:ln/>
        </p:spPr>
        <p:txBody>
          <a:bodyPr wrap="square" lIns="0" tIns="0" rIns="0" bIns="0" rtlCol="0" anchor="ctr">
            <a:normAutofit fontScale="85000" lnSpcReduction="20000"/>
          </a:bodyPr>
          <a:lstStyle/>
          <a:p>
            <a:pPr marL="0" indent="0" algn="r">
              <a:buNone/>
            </a:pPr>
            <a:r>
              <a:rPr lang="en-US" sz="1800" dirty="0">
                <a:solidFill>
                  <a:srgbClr val="30383D"/>
                </a:solidFill>
              </a:rPr>
              <a:t>Inventory use cases; assess impact, sensitivity, reliance</a:t>
            </a:r>
            <a:endParaRPr lang="en-US" sz="1800" dirty="0"/>
          </a:p>
        </p:txBody>
      </p:sp>
      <p:sp>
        <p:nvSpPr>
          <p:cNvPr id="13" name="Shape 11"/>
          <p:cNvSpPr/>
          <p:nvPr/>
        </p:nvSpPr>
        <p:spPr>
          <a:xfrm>
            <a:off x="658368" y="3465576"/>
            <a:ext cx="10561320" cy="630936"/>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658368" y="3465576"/>
            <a:ext cx="91440" cy="630936"/>
          </a:xfrm>
          <a:prstGeom prst="rect">
            <a:avLst/>
          </a:prstGeom>
          <a:solidFill>
            <a:srgbClr val="E7A923"/>
          </a:solidFill>
          <a:ln w="12700">
            <a:solidFill>
              <a:srgbClr val="E7A923"/>
            </a:solidFill>
            <a:prstDash val="solid"/>
          </a:ln>
        </p:spPr>
        <p:txBody>
          <a:bodyPr/>
          <a:lstStyle/>
          <a:p>
            <a:endParaRPr lang="en-US"/>
          </a:p>
        </p:txBody>
      </p:sp>
      <p:sp>
        <p:nvSpPr>
          <p:cNvPr id="15" name="Text 13"/>
          <p:cNvSpPr/>
          <p:nvPr/>
        </p:nvSpPr>
        <p:spPr>
          <a:xfrm>
            <a:off x="886968" y="3630168"/>
            <a:ext cx="10149840" cy="347472"/>
          </a:xfrm>
          <a:prstGeom prst="rect">
            <a:avLst/>
          </a:prstGeom>
          <a:noFill/>
          <a:ln/>
        </p:spPr>
        <p:txBody>
          <a:bodyPr wrap="square" lIns="0" tIns="0" rIns="0" bIns="0" rtlCol="0" anchor="ctr"/>
          <a:lstStyle/>
          <a:p>
            <a:pPr marL="0" indent="0">
              <a:buNone/>
            </a:pPr>
            <a:r>
              <a:rPr lang="en-US" sz="1900" b="1" dirty="0">
                <a:solidFill>
                  <a:srgbClr val="E7A923"/>
                </a:solidFill>
              </a:rPr>
              <a:t>CONTROL ACTIVITIES</a:t>
            </a:r>
            <a:endParaRPr lang="en-US" sz="1900" dirty="0"/>
          </a:p>
        </p:txBody>
      </p:sp>
      <p:sp>
        <p:nvSpPr>
          <p:cNvPr id="16" name="Text 14"/>
          <p:cNvSpPr/>
          <p:nvPr/>
        </p:nvSpPr>
        <p:spPr>
          <a:xfrm rot="10800000" flipV="1">
            <a:off x="886968" y="3913632"/>
            <a:ext cx="10104120" cy="192024"/>
          </a:xfrm>
          <a:prstGeom prst="rect">
            <a:avLst/>
          </a:prstGeom>
          <a:noFill/>
          <a:ln/>
        </p:spPr>
        <p:txBody>
          <a:bodyPr wrap="square" lIns="0" tIns="0" rIns="0" bIns="0" rtlCol="0" anchor="ctr">
            <a:normAutofit fontScale="85000" lnSpcReduction="20000"/>
          </a:bodyPr>
          <a:lstStyle/>
          <a:p>
            <a:pPr marL="0" indent="0" algn="r">
              <a:buNone/>
            </a:pPr>
            <a:r>
              <a:rPr lang="en-US" sz="1800" dirty="0">
                <a:solidFill>
                  <a:srgbClr val="30383D"/>
                </a:solidFill>
              </a:rPr>
              <a:t>Access, human review, testing, approval, change control</a:t>
            </a:r>
            <a:endParaRPr lang="en-US" sz="1800" dirty="0"/>
          </a:p>
        </p:txBody>
      </p:sp>
      <p:sp>
        <p:nvSpPr>
          <p:cNvPr id="17" name="Shape 15"/>
          <p:cNvSpPr/>
          <p:nvPr/>
        </p:nvSpPr>
        <p:spPr>
          <a:xfrm>
            <a:off x="658368" y="4315968"/>
            <a:ext cx="10561320" cy="630936"/>
          </a:xfrm>
          <a:prstGeom prst="roundRect">
            <a:avLst/>
          </a:prstGeom>
          <a:solidFill>
            <a:srgbClr val="FFFFFF"/>
          </a:solidFill>
          <a:ln w="12700">
            <a:solidFill>
              <a:srgbClr val="D5D7D4"/>
            </a:solidFill>
            <a:prstDash val="solid"/>
          </a:ln>
        </p:spPr>
        <p:txBody>
          <a:bodyPr/>
          <a:lstStyle/>
          <a:p>
            <a:endParaRPr lang="en-US"/>
          </a:p>
        </p:txBody>
      </p:sp>
      <p:sp>
        <p:nvSpPr>
          <p:cNvPr id="18" name="Shape 16"/>
          <p:cNvSpPr/>
          <p:nvPr/>
        </p:nvSpPr>
        <p:spPr>
          <a:xfrm>
            <a:off x="658368" y="4315968"/>
            <a:ext cx="91440" cy="630936"/>
          </a:xfrm>
          <a:prstGeom prst="rect">
            <a:avLst/>
          </a:prstGeom>
          <a:solidFill>
            <a:srgbClr val="73A9B7"/>
          </a:solidFill>
          <a:ln w="12700">
            <a:solidFill>
              <a:srgbClr val="73A9B7"/>
            </a:solidFill>
            <a:prstDash val="solid"/>
          </a:ln>
        </p:spPr>
        <p:txBody>
          <a:bodyPr/>
          <a:lstStyle/>
          <a:p>
            <a:endParaRPr lang="en-US"/>
          </a:p>
        </p:txBody>
      </p:sp>
      <p:sp>
        <p:nvSpPr>
          <p:cNvPr id="19" name="Text 17"/>
          <p:cNvSpPr/>
          <p:nvPr/>
        </p:nvSpPr>
        <p:spPr>
          <a:xfrm>
            <a:off x="886968" y="4480560"/>
            <a:ext cx="10149840" cy="347472"/>
          </a:xfrm>
          <a:prstGeom prst="rect">
            <a:avLst/>
          </a:prstGeom>
          <a:noFill/>
          <a:ln/>
        </p:spPr>
        <p:txBody>
          <a:bodyPr wrap="square" lIns="0" tIns="0" rIns="0" bIns="0" rtlCol="0" anchor="ctr"/>
          <a:lstStyle/>
          <a:p>
            <a:pPr marL="0" indent="0">
              <a:buNone/>
            </a:pPr>
            <a:r>
              <a:rPr lang="en-US" sz="1900" b="1" dirty="0">
                <a:solidFill>
                  <a:srgbClr val="73A9B7"/>
                </a:solidFill>
              </a:rPr>
              <a:t>INFORMATION + COMMUNICATION</a:t>
            </a:r>
            <a:endParaRPr lang="en-US" sz="1900" dirty="0"/>
          </a:p>
        </p:txBody>
      </p:sp>
      <p:sp>
        <p:nvSpPr>
          <p:cNvPr id="20" name="Text 18"/>
          <p:cNvSpPr/>
          <p:nvPr/>
        </p:nvSpPr>
        <p:spPr>
          <a:xfrm rot="10800000" flipV="1">
            <a:off x="886968" y="4764024"/>
            <a:ext cx="10104120" cy="192024"/>
          </a:xfrm>
          <a:prstGeom prst="rect">
            <a:avLst/>
          </a:prstGeom>
          <a:noFill/>
          <a:ln/>
        </p:spPr>
        <p:txBody>
          <a:bodyPr wrap="square" lIns="0" tIns="0" rIns="0" bIns="0" rtlCol="0" anchor="ctr">
            <a:normAutofit fontScale="85000" lnSpcReduction="20000"/>
          </a:bodyPr>
          <a:lstStyle/>
          <a:p>
            <a:pPr marL="0" indent="0" algn="r">
              <a:buNone/>
            </a:pPr>
            <a:r>
              <a:rPr lang="en-US" sz="1800" dirty="0">
                <a:solidFill>
                  <a:srgbClr val="30383D"/>
                </a:solidFill>
              </a:rPr>
              <a:t>Training; prompts, sources, limitations, decisions</a:t>
            </a:r>
            <a:endParaRPr lang="en-US" sz="1800" dirty="0"/>
          </a:p>
        </p:txBody>
      </p:sp>
      <p:sp>
        <p:nvSpPr>
          <p:cNvPr id="21" name="Shape 19"/>
          <p:cNvSpPr/>
          <p:nvPr/>
        </p:nvSpPr>
        <p:spPr>
          <a:xfrm>
            <a:off x="658368" y="5166360"/>
            <a:ext cx="10561320" cy="630936"/>
          </a:xfrm>
          <a:prstGeom prst="roundRect">
            <a:avLst/>
          </a:prstGeom>
          <a:solidFill>
            <a:srgbClr val="FFFFFF"/>
          </a:solidFill>
          <a:ln w="12700">
            <a:solidFill>
              <a:srgbClr val="D5D7D4"/>
            </a:solidFill>
            <a:prstDash val="solid"/>
          </a:ln>
        </p:spPr>
        <p:txBody>
          <a:bodyPr/>
          <a:lstStyle/>
          <a:p>
            <a:endParaRPr lang="en-US"/>
          </a:p>
        </p:txBody>
      </p:sp>
      <p:sp>
        <p:nvSpPr>
          <p:cNvPr id="22" name="Shape 20"/>
          <p:cNvSpPr/>
          <p:nvPr/>
        </p:nvSpPr>
        <p:spPr>
          <a:xfrm>
            <a:off x="658368" y="5166360"/>
            <a:ext cx="91440" cy="630936"/>
          </a:xfrm>
          <a:prstGeom prst="rect">
            <a:avLst/>
          </a:prstGeom>
          <a:solidFill>
            <a:srgbClr val="B84935"/>
          </a:solidFill>
          <a:ln w="12700">
            <a:solidFill>
              <a:srgbClr val="B84935"/>
            </a:solidFill>
            <a:prstDash val="solid"/>
          </a:ln>
        </p:spPr>
        <p:txBody>
          <a:bodyPr/>
          <a:lstStyle/>
          <a:p>
            <a:endParaRPr lang="en-US"/>
          </a:p>
        </p:txBody>
      </p:sp>
      <p:sp>
        <p:nvSpPr>
          <p:cNvPr id="23" name="Text 21"/>
          <p:cNvSpPr/>
          <p:nvPr/>
        </p:nvSpPr>
        <p:spPr>
          <a:xfrm>
            <a:off x="886968" y="5330952"/>
            <a:ext cx="10149840" cy="347472"/>
          </a:xfrm>
          <a:prstGeom prst="rect">
            <a:avLst/>
          </a:prstGeom>
          <a:noFill/>
          <a:ln/>
        </p:spPr>
        <p:txBody>
          <a:bodyPr wrap="square" lIns="0" tIns="0" rIns="0" bIns="0" rtlCol="0" anchor="ctr"/>
          <a:lstStyle/>
          <a:p>
            <a:pPr marL="0" indent="0">
              <a:buNone/>
            </a:pPr>
            <a:r>
              <a:rPr lang="en-US" sz="1900" b="1" dirty="0">
                <a:solidFill>
                  <a:srgbClr val="B84935"/>
                </a:solidFill>
              </a:rPr>
              <a:t>MONITORING</a:t>
            </a:r>
            <a:endParaRPr lang="en-US" sz="1900" dirty="0"/>
          </a:p>
        </p:txBody>
      </p:sp>
      <p:sp>
        <p:nvSpPr>
          <p:cNvPr id="24" name="Text 22"/>
          <p:cNvSpPr/>
          <p:nvPr/>
        </p:nvSpPr>
        <p:spPr>
          <a:xfrm rot="10800000" flipV="1">
            <a:off x="886968" y="5614416"/>
            <a:ext cx="10104120" cy="192024"/>
          </a:xfrm>
          <a:prstGeom prst="rect">
            <a:avLst/>
          </a:prstGeom>
          <a:noFill/>
          <a:ln/>
        </p:spPr>
        <p:txBody>
          <a:bodyPr wrap="square" lIns="0" tIns="0" rIns="0" bIns="0" rtlCol="0" anchor="ctr">
            <a:normAutofit fontScale="85000" lnSpcReduction="20000"/>
          </a:bodyPr>
          <a:lstStyle/>
          <a:p>
            <a:pPr marL="0" indent="0" algn="r">
              <a:buNone/>
            </a:pPr>
            <a:r>
              <a:rPr lang="en-US" sz="1800" dirty="0">
                <a:solidFill>
                  <a:srgbClr val="30383D"/>
                </a:solidFill>
              </a:rPr>
              <a:t>Usage, exceptions, vendor changes, model behavior</a:t>
            </a:r>
            <a:endParaRPr lang="en-US" sz="18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PRACTICAL CONTROL MATRIX</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Controls for AI-assisted finance work</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Scale rigor to the sensitivity and significance of each use case.</a:t>
            </a:r>
            <a:endParaRPr lang="en-US" sz="1800" dirty="0"/>
          </a:p>
        </p:txBody>
      </p:sp>
      <p:sp>
        <p:nvSpPr>
          <p:cNvPr id="5" name="Shape 3"/>
          <p:cNvSpPr/>
          <p:nvPr/>
        </p:nvSpPr>
        <p:spPr>
          <a:xfrm>
            <a:off x="658368" y="1709928"/>
            <a:ext cx="10561320" cy="493776"/>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1709928"/>
            <a:ext cx="91440" cy="493776"/>
          </a:xfrm>
          <a:prstGeom prst="rect">
            <a:avLst/>
          </a:prstGeom>
          <a:solidFill>
            <a:srgbClr val="EB5226"/>
          </a:solidFill>
          <a:ln w="12700">
            <a:solidFill>
              <a:srgbClr val="EB5226"/>
            </a:solidFill>
            <a:prstDash val="solid"/>
          </a:ln>
        </p:spPr>
        <p:txBody>
          <a:bodyPr/>
          <a:lstStyle/>
          <a:p>
            <a:endParaRPr lang="en-US"/>
          </a:p>
        </p:txBody>
      </p:sp>
      <p:sp>
        <p:nvSpPr>
          <p:cNvPr id="7" name="Text 5"/>
          <p:cNvSpPr/>
          <p:nvPr/>
        </p:nvSpPr>
        <p:spPr>
          <a:xfrm>
            <a:off x="886968" y="1874520"/>
            <a:ext cx="10149840" cy="347472"/>
          </a:xfrm>
          <a:prstGeom prst="rect">
            <a:avLst/>
          </a:prstGeom>
          <a:noFill/>
          <a:ln/>
        </p:spPr>
        <p:txBody>
          <a:bodyPr wrap="square" lIns="0" tIns="0" rIns="0" bIns="0" rtlCol="0" anchor="ctr"/>
          <a:lstStyle/>
          <a:p>
            <a:pPr marL="0" indent="0">
              <a:buNone/>
            </a:pPr>
            <a:r>
              <a:rPr lang="en-US" sz="1900" b="1" dirty="0">
                <a:solidFill>
                  <a:srgbClr val="EB5226"/>
                </a:solidFill>
              </a:rPr>
              <a:t>ACCURACY</a:t>
            </a:r>
            <a:endParaRPr lang="en-US" sz="1900" dirty="0"/>
          </a:p>
        </p:txBody>
      </p:sp>
      <p:sp>
        <p:nvSpPr>
          <p:cNvPr id="8" name="Text 6"/>
          <p:cNvSpPr/>
          <p:nvPr/>
        </p:nvSpPr>
        <p:spPr>
          <a:xfrm rot="10800000" flipV="1">
            <a:off x="886968" y="1892808"/>
            <a:ext cx="10104120" cy="329184"/>
          </a:xfrm>
          <a:prstGeom prst="rect">
            <a:avLst/>
          </a:prstGeom>
          <a:noFill/>
          <a:ln/>
        </p:spPr>
        <p:txBody>
          <a:bodyPr wrap="square" lIns="0" tIns="0" rIns="0" bIns="0" rtlCol="0" anchor="ctr">
            <a:normAutofit/>
          </a:bodyPr>
          <a:lstStyle/>
          <a:p>
            <a:pPr marL="0" indent="0" algn="r">
              <a:buNone/>
            </a:pPr>
            <a:r>
              <a:rPr lang="en-US" sz="1800" dirty="0">
                <a:solidFill>
                  <a:srgbClr val="30383D"/>
                </a:solidFill>
              </a:rPr>
              <a:t>Independent human verification</a:t>
            </a:r>
            <a:endParaRPr lang="en-US" sz="1800" dirty="0"/>
          </a:p>
        </p:txBody>
      </p:sp>
      <p:sp>
        <p:nvSpPr>
          <p:cNvPr id="9" name="Shape 7"/>
          <p:cNvSpPr/>
          <p:nvPr/>
        </p:nvSpPr>
        <p:spPr>
          <a:xfrm>
            <a:off x="658368" y="2423160"/>
            <a:ext cx="10561320" cy="493776"/>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658368" y="2423160"/>
            <a:ext cx="91440" cy="493776"/>
          </a:xfrm>
          <a:prstGeom prst="rect">
            <a:avLst/>
          </a:prstGeom>
          <a:solidFill>
            <a:srgbClr val="EB5226"/>
          </a:solidFill>
          <a:ln w="12700">
            <a:solidFill>
              <a:srgbClr val="EB5226"/>
            </a:solidFill>
            <a:prstDash val="solid"/>
          </a:ln>
        </p:spPr>
        <p:txBody>
          <a:bodyPr/>
          <a:lstStyle/>
          <a:p>
            <a:endParaRPr lang="en-US"/>
          </a:p>
        </p:txBody>
      </p:sp>
      <p:sp>
        <p:nvSpPr>
          <p:cNvPr id="11" name="Text 9"/>
          <p:cNvSpPr/>
          <p:nvPr/>
        </p:nvSpPr>
        <p:spPr>
          <a:xfrm>
            <a:off x="886968" y="2587752"/>
            <a:ext cx="10149840" cy="347472"/>
          </a:xfrm>
          <a:prstGeom prst="rect">
            <a:avLst/>
          </a:prstGeom>
          <a:noFill/>
          <a:ln/>
        </p:spPr>
        <p:txBody>
          <a:bodyPr wrap="square" lIns="0" tIns="0" rIns="0" bIns="0" rtlCol="0" anchor="ctr"/>
          <a:lstStyle/>
          <a:p>
            <a:pPr marL="0" indent="0">
              <a:buNone/>
            </a:pPr>
            <a:r>
              <a:rPr lang="en-US" sz="1900" b="1" dirty="0">
                <a:solidFill>
                  <a:srgbClr val="EB5226"/>
                </a:solidFill>
              </a:rPr>
              <a:t>DATA PROTECTION</a:t>
            </a:r>
            <a:endParaRPr lang="en-US" sz="1900" dirty="0"/>
          </a:p>
        </p:txBody>
      </p:sp>
      <p:sp>
        <p:nvSpPr>
          <p:cNvPr id="12" name="Text 10"/>
          <p:cNvSpPr/>
          <p:nvPr/>
        </p:nvSpPr>
        <p:spPr>
          <a:xfrm rot="10800000" flipV="1">
            <a:off x="886968" y="2606040"/>
            <a:ext cx="10104120" cy="329184"/>
          </a:xfrm>
          <a:prstGeom prst="rect">
            <a:avLst/>
          </a:prstGeom>
          <a:noFill/>
          <a:ln/>
        </p:spPr>
        <p:txBody>
          <a:bodyPr wrap="square" lIns="0" tIns="0" rIns="0" bIns="0" rtlCol="0" anchor="ctr">
            <a:normAutofit/>
          </a:bodyPr>
          <a:lstStyle/>
          <a:p>
            <a:pPr marL="0" indent="0" algn="r">
              <a:buNone/>
            </a:pPr>
            <a:r>
              <a:rPr lang="en-US" sz="1800" dirty="0">
                <a:solidFill>
                  <a:srgbClr val="30383D"/>
                </a:solidFill>
              </a:rPr>
              <a:t>Approved tools; no restricted data</a:t>
            </a:r>
            <a:endParaRPr lang="en-US" sz="1800" dirty="0"/>
          </a:p>
        </p:txBody>
      </p:sp>
      <p:sp>
        <p:nvSpPr>
          <p:cNvPr id="13" name="Shape 11"/>
          <p:cNvSpPr/>
          <p:nvPr/>
        </p:nvSpPr>
        <p:spPr>
          <a:xfrm>
            <a:off x="658368" y="3136392"/>
            <a:ext cx="10561320" cy="493776"/>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658368" y="3136392"/>
            <a:ext cx="91440" cy="493776"/>
          </a:xfrm>
          <a:prstGeom prst="rect">
            <a:avLst/>
          </a:prstGeom>
          <a:solidFill>
            <a:srgbClr val="EB5226"/>
          </a:solidFill>
          <a:ln w="12700">
            <a:solidFill>
              <a:srgbClr val="EB5226"/>
            </a:solidFill>
            <a:prstDash val="solid"/>
          </a:ln>
        </p:spPr>
        <p:txBody>
          <a:bodyPr/>
          <a:lstStyle/>
          <a:p>
            <a:endParaRPr lang="en-US"/>
          </a:p>
        </p:txBody>
      </p:sp>
      <p:sp>
        <p:nvSpPr>
          <p:cNvPr id="15" name="Text 13"/>
          <p:cNvSpPr/>
          <p:nvPr/>
        </p:nvSpPr>
        <p:spPr>
          <a:xfrm>
            <a:off x="886968" y="3300984"/>
            <a:ext cx="10149840" cy="347472"/>
          </a:xfrm>
          <a:prstGeom prst="rect">
            <a:avLst/>
          </a:prstGeom>
          <a:noFill/>
          <a:ln/>
        </p:spPr>
        <p:txBody>
          <a:bodyPr wrap="square" lIns="0" tIns="0" rIns="0" bIns="0" rtlCol="0" anchor="ctr"/>
          <a:lstStyle/>
          <a:p>
            <a:pPr marL="0" indent="0">
              <a:buNone/>
            </a:pPr>
            <a:r>
              <a:rPr lang="en-US" sz="1900" b="1" dirty="0">
                <a:solidFill>
                  <a:srgbClr val="EB5226"/>
                </a:solidFill>
              </a:rPr>
              <a:t>APPROVAL</a:t>
            </a:r>
            <a:endParaRPr lang="en-US" sz="1900" dirty="0"/>
          </a:p>
        </p:txBody>
      </p:sp>
      <p:sp>
        <p:nvSpPr>
          <p:cNvPr id="16" name="Text 14"/>
          <p:cNvSpPr/>
          <p:nvPr/>
        </p:nvSpPr>
        <p:spPr>
          <a:xfrm rot="10800000" flipV="1">
            <a:off x="886968" y="3319272"/>
            <a:ext cx="10104120" cy="329184"/>
          </a:xfrm>
          <a:prstGeom prst="rect">
            <a:avLst/>
          </a:prstGeom>
          <a:noFill/>
          <a:ln/>
        </p:spPr>
        <p:txBody>
          <a:bodyPr wrap="square" lIns="0" tIns="0" rIns="0" bIns="0" rtlCol="0" anchor="ctr">
            <a:normAutofit/>
          </a:bodyPr>
          <a:lstStyle/>
          <a:p>
            <a:pPr marL="0" indent="0" algn="r">
              <a:buNone/>
            </a:pPr>
            <a:r>
              <a:rPr lang="en-US" sz="1800" dirty="0">
                <a:solidFill>
                  <a:srgbClr val="30383D"/>
                </a:solidFill>
              </a:rPr>
              <a:t>Knowledgeable review before external use</a:t>
            </a:r>
            <a:endParaRPr lang="en-US" sz="1800" dirty="0"/>
          </a:p>
        </p:txBody>
      </p:sp>
      <p:sp>
        <p:nvSpPr>
          <p:cNvPr id="17" name="Shape 15"/>
          <p:cNvSpPr/>
          <p:nvPr/>
        </p:nvSpPr>
        <p:spPr>
          <a:xfrm>
            <a:off x="658368" y="3849624"/>
            <a:ext cx="10561320" cy="493776"/>
          </a:xfrm>
          <a:prstGeom prst="roundRect">
            <a:avLst/>
          </a:prstGeom>
          <a:solidFill>
            <a:srgbClr val="FFFFFF"/>
          </a:solidFill>
          <a:ln w="12700">
            <a:solidFill>
              <a:srgbClr val="D5D7D4"/>
            </a:solidFill>
            <a:prstDash val="solid"/>
          </a:ln>
        </p:spPr>
        <p:txBody>
          <a:bodyPr/>
          <a:lstStyle/>
          <a:p>
            <a:endParaRPr lang="en-US"/>
          </a:p>
        </p:txBody>
      </p:sp>
      <p:sp>
        <p:nvSpPr>
          <p:cNvPr id="18" name="Shape 16"/>
          <p:cNvSpPr/>
          <p:nvPr/>
        </p:nvSpPr>
        <p:spPr>
          <a:xfrm>
            <a:off x="658368" y="3849624"/>
            <a:ext cx="91440" cy="493776"/>
          </a:xfrm>
          <a:prstGeom prst="rect">
            <a:avLst/>
          </a:prstGeom>
          <a:solidFill>
            <a:srgbClr val="2D7785"/>
          </a:solidFill>
          <a:ln w="12700">
            <a:solidFill>
              <a:srgbClr val="2D7785"/>
            </a:solidFill>
            <a:prstDash val="solid"/>
          </a:ln>
        </p:spPr>
        <p:txBody>
          <a:bodyPr/>
          <a:lstStyle/>
          <a:p>
            <a:endParaRPr lang="en-US"/>
          </a:p>
        </p:txBody>
      </p:sp>
      <p:sp>
        <p:nvSpPr>
          <p:cNvPr id="19" name="Text 17"/>
          <p:cNvSpPr/>
          <p:nvPr/>
        </p:nvSpPr>
        <p:spPr>
          <a:xfrm>
            <a:off x="886968" y="4014216"/>
            <a:ext cx="10149840" cy="347472"/>
          </a:xfrm>
          <a:prstGeom prst="rect">
            <a:avLst/>
          </a:prstGeom>
          <a:noFill/>
          <a:ln/>
        </p:spPr>
        <p:txBody>
          <a:bodyPr wrap="square" lIns="0" tIns="0" rIns="0" bIns="0" rtlCol="0" anchor="ctr"/>
          <a:lstStyle/>
          <a:p>
            <a:pPr marL="0" indent="0">
              <a:buNone/>
            </a:pPr>
            <a:r>
              <a:rPr lang="en-US" sz="1900" b="1" dirty="0">
                <a:solidFill>
                  <a:srgbClr val="2D7785"/>
                </a:solidFill>
              </a:rPr>
              <a:t>TRANSPARENCY</a:t>
            </a:r>
            <a:endParaRPr lang="en-US" sz="1900" dirty="0"/>
          </a:p>
        </p:txBody>
      </p:sp>
      <p:sp>
        <p:nvSpPr>
          <p:cNvPr id="20" name="Text 18"/>
          <p:cNvSpPr/>
          <p:nvPr/>
        </p:nvSpPr>
        <p:spPr>
          <a:xfrm rot="10800000" flipV="1">
            <a:off x="886968" y="4032504"/>
            <a:ext cx="10104120" cy="329184"/>
          </a:xfrm>
          <a:prstGeom prst="rect">
            <a:avLst/>
          </a:prstGeom>
          <a:noFill/>
          <a:ln/>
        </p:spPr>
        <p:txBody>
          <a:bodyPr wrap="square" lIns="0" tIns="0" rIns="0" bIns="0" rtlCol="0" anchor="ctr">
            <a:normAutofit/>
          </a:bodyPr>
          <a:lstStyle/>
          <a:p>
            <a:pPr marL="0" indent="0" algn="r">
              <a:buNone/>
            </a:pPr>
            <a:r>
              <a:rPr lang="en-US" sz="1800" dirty="0">
                <a:solidFill>
                  <a:srgbClr val="30383D"/>
                </a:solidFill>
              </a:rPr>
              <a:t>Document AI use, prompts, outputs, sources</a:t>
            </a:r>
            <a:endParaRPr lang="en-US" sz="1800" dirty="0"/>
          </a:p>
        </p:txBody>
      </p:sp>
      <p:sp>
        <p:nvSpPr>
          <p:cNvPr id="21" name="Shape 19"/>
          <p:cNvSpPr/>
          <p:nvPr/>
        </p:nvSpPr>
        <p:spPr>
          <a:xfrm>
            <a:off x="658368" y="4562856"/>
            <a:ext cx="10561320" cy="493776"/>
          </a:xfrm>
          <a:prstGeom prst="roundRect">
            <a:avLst/>
          </a:prstGeom>
          <a:solidFill>
            <a:srgbClr val="FFFFFF"/>
          </a:solidFill>
          <a:ln w="12700">
            <a:solidFill>
              <a:srgbClr val="D5D7D4"/>
            </a:solidFill>
            <a:prstDash val="solid"/>
          </a:ln>
        </p:spPr>
        <p:txBody>
          <a:bodyPr/>
          <a:lstStyle/>
          <a:p>
            <a:endParaRPr lang="en-US"/>
          </a:p>
        </p:txBody>
      </p:sp>
      <p:sp>
        <p:nvSpPr>
          <p:cNvPr id="22" name="Shape 20"/>
          <p:cNvSpPr/>
          <p:nvPr/>
        </p:nvSpPr>
        <p:spPr>
          <a:xfrm>
            <a:off x="658368" y="4562856"/>
            <a:ext cx="91440" cy="493776"/>
          </a:xfrm>
          <a:prstGeom prst="rect">
            <a:avLst/>
          </a:prstGeom>
          <a:solidFill>
            <a:srgbClr val="2D7785"/>
          </a:solidFill>
          <a:ln w="12700">
            <a:solidFill>
              <a:srgbClr val="2D7785"/>
            </a:solidFill>
            <a:prstDash val="solid"/>
          </a:ln>
        </p:spPr>
        <p:txBody>
          <a:bodyPr/>
          <a:lstStyle/>
          <a:p>
            <a:endParaRPr lang="en-US"/>
          </a:p>
        </p:txBody>
      </p:sp>
      <p:sp>
        <p:nvSpPr>
          <p:cNvPr id="23" name="Text 21"/>
          <p:cNvSpPr/>
          <p:nvPr/>
        </p:nvSpPr>
        <p:spPr>
          <a:xfrm>
            <a:off x="886968" y="4727448"/>
            <a:ext cx="10149840" cy="347472"/>
          </a:xfrm>
          <a:prstGeom prst="rect">
            <a:avLst/>
          </a:prstGeom>
          <a:noFill/>
          <a:ln/>
        </p:spPr>
        <p:txBody>
          <a:bodyPr wrap="square" lIns="0" tIns="0" rIns="0" bIns="0" rtlCol="0" anchor="ctr"/>
          <a:lstStyle/>
          <a:p>
            <a:pPr marL="0" indent="0">
              <a:buNone/>
            </a:pPr>
            <a:r>
              <a:rPr lang="en-US" sz="1900" b="1" dirty="0">
                <a:solidFill>
                  <a:srgbClr val="2D7785"/>
                </a:solidFill>
              </a:rPr>
              <a:t>ACCESS</a:t>
            </a:r>
            <a:endParaRPr lang="en-US" sz="1900" dirty="0"/>
          </a:p>
        </p:txBody>
      </p:sp>
      <p:sp>
        <p:nvSpPr>
          <p:cNvPr id="24" name="Text 22"/>
          <p:cNvSpPr/>
          <p:nvPr/>
        </p:nvSpPr>
        <p:spPr>
          <a:xfrm rot="10800000" flipV="1">
            <a:off x="886968" y="4745736"/>
            <a:ext cx="10104120" cy="329184"/>
          </a:xfrm>
          <a:prstGeom prst="rect">
            <a:avLst/>
          </a:prstGeom>
          <a:noFill/>
          <a:ln/>
        </p:spPr>
        <p:txBody>
          <a:bodyPr wrap="square" lIns="0" tIns="0" rIns="0" bIns="0" rtlCol="0" anchor="ctr">
            <a:normAutofit/>
          </a:bodyPr>
          <a:lstStyle/>
          <a:p>
            <a:pPr marL="0" indent="0" algn="r">
              <a:buNone/>
            </a:pPr>
            <a:r>
              <a:rPr lang="en-US" sz="1800" dirty="0">
                <a:solidFill>
                  <a:srgbClr val="30383D"/>
                </a:solidFill>
              </a:rPr>
              <a:t>Limit tools, connectors, agents, permissions</a:t>
            </a:r>
            <a:endParaRPr lang="en-US" sz="1800" dirty="0"/>
          </a:p>
        </p:txBody>
      </p:sp>
      <p:sp>
        <p:nvSpPr>
          <p:cNvPr id="25" name="Shape 23"/>
          <p:cNvSpPr/>
          <p:nvPr/>
        </p:nvSpPr>
        <p:spPr>
          <a:xfrm>
            <a:off x="658368" y="5276088"/>
            <a:ext cx="10561320" cy="493776"/>
          </a:xfrm>
          <a:prstGeom prst="roundRect">
            <a:avLst/>
          </a:prstGeom>
          <a:solidFill>
            <a:srgbClr val="FFFFFF"/>
          </a:solidFill>
          <a:ln w="12700">
            <a:solidFill>
              <a:srgbClr val="D5D7D4"/>
            </a:solidFill>
            <a:prstDash val="solid"/>
          </a:ln>
        </p:spPr>
        <p:txBody>
          <a:bodyPr/>
          <a:lstStyle/>
          <a:p>
            <a:endParaRPr lang="en-US"/>
          </a:p>
        </p:txBody>
      </p:sp>
      <p:sp>
        <p:nvSpPr>
          <p:cNvPr id="26" name="Shape 24"/>
          <p:cNvSpPr/>
          <p:nvPr/>
        </p:nvSpPr>
        <p:spPr>
          <a:xfrm>
            <a:off x="658368" y="5276088"/>
            <a:ext cx="91440" cy="493776"/>
          </a:xfrm>
          <a:prstGeom prst="rect">
            <a:avLst/>
          </a:prstGeom>
          <a:solidFill>
            <a:srgbClr val="2D7785"/>
          </a:solidFill>
          <a:ln w="12700">
            <a:solidFill>
              <a:srgbClr val="2D7785"/>
            </a:solidFill>
            <a:prstDash val="solid"/>
          </a:ln>
        </p:spPr>
        <p:txBody>
          <a:bodyPr/>
          <a:lstStyle/>
          <a:p>
            <a:endParaRPr lang="en-US"/>
          </a:p>
        </p:txBody>
      </p:sp>
      <p:sp>
        <p:nvSpPr>
          <p:cNvPr id="27" name="Text 25"/>
          <p:cNvSpPr/>
          <p:nvPr/>
        </p:nvSpPr>
        <p:spPr>
          <a:xfrm>
            <a:off x="886968" y="5440680"/>
            <a:ext cx="10149840" cy="347472"/>
          </a:xfrm>
          <a:prstGeom prst="rect">
            <a:avLst/>
          </a:prstGeom>
          <a:noFill/>
          <a:ln/>
        </p:spPr>
        <p:txBody>
          <a:bodyPr wrap="square" lIns="0" tIns="0" rIns="0" bIns="0" rtlCol="0" anchor="ctr"/>
          <a:lstStyle/>
          <a:p>
            <a:pPr marL="0" indent="0">
              <a:buNone/>
            </a:pPr>
            <a:r>
              <a:rPr lang="en-US" sz="1900" b="1" dirty="0">
                <a:solidFill>
                  <a:srgbClr val="2D7785"/>
                </a:solidFill>
              </a:rPr>
              <a:t>MONITORING</a:t>
            </a:r>
            <a:endParaRPr lang="en-US" sz="1900" dirty="0"/>
          </a:p>
        </p:txBody>
      </p:sp>
      <p:sp>
        <p:nvSpPr>
          <p:cNvPr id="28" name="Text 26"/>
          <p:cNvSpPr/>
          <p:nvPr/>
        </p:nvSpPr>
        <p:spPr>
          <a:xfrm rot="10800000" flipV="1">
            <a:off x="886968" y="5458968"/>
            <a:ext cx="10104120" cy="329184"/>
          </a:xfrm>
          <a:prstGeom prst="rect">
            <a:avLst/>
          </a:prstGeom>
          <a:noFill/>
          <a:ln/>
        </p:spPr>
        <p:txBody>
          <a:bodyPr wrap="square" lIns="0" tIns="0" rIns="0" bIns="0" rtlCol="0" anchor="ctr">
            <a:normAutofit/>
          </a:bodyPr>
          <a:lstStyle/>
          <a:p>
            <a:pPr marL="0" indent="0" algn="r">
              <a:buNone/>
            </a:pPr>
            <a:r>
              <a:rPr lang="en-US" sz="1800" dirty="0">
                <a:solidFill>
                  <a:srgbClr val="30383D"/>
                </a:solidFill>
              </a:rPr>
              <a:t>Review usage, exceptions, and changes</a:t>
            </a:r>
            <a:endParaRPr lang="en-US" sz="1800" dirty="0"/>
          </a:p>
        </p:txBody>
      </p:sp>
      <p:sp>
        <p:nvSpPr>
          <p:cNvPr id="29"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AI GOVERNANCE CASE STUDY</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Copilot-assisted finance work</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Design controls before expanding the use case.</a:t>
            </a:r>
            <a:endParaRPr lang="en-US" sz="1800" dirty="0"/>
          </a:p>
        </p:txBody>
      </p:sp>
      <p:sp>
        <p:nvSpPr>
          <p:cNvPr id="5" name="Shape 3"/>
          <p:cNvSpPr/>
          <p:nvPr/>
        </p:nvSpPr>
        <p:spPr>
          <a:xfrm>
            <a:off x="658368" y="1783080"/>
            <a:ext cx="5074920" cy="4114800"/>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1783080"/>
            <a:ext cx="91440" cy="4114800"/>
          </a:xfrm>
          <a:prstGeom prst="rect">
            <a:avLst/>
          </a:prstGeom>
          <a:solidFill>
            <a:srgbClr val="E7A923"/>
          </a:solidFill>
          <a:ln w="12700">
            <a:solidFill>
              <a:srgbClr val="E7A923"/>
            </a:solidFill>
            <a:prstDash val="solid"/>
          </a:ln>
        </p:spPr>
        <p:txBody>
          <a:bodyPr/>
          <a:lstStyle/>
          <a:p>
            <a:endParaRPr lang="en-US"/>
          </a:p>
        </p:txBody>
      </p:sp>
      <p:sp>
        <p:nvSpPr>
          <p:cNvPr id="7" name="Text 5"/>
          <p:cNvSpPr/>
          <p:nvPr/>
        </p:nvSpPr>
        <p:spPr>
          <a:xfrm>
            <a:off x="886968" y="1947672"/>
            <a:ext cx="4663440" cy="347472"/>
          </a:xfrm>
          <a:prstGeom prst="rect">
            <a:avLst/>
          </a:prstGeom>
          <a:noFill/>
          <a:ln/>
        </p:spPr>
        <p:txBody>
          <a:bodyPr wrap="square" lIns="0" tIns="0" rIns="0" bIns="0" rtlCol="0" anchor="ctr"/>
          <a:lstStyle/>
          <a:p>
            <a:pPr marL="0" indent="0">
              <a:buNone/>
            </a:pPr>
            <a:r>
              <a:rPr lang="en-US" sz="1900" b="1" dirty="0">
                <a:solidFill>
                  <a:srgbClr val="E7A923"/>
                </a:solidFill>
              </a:rPr>
              <a:t>SCENARIO</a:t>
            </a:r>
            <a:endParaRPr lang="en-US" sz="1900" dirty="0"/>
          </a:p>
        </p:txBody>
      </p:sp>
      <p:sp>
        <p:nvSpPr>
          <p:cNvPr id="8" name="Text 6"/>
          <p:cNvSpPr/>
          <p:nvPr/>
        </p:nvSpPr>
        <p:spPr>
          <a:xfrm>
            <a:off x="886968" y="2423160"/>
            <a:ext cx="4617720" cy="3291840"/>
          </a:xfrm>
          <a:prstGeom prst="rect">
            <a:avLst/>
          </a:prstGeom>
          <a:noFill/>
          <a:ln/>
        </p:spPr>
        <p:txBody>
          <a:bodyPr wrap="square" lIns="0" tIns="0" rIns="0" bIns="0" rtlCol="0" anchor="ctr">
            <a:normAutofit/>
          </a:bodyPr>
          <a:lstStyle/>
          <a:p>
            <a:pPr marL="0" indent="0">
              <a:buNone/>
            </a:pPr>
            <a:r>
              <a:rPr lang="en-US" sz="2000" dirty="0">
                <a:solidFill>
                  <a:srgbClr val="30383D"/>
                </a:solidFill>
              </a:rPr>
              <a:t>A city wants to use an approved generative AI tool to draft council summaries, analyze budget variances, summarize grant agreements, and assist with MD&amp;A drafting.</a:t>
            </a:r>
            <a:endParaRPr lang="en-US" sz="2000" dirty="0"/>
          </a:p>
        </p:txBody>
      </p:sp>
      <p:sp>
        <p:nvSpPr>
          <p:cNvPr id="9" name="Text 7"/>
          <p:cNvSpPr/>
          <p:nvPr/>
        </p:nvSpPr>
        <p:spPr>
          <a:xfrm>
            <a:off x="6126480" y="1847088"/>
            <a:ext cx="4572000" cy="384048"/>
          </a:xfrm>
          <a:prstGeom prst="rect">
            <a:avLst/>
          </a:prstGeom>
          <a:noFill/>
          <a:ln/>
        </p:spPr>
        <p:txBody>
          <a:bodyPr wrap="square" lIns="0" tIns="0" rIns="0" bIns="0" rtlCol="0" anchor="ctr"/>
          <a:lstStyle/>
          <a:p>
            <a:pPr marL="0" indent="0">
              <a:buNone/>
            </a:pPr>
            <a:r>
              <a:rPr lang="en-US" sz="2800" dirty="0">
                <a:solidFill>
                  <a:srgbClr val="30383D"/>
                </a:solidFill>
                <a:latin typeface="Georgia" pitchFamily="34" charset="0"/>
                <a:ea typeface="Georgia" pitchFamily="34" charset="-122"/>
                <a:cs typeface="Georgia" pitchFamily="34" charset="-120"/>
              </a:rPr>
              <a:t>Discuss at your table</a:t>
            </a:r>
            <a:endParaRPr lang="en-US" sz="2800" dirty="0"/>
          </a:p>
        </p:txBody>
      </p:sp>
      <p:sp>
        <p:nvSpPr>
          <p:cNvPr id="10" name="Text 8"/>
          <p:cNvSpPr/>
          <p:nvPr/>
        </p:nvSpPr>
        <p:spPr>
          <a:xfrm>
            <a:off x="6126480" y="2423160"/>
            <a:ext cx="4846320" cy="3108960"/>
          </a:xfrm>
          <a:prstGeom prst="rect">
            <a:avLst/>
          </a:prstGeom>
          <a:noFill/>
          <a:ln/>
        </p:spPr>
        <p:txBody>
          <a:bodyPr wrap="square" lIns="508" tIns="508" rIns="508" bIns="508" rtlCol="0" anchor="ctr">
            <a:normAutofit/>
          </a:bodyPr>
          <a:lstStyle/>
          <a:p>
            <a:pPr marL="215900" indent="-215900">
              <a:buSzPct val="100000"/>
              <a:buChar char="•"/>
            </a:pPr>
            <a:r>
              <a:rPr lang="en-US" sz="1900" dirty="0">
                <a:solidFill>
                  <a:srgbClr val="30383D"/>
                </a:solidFill>
              </a:rPr>
              <a:t>What could go wrong?</a:t>
            </a:r>
            <a:endParaRPr lang="en-US" sz="1900" dirty="0"/>
          </a:p>
          <a:p>
            <a:pPr marL="215900" indent="-215900">
              <a:buSzPct val="100000"/>
              <a:buChar char="•"/>
            </a:pPr>
            <a:r>
              <a:rPr lang="en-US" sz="1900" dirty="0">
                <a:solidFill>
                  <a:srgbClr val="30383D"/>
                </a:solidFill>
              </a:rPr>
              <a:t>Which data should not be entered?</a:t>
            </a:r>
            <a:endParaRPr lang="en-US" sz="1900" dirty="0"/>
          </a:p>
          <a:p>
            <a:pPr marL="215900" indent="-215900">
              <a:buSzPct val="100000"/>
              <a:buChar char="•"/>
            </a:pPr>
            <a:r>
              <a:rPr lang="en-US" sz="1900" dirty="0">
                <a:solidFill>
                  <a:srgbClr val="30383D"/>
                </a:solidFill>
              </a:rPr>
              <a:t>Who must review the output?</a:t>
            </a:r>
            <a:endParaRPr lang="en-US" sz="1900" dirty="0"/>
          </a:p>
          <a:p>
            <a:pPr marL="215900" indent="-215900">
              <a:buSzPct val="100000"/>
              <a:buChar char="•"/>
            </a:pPr>
            <a:r>
              <a:rPr lang="en-US" sz="1900" dirty="0">
                <a:solidFill>
                  <a:srgbClr val="30383D"/>
                </a:solidFill>
              </a:rPr>
              <a:t>What support should be checked?</a:t>
            </a:r>
            <a:endParaRPr lang="en-US" sz="1900" dirty="0"/>
          </a:p>
          <a:p>
            <a:pPr marL="215900" indent="-215900">
              <a:buSzPct val="100000"/>
              <a:buChar char="•"/>
            </a:pPr>
            <a:r>
              <a:rPr lang="en-US" sz="1900" dirty="0">
                <a:solidFill>
                  <a:srgbClr val="30383D"/>
                </a:solidFill>
              </a:rPr>
              <a:t>What evidence should be retained?</a:t>
            </a:r>
            <a:endParaRPr lang="en-US" sz="1900" dirty="0"/>
          </a:p>
          <a:p>
            <a:pPr marL="215900" indent="-215900">
              <a:buSzPct val="100000"/>
              <a:buChar char="•"/>
            </a:pPr>
            <a:r>
              <a:rPr lang="en-US" sz="1900" dirty="0">
                <a:solidFill>
                  <a:srgbClr val="30383D"/>
                </a:solidFill>
              </a:rPr>
              <a:t>How will use be monitored?</a:t>
            </a:r>
            <a:endParaRPr lang="en-US" sz="19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COMMON CONTROL GAPS</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Patterns that create control weaknesses</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Focus on the process pattern, not only the individual transaction.</a:t>
            </a:r>
            <a:endParaRPr lang="en-US" sz="1800" dirty="0"/>
          </a:p>
        </p:txBody>
      </p:sp>
      <p:sp>
        <p:nvSpPr>
          <p:cNvPr id="5" name="Shape 3"/>
          <p:cNvSpPr/>
          <p:nvPr/>
        </p:nvSpPr>
        <p:spPr>
          <a:xfrm>
            <a:off x="658368" y="1783080"/>
            <a:ext cx="5280660" cy="1152144"/>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1783080"/>
            <a:ext cx="91440" cy="1152144"/>
          </a:xfrm>
          <a:prstGeom prst="rect">
            <a:avLst/>
          </a:prstGeom>
          <a:solidFill>
            <a:srgbClr val="EB5226"/>
          </a:solidFill>
          <a:ln w="12700">
            <a:solidFill>
              <a:srgbClr val="EB5226"/>
            </a:solidFill>
            <a:prstDash val="solid"/>
          </a:ln>
        </p:spPr>
        <p:txBody>
          <a:bodyPr/>
          <a:lstStyle/>
          <a:p>
            <a:endParaRPr lang="en-US"/>
          </a:p>
        </p:txBody>
      </p:sp>
      <p:sp>
        <p:nvSpPr>
          <p:cNvPr id="7" name="Text 5"/>
          <p:cNvSpPr/>
          <p:nvPr/>
        </p:nvSpPr>
        <p:spPr>
          <a:xfrm>
            <a:off x="886968" y="1947672"/>
            <a:ext cx="4869180" cy="347472"/>
          </a:xfrm>
          <a:prstGeom prst="rect">
            <a:avLst/>
          </a:prstGeom>
          <a:noFill/>
          <a:ln/>
        </p:spPr>
        <p:txBody>
          <a:bodyPr wrap="square" lIns="0" tIns="0" rIns="0" bIns="0" rtlCol="0" anchor="ctr"/>
          <a:lstStyle/>
          <a:p>
            <a:pPr marL="0" indent="0">
              <a:buNone/>
            </a:pPr>
            <a:r>
              <a:rPr lang="en-US" sz="1900" b="1" dirty="0">
                <a:solidFill>
                  <a:srgbClr val="EB5226"/>
                </a:solidFill>
              </a:rPr>
              <a:t>NO EVIDENCE OF REVIEW</a:t>
            </a:r>
            <a:endParaRPr lang="en-US" sz="1900" dirty="0"/>
          </a:p>
        </p:txBody>
      </p:sp>
      <p:sp>
        <p:nvSpPr>
          <p:cNvPr id="8" name="Text 6"/>
          <p:cNvSpPr/>
          <p:nvPr/>
        </p:nvSpPr>
        <p:spPr>
          <a:xfrm>
            <a:off x="886968" y="2423160"/>
            <a:ext cx="4823460" cy="329184"/>
          </a:xfrm>
          <a:prstGeom prst="rect">
            <a:avLst/>
          </a:prstGeom>
          <a:noFill/>
          <a:ln/>
        </p:spPr>
        <p:txBody>
          <a:bodyPr wrap="square" lIns="0" tIns="0" rIns="0" bIns="0" rtlCol="0" anchor="ctr">
            <a:normAutofit/>
          </a:bodyPr>
          <a:lstStyle/>
          <a:p>
            <a:pPr marL="0" indent="0">
              <a:buNone/>
            </a:pPr>
            <a:r>
              <a:rPr lang="en-US" sz="1800" dirty="0">
                <a:solidFill>
                  <a:srgbClr val="30383D"/>
                </a:solidFill>
              </a:rPr>
              <a:t>Define the review and retain evidence</a:t>
            </a:r>
            <a:endParaRPr lang="en-US" sz="1800" dirty="0"/>
          </a:p>
        </p:txBody>
      </p:sp>
      <p:sp>
        <p:nvSpPr>
          <p:cNvPr id="9" name="Shape 7"/>
          <p:cNvSpPr/>
          <p:nvPr/>
        </p:nvSpPr>
        <p:spPr>
          <a:xfrm>
            <a:off x="6144768" y="1783080"/>
            <a:ext cx="5280660" cy="1152144"/>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6144768" y="1783080"/>
            <a:ext cx="91440" cy="1152144"/>
          </a:xfrm>
          <a:prstGeom prst="rect">
            <a:avLst/>
          </a:prstGeom>
          <a:solidFill>
            <a:srgbClr val="2D7785"/>
          </a:solidFill>
          <a:ln w="12700">
            <a:solidFill>
              <a:srgbClr val="2D7785"/>
            </a:solidFill>
            <a:prstDash val="solid"/>
          </a:ln>
        </p:spPr>
        <p:txBody>
          <a:bodyPr/>
          <a:lstStyle/>
          <a:p>
            <a:endParaRPr lang="en-US"/>
          </a:p>
        </p:txBody>
      </p:sp>
      <p:sp>
        <p:nvSpPr>
          <p:cNvPr id="11" name="Text 9"/>
          <p:cNvSpPr/>
          <p:nvPr/>
        </p:nvSpPr>
        <p:spPr>
          <a:xfrm>
            <a:off x="6373368" y="1947672"/>
            <a:ext cx="4869180" cy="347472"/>
          </a:xfrm>
          <a:prstGeom prst="rect">
            <a:avLst/>
          </a:prstGeom>
          <a:noFill/>
          <a:ln/>
        </p:spPr>
        <p:txBody>
          <a:bodyPr wrap="square" lIns="0" tIns="0" rIns="0" bIns="0" rtlCol="0" anchor="ctr"/>
          <a:lstStyle/>
          <a:p>
            <a:pPr marL="0" indent="0">
              <a:buNone/>
            </a:pPr>
            <a:r>
              <a:rPr lang="en-US" sz="1900" b="1" dirty="0">
                <a:solidFill>
                  <a:srgbClr val="2D7785"/>
                </a:solidFill>
              </a:rPr>
              <a:t>ONE PERSON CONTROLS THE CYCLE</a:t>
            </a:r>
            <a:endParaRPr lang="en-US" sz="1900" dirty="0"/>
          </a:p>
        </p:txBody>
      </p:sp>
      <p:sp>
        <p:nvSpPr>
          <p:cNvPr id="12" name="Text 10"/>
          <p:cNvSpPr/>
          <p:nvPr/>
        </p:nvSpPr>
        <p:spPr>
          <a:xfrm>
            <a:off x="6373368" y="2423160"/>
            <a:ext cx="4823460" cy="329184"/>
          </a:xfrm>
          <a:prstGeom prst="rect">
            <a:avLst/>
          </a:prstGeom>
          <a:noFill/>
          <a:ln/>
        </p:spPr>
        <p:txBody>
          <a:bodyPr wrap="square" lIns="0" tIns="0" rIns="0" bIns="0" rtlCol="0" anchor="ctr">
            <a:normAutofit/>
          </a:bodyPr>
          <a:lstStyle/>
          <a:p>
            <a:pPr marL="0" indent="0">
              <a:buNone/>
            </a:pPr>
            <a:r>
              <a:rPr lang="en-US" sz="1800" dirty="0">
                <a:solidFill>
                  <a:srgbClr val="30383D"/>
                </a:solidFill>
              </a:rPr>
              <a:t>Separate duties or add independent review</a:t>
            </a:r>
            <a:endParaRPr lang="en-US" sz="1800" dirty="0"/>
          </a:p>
        </p:txBody>
      </p:sp>
      <p:sp>
        <p:nvSpPr>
          <p:cNvPr id="13" name="Shape 11"/>
          <p:cNvSpPr/>
          <p:nvPr/>
        </p:nvSpPr>
        <p:spPr>
          <a:xfrm>
            <a:off x="658368" y="3154680"/>
            <a:ext cx="5280660" cy="1152144"/>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658368" y="3154680"/>
            <a:ext cx="91440" cy="1152144"/>
          </a:xfrm>
          <a:prstGeom prst="rect">
            <a:avLst/>
          </a:prstGeom>
          <a:solidFill>
            <a:srgbClr val="EB5226"/>
          </a:solidFill>
          <a:ln w="12700">
            <a:solidFill>
              <a:srgbClr val="EB5226"/>
            </a:solidFill>
            <a:prstDash val="solid"/>
          </a:ln>
        </p:spPr>
        <p:txBody>
          <a:bodyPr/>
          <a:lstStyle/>
          <a:p>
            <a:endParaRPr lang="en-US"/>
          </a:p>
        </p:txBody>
      </p:sp>
      <p:sp>
        <p:nvSpPr>
          <p:cNvPr id="15" name="Text 13"/>
          <p:cNvSpPr/>
          <p:nvPr/>
        </p:nvSpPr>
        <p:spPr>
          <a:xfrm>
            <a:off x="886968" y="3319272"/>
            <a:ext cx="4869180" cy="347472"/>
          </a:xfrm>
          <a:prstGeom prst="rect">
            <a:avLst/>
          </a:prstGeom>
          <a:noFill/>
          <a:ln/>
        </p:spPr>
        <p:txBody>
          <a:bodyPr wrap="square" lIns="0" tIns="0" rIns="0" bIns="0" rtlCol="0" anchor="ctr"/>
          <a:lstStyle/>
          <a:p>
            <a:pPr marL="0" indent="0">
              <a:buNone/>
            </a:pPr>
            <a:r>
              <a:rPr lang="en-US" sz="1900" b="1" dirty="0">
                <a:solidFill>
                  <a:srgbClr val="EB5226"/>
                </a:solidFill>
              </a:rPr>
              <a:t>RECONCILIATIONS ARE LATE</a:t>
            </a:r>
            <a:endParaRPr lang="en-US" sz="1900" dirty="0"/>
          </a:p>
        </p:txBody>
      </p:sp>
      <p:sp>
        <p:nvSpPr>
          <p:cNvPr id="16" name="Text 14"/>
          <p:cNvSpPr/>
          <p:nvPr/>
        </p:nvSpPr>
        <p:spPr>
          <a:xfrm>
            <a:off x="886968" y="3794760"/>
            <a:ext cx="4823460" cy="329184"/>
          </a:xfrm>
          <a:prstGeom prst="rect">
            <a:avLst/>
          </a:prstGeom>
          <a:noFill/>
          <a:ln/>
        </p:spPr>
        <p:txBody>
          <a:bodyPr wrap="square" lIns="0" tIns="0" rIns="0" bIns="0" rtlCol="0" anchor="ctr">
            <a:normAutofit/>
          </a:bodyPr>
          <a:lstStyle/>
          <a:p>
            <a:pPr marL="0" indent="0">
              <a:buNone/>
            </a:pPr>
            <a:r>
              <a:rPr lang="en-US" sz="1800" dirty="0">
                <a:solidFill>
                  <a:srgbClr val="30383D"/>
                </a:solidFill>
              </a:rPr>
              <a:t>Set deadlines, ownership, escalation, review</a:t>
            </a:r>
            <a:endParaRPr lang="en-US" sz="1800" dirty="0"/>
          </a:p>
        </p:txBody>
      </p:sp>
      <p:sp>
        <p:nvSpPr>
          <p:cNvPr id="17" name="Shape 15"/>
          <p:cNvSpPr/>
          <p:nvPr/>
        </p:nvSpPr>
        <p:spPr>
          <a:xfrm>
            <a:off x="6144768" y="3154680"/>
            <a:ext cx="5280660" cy="1152144"/>
          </a:xfrm>
          <a:prstGeom prst="roundRect">
            <a:avLst/>
          </a:prstGeom>
          <a:solidFill>
            <a:srgbClr val="FFFFFF"/>
          </a:solidFill>
          <a:ln w="12700">
            <a:solidFill>
              <a:srgbClr val="D5D7D4"/>
            </a:solidFill>
            <a:prstDash val="solid"/>
          </a:ln>
        </p:spPr>
        <p:txBody>
          <a:bodyPr/>
          <a:lstStyle/>
          <a:p>
            <a:endParaRPr lang="en-US"/>
          </a:p>
        </p:txBody>
      </p:sp>
      <p:sp>
        <p:nvSpPr>
          <p:cNvPr id="18" name="Shape 16"/>
          <p:cNvSpPr/>
          <p:nvPr/>
        </p:nvSpPr>
        <p:spPr>
          <a:xfrm>
            <a:off x="6144768" y="3154680"/>
            <a:ext cx="91440" cy="1152144"/>
          </a:xfrm>
          <a:prstGeom prst="rect">
            <a:avLst/>
          </a:prstGeom>
          <a:solidFill>
            <a:srgbClr val="2D7785"/>
          </a:solidFill>
          <a:ln w="12700">
            <a:solidFill>
              <a:srgbClr val="2D7785"/>
            </a:solidFill>
            <a:prstDash val="solid"/>
          </a:ln>
        </p:spPr>
        <p:txBody>
          <a:bodyPr/>
          <a:lstStyle/>
          <a:p>
            <a:endParaRPr lang="en-US"/>
          </a:p>
        </p:txBody>
      </p:sp>
      <p:sp>
        <p:nvSpPr>
          <p:cNvPr id="19" name="Text 17"/>
          <p:cNvSpPr/>
          <p:nvPr/>
        </p:nvSpPr>
        <p:spPr>
          <a:xfrm>
            <a:off x="6373368" y="3319272"/>
            <a:ext cx="4869180" cy="347472"/>
          </a:xfrm>
          <a:prstGeom prst="rect">
            <a:avLst/>
          </a:prstGeom>
          <a:noFill/>
          <a:ln/>
        </p:spPr>
        <p:txBody>
          <a:bodyPr wrap="square" lIns="0" tIns="0" rIns="0" bIns="0" rtlCol="0" anchor="ctr"/>
          <a:lstStyle/>
          <a:p>
            <a:pPr marL="0" indent="0">
              <a:buNone/>
            </a:pPr>
            <a:r>
              <a:rPr lang="en-US" sz="1900" b="1" dirty="0">
                <a:solidFill>
                  <a:srgbClr val="2D7785"/>
                </a:solidFill>
              </a:rPr>
              <a:t>POLICIES DO NOT MATCH PRACTICE</a:t>
            </a:r>
            <a:endParaRPr lang="en-US" sz="1900" dirty="0"/>
          </a:p>
        </p:txBody>
      </p:sp>
      <p:sp>
        <p:nvSpPr>
          <p:cNvPr id="20" name="Text 18"/>
          <p:cNvSpPr/>
          <p:nvPr/>
        </p:nvSpPr>
        <p:spPr>
          <a:xfrm>
            <a:off x="6373368" y="3794760"/>
            <a:ext cx="4823460" cy="329184"/>
          </a:xfrm>
          <a:prstGeom prst="rect">
            <a:avLst/>
          </a:prstGeom>
          <a:noFill/>
          <a:ln/>
        </p:spPr>
        <p:txBody>
          <a:bodyPr wrap="square" lIns="0" tIns="0" rIns="0" bIns="0" rtlCol="0" anchor="ctr">
            <a:normAutofit/>
          </a:bodyPr>
          <a:lstStyle/>
          <a:p>
            <a:pPr marL="0" indent="0">
              <a:buNone/>
            </a:pPr>
            <a:r>
              <a:rPr lang="en-US" sz="1800" dirty="0">
                <a:solidFill>
                  <a:srgbClr val="30383D"/>
                </a:solidFill>
              </a:rPr>
              <a:t>Update procedures and train staff</a:t>
            </a:r>
            <a:endParaRPr lang="en-US" sz="1800" dirty="0"/>
          </a:p>
        </p:txBody>
      </p:sp>
      <p:sp>
        <p:nvSpPr>
          <p:cNvPr id="21" name="Shape 19"/>
          <p:cNvSpPr/>
          <p:nvPr/>
        </p:nvSpPr>
        <p:spPr>
          <a:xfrm>
            <a:off x="658368" y="4526280"/>
            <a:ext cx="5280660" cy="1152144"/>
          </a:xfrm>
          <a:prstGeom prst="roundRect">
            <a:avLst/>
          </a:prstGeom>
          <a:solidFill>
            <a:srgbClr val="FFFFFF"/>
          </a:solidFill>
          <a:ln w="12700">
            <a:solidFill>
              <a:srgbClr val="D5D7D4"/>
            </a:solidFill>
            <a:prstDash val="solid"/>
          </a:ln>
        </p:spPr>
        <p:txBody>
          <a:bodyPr/>
          <a:lstStyle/>
          <a:p>
            <a:endParaRPr lang="en-US"/>
          </a:p>
        </p:txBody>
      </p:sp>
      <p:sp>
        <p:nvSpPr>
          <p:cNvPr id="22" name="Shape 20"/>
          <p:cNvSpPr/>
          <p:nvPr/>
        </p:nvSpPr>
        <p:spPr>
          <a:xfrm>
            <a:off x="658368" y="4526280"/>
            <a:ext cx="91440" cy="1152144"/>
          </a:xfrm>
          <a:prstGeom prst="rect">
            <a:avLst/>
          </a:prstGeom>
          <a:solidFill>
            <a:srgbClr val="EB5226"/>
          </a:solidFill>
          <a:ln w="12700">
            <a:solidFill>
              <a:srgbClr val="EB5226"/>
            </a:solidFill>
            <a:prstDash val="solid"/>
          </a:ln>
        </p:spPr>
        <p:txBody>
          <a:bodyPr/>
          <a:lstStyle/>
          <a:p>
            <a:endParaRPr lang="en-US"/>
          </a:p>
        </p:txBody>
      </p:sp>
      <p:sp>
        <p:nvSpPr>
          <p:cNvPr id="23" name="Text 21"/>
          <p:cNvSpPr/>
          <p:nvPr/>
        </p:nvSpPr>
        <p:spPr>
          <a:xfrm>
            <a:off x="886968" y="4690872"/>
            <a:ext cx="4869180" cy="347472"/>
          </a:xfrm>
          <a:prstGeom prst="rect">
            <a:avLst/>
          </a:prstGeom>
          <a:noFill/>
          <a:ln/>
        </p:spPr>
        <p:txBody>
          <a:bodyPr wrap="square" lIns="0" tIns="0" rIns="0" bIns="0" rtlCol="0" anchor="ctr"/>
          <a:lstStyle/>
          <a:p>
            <a:pPr marL="0" indent="0">
              <a:buNone/>
            </a:pPr>
            <a:r>
              <a:rPr lang="en-US" sz="1900" b="1" dirty="0">
                <a:solidFill>
                  <a:srgbClr val="EB5226"/>
                </a:solidFill>
              </a:rPr>
              <a:t>ACCESS ACCUMULATES</a:t>
            </a:r>
            <a:endParaRPr lang="en-US" sz="1900" dirty="0"/>
          </a:p>
        </p:txBody>
      </p:sp>
      <p:sp>
        <p:nvSpPr>
          <p:cNvPr id="24" name="Text 22"/>
          <p:cNvSpPr/>
          <p:nvPr/>
        </p:nvSpPr>
        <p:spPr>
          <a:xfrm>
            <a:off x="886968" y="5166360"/>
            <a:ext cx="4823460" cy="329184"/>
          </a:xfrm>
          <a:prstGeom prst="rect">
            <a:avLst/>
          </a:prstGeom>
          <a:noFill/>
          <a:ln/>
        </p:spPr>
        <p:txBody>
          <a:bodyPr wrap="square" lIns="0" tIns="0" rIns="0" bIns="0" rtlCol="0" anchor="ctr">
            <a:normAutofit/>
          </a:bodyPr>
          <a:lstStyle/>
          <a:p>
            <a:pPr marL="0" indent="0">
              <a:buNone/>
            </a:pPr>
            <a:r>
              <a:rPr lang="en-US" sz="1800" dirty="0">
                <a:solidFill>
                  <a:srgbClr val="30383D"/>
                </a:solidFill>
              </a:rPr>
              <a:t>Perform periodic reviews and remove rights</a:t>
            </a:r>
            <a:endParaRPr lang="en-US" sz="1800" dirty="0"/>
          </a:p>
        </p:txBody>
      </p:sp>
      <p:sp>
        <p:nvSpPr>
          <p:cNvPr id="25" name="Shape 23"/>
          <p:cNvSpPr/>
          <p:nvPr/>
        </p:nvSpPr>
        <p:spPr>
          <a:xfrm>
            <a:off x="6144768" y="4526280"/>
            <a:ext cx="5280660" cy="1152144"/>
          </a:xfrm>
          <a:prstGeom prst="roundRect">
            <a:avLst/>
          </a:prstGeom>
          <a:solidFill>
            <a:srgbClr val="FFFFFF"/>
          </a:solidFill>
          <a:ln w="12700">
            <a:solidFill>
              <a:srgbClr val="D5D7D4"/>
            </a:solidFill>
            <a:prstDash val="solid"/>
          </a:ln>
        </p:spPr>
        <p:txBody>
          <a:bodyPr/>
          <a:lstStyle/>
          <a:p>
            <a:endParaRPr lang="en-US"/>
          </a:p>
        </p:txBody>
      </p:sp>
      <p:sp>
        <p:nvSpPr>
          <p:cNvPr id="26" name="Shape 24"/>
          <p:cNvSpPr/>
          <p:nvPr/>
        </p:nvSpPr>
        <p:spPr>
          <a:xfrm>
            <a:off x="6144768" y="4526280"/>
            <a:ext cx="91440" cy="1152144"/>
          </a:xfrm>
          <a:prstGeom prst="rect">
            <a:avLst/>
          </a:prstGeom>
          <a:solidFill>
            <a:srgbClr val="2D7785"/>
          </a:solidFill>
          <a:ln w="12700">
            <a:solidFill>
              <a:srgbClr val="2D7785"/>
            </a:solidFill>
            <a:prstDash val="solid"/>
          </a:ln>
        </p:spPr>
        <p:txBody>
          <a:bodyPr/>
          <a:lstStyle/>
          <a:p>
            <a:endParaRPr lang="en-US"/>
          </a:p>
        </p:txBody>
      </p:sp>
      <p:sp>
        <p:nvSpPr>
          <p:cNvPr id="27" name="Text 25"/>
          <p:cNvSpPr/>
          <p:nvPr/>
        </p:nvSpPr>
        <p:spPr>
          <a:xfrm>
            <a:off x="6373368" y="4690872"/>
            <a:ext cx="4869180" cy="347472"/>
          </a:xfrm>
          <a:prstGeom prst="rect">
            <a:avLst/>
          </a:prstGeom>
          <a:noFill/>
          <a:ln/>
        </p:spPr>
        <p:txBody>
          <a:bodyPr wrap="square" lIns="0" tIns="0" rIns="0" bIns="0" rtlCol="0" anchor="ctr"/>
          <a:lstStyle/>
          <a:p>
            <a:pPr marL="0" indent="0">
              <a:buNone/>
            </a:pPr>
            <a:r>
              <a:rPr lang="en-US" sz="1900" b="1" dirty="0">
                <a:solidFill>
                  <a:srgbClr val="2D7785"/>
                </a:solidFill>
              </a:rPr>
              <a:t>CONTROL ISSUES REMAIN OPEN</a:t>
            </a:r>
            <a:endParaRPr lang="en-US" sz="1900" dirty="0"/>
          </a:p>
        </p:txBody>
      </p:sp>
      <p:sp>
        <p:nvSpPr>
          <p:cNvPr id="28" name="Text 26"/>
          <p:cNvSpPr/>
          <p:nvPr/>
        </p:nvSpPr>
        <p:spPr>
          <a:xfrm>
            <a:off x="6373368" y="5166360"/>
            <a:ext cx="4823460" cy="329184"/>
          </a:xfrm>
          <a:prstGeom prst="rect">
            <a:avLst/>
          </a:prstGeom>
          <a:noFill/>
          <a:ln/>
        </p:spPr>
        <p:txBody>
          <a:bodyPr wrap="square" lIns="0" tIns="0" rIns="0" bIns="0" rtlCol="0" anchor="ctr">
            <a:normAutofit/>
          </a:bodyPr>
          <a:lstStyle/>
          <a:p>
            <a:pPr marL="0" indent="0">
              <a:buNone/>
            </a:pPr>
            <a:r>
              <a:rPr lang="en-US" sz="1800" dirty="0">
                <a:solidFill>
                  <a:srgbClr val="30383D"/>
                </a:solidFill>
              </a:rPr>
              <a:t>Assign owner, milestone, evidence, follow-up</a:t>
            </a:r>
            <a:endParaRPr lang="en-US" sz="1800" dirty="0"/>
          </a:p>
        </p:txBody>
      </p:sp>
      <p:sp>
        <p:nvSpPr>
          <p:cNvPr id="29"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90-DAY IMPROVEMENT PLAN</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Choose one process and make the control visible</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Small, completed improvements beat a long list of intentions.</a:t>
            </a:r>
            <a:endParaRPr lang="en-US" sz="1800" dirty="0"/>
          </a:p>
        </p:txBody>
      </p:sp>
      <p:sp>
        <p:nvSpPr>
          <p:cNvPr id="5" name="Shape 3"/>
          <p:cNvSpPr/>
          <p:nvPr/>
        </p:nvSpPr>
        <p:spPr>
          <a:xfrm>
            <a:off x="658368" y="1847088"/>
            <a:ext cx="3520440" cy="3255264"/>
          </a:xfrm>
          <a:prstGeom prst="roundRect">
            <a:avLst/>
          </a:prstGeom>
          <a:solidFill>
            <a:srgbClr val="FFFFFF"/>
          </a:solidFill>
          <a:ln w="12700">
            <a:solidFill>
              <a:srgbClr val="D5D7D4"/>
            </a:solidFill>
            <a:prstDash val="solid"/>
          </a:ln>
        </p:spPr>
        <p:txBody>
          <a:bodyPr/>
          <a:lstStyle/>
          <a:p>
            <a:endParaRPr lang="en-US"/>
          </a:p>
        </p:txBody>
      </p:sp>
      <p:sp>
        <p:nvSpPr>
          <p:cNvPr id="6" name="Shape 4"/>
          <p:cNvSpPr/>
          <p:nvPr/>
        </p:nvSpPr>
        <p:spPr>
          <a:xfrm>
            <a:off x="658368" y="1847088"/>
            <a:ext cx="91440" cy="3255264"/>
          </a:xfrm>
          <a:prstGeom prst="rect">
            <a:avLst/>
          </a:prstGeom>
          <a:solidFill>
            <a:srgbClr val="EB5226"/>
          </a:solidFill>
          <a:ln w="12700">
            <a:solidFill>
              <a:srgbClr val="EB5226"/>
            </a:solidFill>
            <a:prstDash val="solid"/>
          </a:ln>
        </p:spPr>
        <p:txBody>
          <a:bodyPr/>
          <a:lstStyle/>
          <a:p>
            <a:endParaRPr lang="en-US"/>
          </a:p>
        </p:txBody>
      </p:sp>
      <p:sp>
        <p:nvSpPr>
          <p:cNvPr id="7" name="Text 5"/>
          <p:cNvSpPr/>
          <p:nvPr/>
        </p:nvSpPr>
        <p:spPr>
          <a:xfrm>
            <a:off x="886968" y="2011680"/>
            <a:ext cx="3108960" cy="347472"/>
          </a:xfrm>
          <a:prstGeom prst="rect">
            <a:avLst/>
          </a:prstGeom>
          <a:noFill/>
          <a:ln/>
        </p:spPr>
        <p:txBody>
          <a:bodyPr wrap="square" lIns="0" tIns="0" rIns="0" bIns="0" rtlCol="0" anchor="ctr"/>
          <a:lstStyle/>
          <a:p>
            <a:pPr marL="0" indent="0">
              <a:buNone/>
            </a:pPr>
            <a:r>
              <a:rPr lang="en-US" sz="1900" b="1" dirty="0">
                <a:solidFill>
                  <a:srgbClr val="EB5226"/>
                </a:solidFill>
              </a:rPr>
              <a:t>0–30 DAYS</a:t>
            </a:r>
            <a:endParaRPr lang="en-US" sz="1900" dirty="0"/>
          </a:p>
        </p:txBody>
      </p:sp>
      <p:sp>
        <p:nvSpPr>
          <p:cNvPr id="8" name="Text 6"/>
          <p:cNvSpPr/>
          <p:nvPr/>
        </p:nvSpPr>
        <p:spPr>
          <a:xfrm>
            <a:off x="886968" y="2487168"/>
            <a:ext cx="3063240" cy="2432304"/>
          </a:xfrm>
          <a:prstGeom prst="rect">
            <a:avLst/>
          </a:prstGeom>
          <a:noFill/>
          <a:ln/>
        </p:spPr>
        <p:txBody>
          <a:bodyPr wrap="square" lIns="0" tIns="0" rIns="0" bIns="0" rtlCol="0" anchor="ctr">
            <a:normAutofit/>
          </a:bodyPr>
          <a:lstStyle/>
          <a:p>
            <a:pPr marL="0" indent="0">
              <a:buNone/>
            </a:pPr>
            <a:r>
              <a:rPr lang="en-US" sz="1900" dirty="0">
                <a:solidFill>
                  <a:srgbClr val="30383D"/>
                </a:solidFill>
              </a:rPr>
              <a:t>Select one high-risk process</a:t>
            </a:r>
            <a:endParaRPr lang="en-US" sz="1900" dirty="0"/>
          </a:p>
          <a:p>
            <a:pPr marL="0" indent="0">
              <a:buNone/>
            </a:pPr>
            <a:endParaRPr lang="en-US" sz="1900" dirty="0"/>
          </a:p>
          <a:p>
            <a:pPr marL="0" indent="0">
              <a:buNone/>
            </a:pPr>
            <a:r>
              <a:rPr lang="en-US" sz="1900" dirty="0">
                <a:solidFill>
                  <a:srgbClr val="30383D"/>
                </a:solidFill>
              </a:rPr>
              <a:t>Map roles and evidence</a:t>
            </a:r>
            <a:endParaRPr lang="en-US" sz="1900" dirty="0"/>
          </a:p>
          <a:p>
            <a:pPr marL="0" indent="0">
              <a:buNone/>
            </a:pPr>
            <a:endParaRPr lang="en-US" sz="1900" dirty="0"/>
          </a:p>
          <a:p>
            <a:pPr marL="0" indent="0">
              <a:buNone/>
            </a:pPr>
            <a:r>
              <a:rPr lang="en-US" sz="1900" dirty="0">
                <a:solidFill>
                  <a:srgbClr val="30383D"/>
                </a:solidFill>
              </a:rPr>
              <a:t>Identify the most important gap</a:t>
            </a:r>
            <a:endParaRPr lang="en-US" sz="1900" dirty="0"/>
          </a:p>
        </p:txBody>
      </p:sp>
      <p:sp>
        <p:nvSpPr>
          <p:cNvPr id="9" name="Shape 7"/>
          <p:cNvSpPr/>
          <p:nvPr/>
        </p:nvSpPr>
        <p:spPr>
          <a:xfrm>
            <a:off x="4315968" y="1847088"/>
            <a:ext cx="3520440" cy="3255264"/>
          </a:xfrm>
          <a:prstGeom prst="roundRect">
            <a:avLst/>
          </a:prstGeom>
          <a:solidFill>
            <a:srgbClr val="FFFFFF"/>
          </a:solidFill>
          <a:ln w="12700">
            <a:solidFill>
              <a:srgbClr val="D5D7D4"/>
            </a:solidFill>
            <a:prstDash val="solid"/>
          </a:ln>
        </p:spPr>
        <p:txBody>
          <a:bodyPr/>
          <a:lstStyle/>
          <a:p>
            <a:endParaRPr lang="en-US"/>
          </a:p>
        </p:txBody>
      </p:sp>
      <p:sp>
        <p:nvSpPr>
          <p:cNvPr id="10" name="Shape 8"/>
          <p:cNvSpPr/>
          <p:nvPr/>
        </p:nvSpPr>
        <p:spPr>
          <a:xfrm>
            <a:off x="4315968" y="1847088"/>
            <a:ext cx="91440" cy="3255264"/>
          </a:xfrm>
          <a:prstGeom prst="rect">
            <a:avLst/>
          </a:prstGeom>
          <a:solidFill>
            <a:srgbClr val="2D7785"/>
          </a:solidFill>
          <a:ln w="12700">
            <a:solidFill>
              <a:srgbClr val="2D7785"/>
            </a:solidFill>
            <a:prstDash val="solid"/>
          </a:ln>
        </p:spPr>
        <p:txBody>
          <a:bodyPr/>
          <a:lstStyle/>
          <a:p>
            <a:endParaRPr lang="en-US"/>
          </a:p>
        </p:txBody>
      </p:sp>
      <p:sp>
        <p:nvSpPr>
          <p:cNvPr id="11" name="Text 9"/>
          <p:cNvSpPr/>
          <p:nvPr/>
        </p:nvSpPr>
        <p:spPr>
          <a:xfrm>
            <a:off x="4544568" y="2011680"/>
            <a:ext cx="3108960" cy="347472"/>
          </a:xfrm>
          <a:prstGeom prst="rect">
            <a:avLst/>
          </a:prstGeom>
          <a:noFill/>
          <a:ln/>
        </p:spPr>
        <p:txBody>
          <a:bodyPr wrap="square" lIns="0" tIns="0" rIns="0" bIns="0" rtlCol="0" anchor="ctr"/>
          <a:lstStyle/>
          <a:p>
            <a:pPr marL="0" indent="0">
              <a:buNone/>
            </a:pPr>
            <a:r>
              <a:rPr lang="en-US" sz="1900" b="1" dirty="0">
                <a:solidFill>
                  <a:srgbClr val="2D7785"/>
                </a:solidFill>
              </a:rPr>
              <a:t>31–60 DAYS</a:t>
            </a:r>
            <a:endParaRPr lang="en-US" sz="1900" dirty="0"/>
          </a:p>
        </p:txBody>
      </p:sp>
      <p:sp>
        <p:nvSpPr>
          <p:cNvPr id="12" name="Text 10"/>
          <p:cNvSpPr/>
          <p:nvPr/>
        </p:nvSpPr>
        <p:spPr>
          <a:xfrm>
            <a:off x="4544568" y="2487168"/>
            <a:ext cx="3063240" cy="2432304"/>
          </a:xfrm>
          <a:prstGeom prst="rect">
            <a:avLst/>
          </a:prstGeom>
          <a:noFill/>
          <a:ln/>
        </p:spPr>
        <p:txBody>
          <a:bodyPr wrap="square" lIns="0" tIns="0" rIns="0" bIns="0" rtlCol="0" anchor="ctr">
            <a:normAutofit/>
          </a:bodyPr>
          <a:lstStyle/>
          <a:p>
            <a:pPr marL="0" indent="0">
              <a:buNone/>
            </a:pPr>
            <a:r>
              <a:rPr lang="en-US" sz="1900" dirty="0">
                <a:solidFill>
                  <a:srgbClr val="30383D"/>
                </a:solidFill>
              </a:rPr>
              <a:t>Redesign the control</a:t>
            </a:r>
            <a:endParaRPr lang="en-US" sz="1900" dirty="0"/>
          </a:p>
          <a:p>
            <a:pPr marL="0" indent="0">
              <a:buNone/>
            </a:pPr>
            <a:endParaRPr lang="en-US" sz="1900" dirty="0"/>
          </a:p>
          <a:p>
            <a:pPr marL="0" indent="0">
              <a:buNone/>
            </a:pPr>
            <a:r>
              <a:rPr lang="en-US" sz="1900" dirty="0">
                <a:solidFill>
                  <a:srgbClr val="30383D"/>
                </a:solidFill>
              </a:rPr>
              <a:t>Update the procedure</a:t>
            </a:r>
            <a:endParaRPr lang="en-US" sz="1900" dirty="0"/>
          </a:p>
          <a:p>
            <a:pPr marL="0" indent="0">
              <a:buNone/>
            </a:pPr>
            <a:endParaRPr lang="en-US" sz="1900" dirty="0"/>
          </a:p>
          <a:p>
            <a:pPr marL="0" indent="0">
              <a:buNone/>
            </a:pPr>
            <a:r>
              <a:rPr lang="en-US" sz="1900" dirty="0">
                <a:solidFill>
                  <a:srgbClr val="30383D"/>
                </a:solidFill>
              </a:rPr>
              <a:t>Train the doer and reviewer</a:t>
            </a:r>
            <a:endParaRPr lang="en-US" sz="1900" dirty="0"/>
          </a:p>
        </p:txBody>
      </p:sp>
      <p:sp>
        <p:nvSpPr>
          <p:cNvPr id="13" name="Shape 11"/>
          <p:cNvSpPr/>
          <p:nvPr/>
        </p:nvSpPr>
        <p:spPr>
          <a:xfrm>
            <a:off x="7973568" y="1847088"/>
            <a:ext cx="3520440" cy="3255264"/>
          </a:xfrm>
          <a:prstGeom prst="roundRect">
            <a:avLst/>
          </a:prstGeom>
          <a:solidFill>
            <a:srgbClr val="FFFFFF"/>
          </a:solidFill>
          <a:ln w="12700">
            <a:solidFill>
              <a:srgbClr val="D5D7D4"/>
            </a:solidFill>
            <a:prstDash val="solid"/>
          </a:ln>
        </p:spPr>
        <p:txBody>
          <a:bodyPr/>
          <a:lstStyle/>
          <a:p>
            <a:endParaRPr lang="en-US"/>
          </a:p>
        </p:txBody>
      </p:sp>
      <p:sp>
        <p:nvSpPr>
          <p:cNvPr id="14" name="Shape 12"/>
          <p:cNvSpPr/>
          <p:nvPr/>
        </p:nvSpPr>
        <p:spPr>
          <a:xfrm>
            <a:off x="7973568" y="1847088"/>
            <a:ext cx="91440" cy="3255264"/>
          </a:xfrm>
          <a:prstGeom prst="rect">
            <a:avLst/>
          </a:prstGeom>
          <a:solidFill>
            <a:srgbClr val="E7A923"/>
          </a:solidFill>
          <a:ln w="12700">
            <a:solidFill>
              <a:srgbClr val="E7A923"/>
            </a:solidFill>
            <a:prstDash val="solid"/>
          </a:ln>
        </p:spPr>
        <p:txBody>
          <a:bodyPr/>
          <a:lstStyle/>
          <a:p>
            <a:endParaRPr lang="en-US"/>
          </a:p>
        </p:txBody>
      </p:sp>
      <p:sp>
        <p:nvSpPr>
          <p:cNvPr id="15" name="Text 13"/>
          <p:cNvSpPr/>
          <p:nvPr/>
        </p:nvSpPr>
        <p:spPr>
          <a:xfrm>
            <a:off x="8202168" y="2011680"/>
            <a:ext cx="3108960" cy="347472"/>
          </a:xfrm>
          <a:prstGeom prst="rect">
            <a:avLst/>
          </a:prstGeom>
          <a:noFill/>
          <a:ln/>
        </p:spPr>
        <p:txBody>
          <a:bodyPr wrap="square" lIns="0" tIns="0" rIns="0" bIns="0" rtlCol="0" anchor="ctr"/>
          <a:lstStyle/>
          <a:p>
            <a:pPr marL="0" indent="0">
              <a:buNone/>
            </a:pPr>
            <a:r>
              <a:rPr lang="en-US" sz="1900" b="1" dirty="0">
                <a:solidFill>
                  <a:srgbClr val="E7A923"/>
                </a:solidFill>
              </a:rPr>
              <a:t>61–90 DAYS</a:t>
            </a:r>
            <a:endParaRPr lang="en-US" sz="1900" dirty="0"/>
          </a:p>
        </p:txBody>
      </p:sp>
      <p:sp>
        <p:nvSpPr>
          <p:cNvPr id="16" name="Text 14"/>
          <p:cNvSpPr/>
          <p:nvPr/>
        </p:nvSpPr>
        <p:spPr>
          <a:xfrm>
            <a:off x="8202168" y="2487168"/>
            <a:ext cx="3063240" cy="2432304"/>
          </a:xfrm>
          <a:prstGeom prst="rect">
            <a:avLst/>
          </a:prstGeom>
          <a:noFill/>
          <a:ln/>
        </p:spPr>
        <p:txBody>
          <a:bodyPr wrap="square" lIns="0" tIns="0" rIns="0" bIns="0" rtlCol="0" anchor="ctr">
            <a:normAutofit/>
          </a:bodyPr>
          <a:lstStyle/>
          <a:p>
            <a:pPr marL="0" indent="0">
              <a:buNone/>
            </a:pPr>
            <a:r>
              <a:rPr lang="en-US" sz="1900" dirty="0">
                <a:solidFill>
                  <a:srgbClr val="30383D"/>
                </a:solidFill>
              </a:rPr>
              <a:t>Test the control</a:t>
            </a:r>
            <a:endParaRPr lang="en-US" sz="1900" dirty="0"/>
          </a:p>
          <a:p>
            <a:pPr marL="0" indent="0">
              <a:buNone/>
            </a:pPr>
            <a:endParaRPr lang="en-US" sz="1900" dirty="0"/>
          </a:p>
          <a:p>
            <a:pPr marL="0" indent="0">
              <a:buNone/>
            </a:pPr>
            <a:r>
              <a:rPr lang="en-US" sz="1900" dirty="0">
                <a:solidFill>
                  <a:srgbClr val="30383D"/>
                </a:solidFill>
              </a:rPr>
              <a:t>Correct exceptions</a:t>
            </a:r>
            <a:endParaRPr lang="en-US" sz="1900" dirty="0"/>
          </a:p>
          <a:p>
            <a:pPr marL="0" indent="0">
              <a:buNone/>
            </a:pPr>
            <a:endParaRPr lang="en-US" sz="1900" dirty="0"/>
          </a:p>
          <a:p>
            <a:pPr marL="0" indent="0">
              <a:buNone/>
            </a:pPr>
            <a:r>
              <a:rPr lang="en-US" sz="1900" dirty="0">
                <a:solidFill>
                  <a:srgbClr val="30383D"/>
                </a:solidFill>
              </a:rPr>
              <a:t>Report results to leadership</a:t>
            </a:r>
            <a:endParaRPr lang="en-US" sz="19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1" cy="1"/>
          <a:chOff x="0" y="0"/>
          <a:chExt cx="1" cy="1"/>
        </a:xfrm>
      </p:grpSpPr>
      <p:sp>
        <p:nvSpPr>
          <p:cNvPr id="2" name="Text 0"/>
          <p:cNvSpPr/>
          <p:nvPr/>
        </p:nvSpPr>
        <p:spPr>
          <a:xfrm>
            <a:off x="502920" y="365760"/>
            <a:ext cx="5029200" cy="237744"/>
          </a:xfrm>
          <a:prstGeom prst="rect">
            <a:avLst/>
          </a:prstGeom>
          <a:noFill/>
          <a:ln/>
        </p:spPr>
        <p:txBody>
          <a:bodyPr wrap="square" lIns="0" tIns="0" rIns="0" bIns="0" rtlCol="0" anchor="ctr"/>
          <a:lstStyle/>
          <a:p>
            <a:pPr marL="0" indent="0">
              <a:buNone/>
            </a:pPr>
            <a:r>
              <a:rPr lang="en-US" sz="1300" b="1" kern="0" spc="180" dirty="0">
                <a:solidFill>
                  <a:srgbClr val="EB5226"/>
                </a:solidFill>
              </a:rPr>
              <a:t>AUDIT-READY CHECKLIST</a:t>
            </a:r>
            <a:endParaRPr lang="en-US" sz="1300" dirty="0"/>
          </a:p>
        </p:txBody>
      </p:sp>
      <p:sp>
        <p:nvSpPr>
          <p:cNvPr id="3" name="Text 1"/>
          <p:cNvSpPr/>
          <p:nvPr/>
        </p:nvSpPr>
        <p:spPr>
          <a:xfrm>
            <a:off x="502920" y="713232"/>
            <a:ext cx="10972800" cy="548640"/>
          </a:xfrm>
          <a:prstGeom prst="rect">
            <a:avLst/>
          </a:prstGeom>
          <a:noFill/>
          <a:ln/>
        </p:spPr>
        <p:txBody>
          <a:bodyPr wrap="square" lIns="0" tIns="0" rIns="0" bIns="0" rtlCol="0" anchor="ctr"/>
          <a:lstStyle/>
          <a:p>
            <a:pPr marL="0" indent="0">
              <a:buNone/>
            </a:pPr>
            <a:r>
              <a:rPr lang="en-US" sz="3100" dirty="0">
                <a:solidFill>
                  <a:srgbClr val="30383D"/>
                </a:solidFill>
                <a:latin typeface="Georgia" pitchFamily="34" charset="0"/>
                <a:ea typeface="Georgia" pitchFamily="34" charset="-122"/>
                <a:cs typeface="Georgia" pitchFamily="34" charset="-120"/>
              </a:rPr>
              <a:t>Seven practices that make readiness sustainable</a:t>
            </a:r>
            <a:endParaRPr lang="en-US" sz="3100" dirty="0"/>
          </a:p>
        </p:txBody>
      </p:sp>
      <p:sp>
        <p:nvSpPr>
          <p:cNvPr id="4" name="Text 2"/>
          <p:cNvSpPr/>
          <p:nvPr/>
        </p:nvSpPr>
        <p:spPr>
          <a:xfrm>
            <a:off x="502920" y="1307592"/>
            <a:ext cx="10972800" cy="347472"/>
          </a:xfrm>
          <a:prstGeom prst="rect">
            <a:avLst/>
          </a:prstGeom>
          <a:noFill/>
          <a:ln/>
        </p:spPr>
        <p:txBody>
          <a:bodyPr wrap="square" lIns="0" tIns="0" rIns="0" bIns="0" rtlCol="0" anchor="ctr"/>
          <a:lstStyle/>
          <a:p>
            <a:pPr marL="0" indent="0">
              <a:buNone/>
            </a:pPr>
            <a:r>
              <a:rPr lang="en-US" sz="1800" dirty="0">
                <a:solidFill>
                  <a:srgbClr val="5E666A"/>
                </a:solidFill>
              </a:rPr>
              <a:t>Use this as your handoff from the session.</a:t>
            </a:r>
            <a:endParaRPr lang="en-US" sz="1800" dirty="0"/>
          </a:p>
        </p:txBody>
      </p:sp>
      <p:sp>
        <p:nvSpPr>
          <p:cNvPr id="5" name="Text 3"/>
          <p:cNvSpPr/>
          <p:nvPr/>
        </p:nvSpPr>
        <p:spPr>
          <a:xfrm>
            <a:off x="960120" y="1737360"/>
            <a:ext cx="10241280" cy="4251960"/>
          </a:xfrm>
          <a:prstGeom prst="rect">
            <a:avLst/>
          </a:prstGeom>
          <a:noFill/>
          <a:ln/>
        </p:spPr>
        <p:txBody>
          <a:bodyPr wrap="square" lIns="508" tIns="508" rIns="508" bIns="508" rtlCol="0" anchor="ctr">
            <a:normAutofit/>
          </a:bodyPr>
          <a:lstStyle/>
          <a:p>
            <a:pPr marL="215900" indent="-215900">
              <a:buSzPct val="100000"/>
              <a:buChar char="•"/>
            </a:pPr>
            <a:r>
              <a:rPr lang="en-US" sz="2000" dirty="0">
                <a:solidFill>
                  <a:srgbClr val="30383D"/>
                </a:solidFill>
              </a:rPr>
              <a:t>Close and reconcile accounts on a defined schedule</a:t>
            </a:r>
            <a:endParaRPr lang="en-US" sz="2000" dirty="0"/>
          </a:p>
          <a:p>
            <a:pPr marL="215900" indent="-215900">
              <a:buSzPct val="100000"/>
              <a:buChar char="•"/>
            </a:pPr>
            <a:r>
              <a:rPr lang="en-US" sz="2000" dirty="0">
                <a:solidFill>
                  <a:srgbClr val="30383D"/>
                </a:solidFill>
              </a:rPr>
              <a:t>Assign a knowledgeable owner for every audit area</a:t>
            </a:r>
            <a:endParaRPr lang="en-US" sz="2000" dirty="0"/>
          </a:p>
          <a:p>
            <a:pPr marL="215900" indent="-215900">
              <a:buSzPct val="100000"/>
              <a:buChar char="•"/>
            </a:pPr>
            <a:r>
              <a:rPr lang="en-US" sz="2000" dirty="0">
                <a:solidFill>
                  <a:srgbClr val="30383D"/>
                </a:solidFill>
              </a:rPr>
              <a:t>Document key controls and retain evidence of review</a:t>
            </a:r>
            <a:endParaRPr lang="en-US" sz="2000" dirty="0"/>
          </a:p>
          <a:p>
            <a:pPr marL="215900" indent="-215900">
              <a:buSzPct val="100000"/>
              <a:buChar char="•"/>
            </a:pPr>
            <a:r>
              <a:rPr lang="en-US" sz="2000" dirty="0">
                <a:solidFill>
                  <a:srgbClr val="30383D"/>
                </a:solidFill>
              </a:rPr>
              <a:t>Review access and incompatible duties periodically</a:t>
            </a:r>
            <a:endParaRPr lang="en-US" sz="2000" dirty="0"/>
          </a:p>
          <a:p>
            <a:pPr marL="215900" indent="-215900">
              <a:buSzPct val="100000"/>
              <a:buChar char="•"/>
            </a:pPr>
            <a:r>
              <a:rPr lang="en-US" sz="2000" dirty="0">
                <a:solidFill>
                  <a:srgbClr val="30383D"/>
                </a:solidFill>
              </a:rPr>
              <a:t>Communicate grants, contracts, debt, leases, system, and AI changes early</a:t>
            </a:r>
            <a:endParaRPr lang="en-US" sz="2000" dirty="0"/>
          </a:p>
          <a:p>
            <a:pPr marL="215900" indent="-215900">
              <a:buSzPct val="100000"/>
              <a:buChar char="•"/>
            </a:pPr>
            <a:r>
              <a:rPr lang="en-US" sz="2000" dirty="0">
                <a:solidFill>
                  <a:srgbClr val="30383D"/>
                </a:solidFill>
              </a:rPr>
              <a:t>Track requests, adjustments, and control issues to completion</a:t>
            </a:r>
            <a:endParaRPr lang="en-US" sz="2000" dirty="0"/>
          </a:p>
          <a:p>
            <a:pPr marL="215900" indent="-215900">
              <a:buSzPct val="100000"/>
              <a:buChar char="•"/>
            </a:pPr>
            <a:r>
              <a:rPr lang="en-US" sz="2000" dirty="0">
                <a:solidFill>
                  <a:srgbClr val="30383D"/>
                </a:solidFill>
              </a:rPr>
              <a:t>Report control issues and corrective actions to governance</a:t>
            </a:r>
            <a:endParaRPr lang="en-US" sz="2000" dirty="0"/>
          </a:p>
        </p:txBody>
      </p:sp>
      <p:sp>
        <p:nvSpPr>
          <p:cNvPr id="6" name="Shape 4"/>
          <p:cNvSpPr/>
          <p:nvPr/>
        </p:nvSpPr>
        <p:spPr>
          <a:xfrm>
            <a:off x="164592" y="6099048"/>
            <a:ext cx="12024360" cy="457200"/>
          </a:xfrm>
          <a:prstGeom prst="rect">
            <a:avLst/>
          </a:prstGeom>
          <a:solidFill>
            <a:srgbClr val="2D7785"/>
          </a:solidFill>
          <a:ln w="12700">
            <a:solidFill>
              <a:srgbClr val="2D7785"/>
            </a:solidFill>
            <a:prstDash val="solid"/>
          </a:ln>
        </p:spPr>
        <p:txBody>
          <a:bodyPr/>
          <a:lstStyle/>
          <a:p>
            <a:endParaRPr lang="en-US"/>
          </a:p>
        </p:txBody>
      </p:sp>
      <p:sp>
        <p:nvSpPr>
          <p:cNvPr id="7" name="Text 5"/>
          <p:cNvSpPr/>
          <p:nvPr/>
        </p:nvSpPr>
        <p:spPr>
          <a:xfrm>
            <a:off x="502920" y="6208776"/>
            <a:ext cx="10789920" cy="182880"/>
          </a:xfrm>
          <a:prstGeom prst="rect">
            <a:avLst/>
          </a:prstGeom>
          <a:noFill/>
          <a:ln/>
        </p:spPr>
        <p:txBody>
          <a:bodyPr wrap="square" lIns="0" tIns="0" rIns="0" bIns="0" rtlCol="0" anchor="ctr"/>
          <a:lstStyle/>
          <a:p>
            <a:pPr marL="0" indent="0">
              <a:buNone/>
            </a:pPr>
            <a:r>
              <a:rPr lang="en-US" sz="1200" b="1" dirty="0">
                <a:solidFill>
                  <a:srgbClr val="FFFFFF"/>
                </a:solidFill>
              </a:rPr>
              <a:t>PREPARE • COMMUNICATE • DOCUMENT • REVIEW • IMPROVE</a:t>
            </a:r>
            <a:endParaRPr lang="en-US" sz="1200" dirty="0"/>
          </a:p>
        </p:txBody>
      </p:sp>
      <p:sp>
        <p:nvSpPr>
          <p:cNvPr id="25" name="Slide Number Placeholder 0"/>
          <p:cNvSpPr>
            <a:spLocks noGrp="1"/>
          </p:cNvSpPr>
          <p:nvPr>
            <p:ph type="sldNum" sz="quarter" idx="4294967295"/>
          </p:nvPr>
        </p:nvSpPr>
        <p:spPr>
          <a:xfrm>
            <a:off x="10250000" y="6455664"/>
            <a:ext cx="320000" cy="164592"/>
          </a:xfrm>
          <a:prstGeom prst="rect">
            <a:avLst/>
          </a:prstGeom>
          <a:extLst>
            <a:ext uri="{C572A759-6A51-4108-AA02-DFA0A04FC94B}">
              <ma14:wrappingTextBoxFlag xmlns="" xmlns:ma14="http://schemas.microsoft.com/office/mac/drawingml/2011/main" val="0"/>
            </a:ext>
          </a:extLst>
        </p:spPr>
        <p:txBody>
          <a:bodyPr wrap="none" lIns="0" rIns="0">
            <a:spAutoFit/>
          </a:bodyPr>
          <a:lstStyle>
            <a:lvl1pPr>
              <a:defRPr sz="900">
                <a:solidFill>
                  <a:srgbClr val="888888"/>
                </a:solidFill>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30383D"/>
        </a:solidFill>
        <a:effectLst/>
      </p:bgPr>
    </p:bg>
    <p:spTree>
      <p:nvGrpSpPr>
        <p:cNvPr id="1" name=""/>
        <p:cNvGrpSpPr/>
        <p:nvPr/>
      </p:nvGrpSpPr>
      <p:grpSpPr>
        <a:xfrm>
          <a:off x="0" y="0"/>
          <a:ext cx="1" cy="1"/>
          <a:chOff x="0" y="0"/>
          <a:chExt cx="1" cy="1"/>
        </a:xfrm>
      </p:grpSpPr>
      <p:pic>
        <p:nvPicPr>
          <p:cNvPr id="2" name="Image 0" descr="/mnt/data/29d53cf11b.png"/>
          <p:cNvPicPr>
            <a:picLocks noChangeAspect="1"/>
          </p:cNvPicPr>
          <p:nvPr/>
        </p:nvPicPr>
        <p:blipFill>
          <a:blip r:embed="rId3"/>
          <a:srcRect l="24089" r="24089"/>
          <a:stretch/>
        </p:blipFill>
        <p:spPr>
          <a:xfrm>
            <a:off x="6858000" y="0"/>
            <a:ext cx="5330952" cy="6858000"/>
          </a:xfrm>
          <a:prstGeom prst="rect">
            <a:avLst/>
          </a:prstGeom>
        </p:spPr>
      </p:pic>
      <p:sp>
        <p:nvSpPr>
          <p:cNvPr id="3" name="Shape 0"/>
          <p:cNvSpPr/>
          <p:nvPr/>
        </p:nvSpPr>
        <p:spPr>
          <a:xfrm>
            <a:off x="0" y="0"/>
            <a:ext cx="7315200" cy="6858000"/>
          </a:xfrm>
          <a:prstGeom prst="rect">
            <a:avLst/>
          </a:prstGeom>
          <a:solidFill>
            <a:srgbClr val="30383D"/>
          </a:solidFill>
          <a:ln w="12700">
            <a:solidFill>
              <a:srgbClr val="30383D"/>
            </a:solidFill>
            <a:prstDash val="solid"/>
          </a:ln>
        </p:spPr>
        <p:txBody>
          <a:bodyPr/>
          <a:lstStyle/>
          <a:p>
            <a:endParaRPr lang="en-US"/>
          </a:p>
        </p:txBody>
      </p:sp>
      <p:sp>
        <p:nvSpPr>
          <p:cNvPr id="4" name="Text 1"/>
          <p:cNvSpPr/>
          <p:nvPr/>
        </p:nvSpPr>
        <p:spPr>
          <a:xfrm>
            <a:off x="713232" y="731520"/>
            <a:ext cx="3657600" cy="274320"/>
          </a:xfrm>
          <a:prstGeom prst="rect">
            <a:avLst/>
          </a:prstGeom>
          <a:noFill/>
          <a:ln/>
        </p:spPr>
        <p:txBody>
          <a:bodyPr wrap="square" lIns="0" tIns="0" rIns="0" bIns="0" rtlCol="0" anchor="ctr"/>
          <a:lstStyle/>
          <a:p>
            <a:pPr marL="0" indent="0">
              <a:buNone/>
            </a:pPr>
            <a:r>
              <a:rPr lang="en-US" sz="1400" b="1" kern="0" spc="200" dirty="0">
                <a:solidFill>
                  <a:srgbClr val="E7A923"/>
                </a:solidFill>
              </a:rPr>
              <a:t>YOUR TAKEAWAY</a:t>
            </a:r>
            <a:endParaRPr lang="en-US" sz="1400" dirty="0"/>
          </a:p>
        </p:txBody>
      </p:sp>
      <p:sp>
        <p:nvSpPr>
          <p:cNvPr id="5" name="Text 2"/>
          <p:cNvSpPr/>
          <p:nvPr/>
        </p:nvSpPr>
        <p:spPr>
          <a:xfrm>
            <a:off x="713232" y="1325880"/>
            <a:ext cx="5943600" cy="1234440"/>
          </a:xfrm>
          <a:prstGeom prst="rect">
            <a:avLst/>
          </a:prstGeom>
          <a:noFill/>
          <a:ln/>
        </p:spPr>
        <p:txBody>
          <a:bodyPr wrap="square" lIns="0" tIns="0" rIns="0" bIns="0" rtlCol="0" anchor="ctr"/>
          <a:lstStyle/>
          <a:p>
            <a:pPr marL="0" indent="0">
              <a:buNone/>
            </a:pPr>
            <a:r>
              <a:rPr lang="en-US" sz="3700" dirty="0">
                <a:solidFill>
                  <a:srgbClr val="FFFFFF"/>
                </a:solidFill>
                <a:latin typeface="Georgia" pitchFamily="34" charset="0"/>
                <a:ea typeface="Georgia" pitchFamily="34" charset="-122"/>
                <a:cs typeface="Georgia" pitchFamily="34" charset="-120"/>
              </a:rPr>
              <a:t>A successful audit starts</a:t>
            </a:r>
            <a:endParaRPr lang="en-US" sz="3700" dirty="0"/>
          </a:p>
          <a:p>
            <a:pPr marL="0" indent="0">
              <a:buNone/>
            </a:pPr>
            <a:r>
              <a:rPr lang="en-US" sz="3700" dirty="0">
                <a:solidFill>
                  <a:srgbClr val="FFFFFF"/>
                </a:solidFill>
                <a:latin typeface="Georgia" pitchFamily="34" charset="0"/>
                <a:ea typeface="Georgia" pitchFamily="34" charset="-122"/>
                <a:cs typeface="Georgia" pitchFamily="34" charset="-120"/>
              </a:rPr>
              <a:t>long before fieldwork.</a:t>
            </a:r>
            <a:endParaRPr lang="en-US" sz="3700" dirty="0"/>
          </a:p>
        </p:txBody>
      </p:sp>
      <p:sp>
        <p:nvSpPr>
          <p:cNvPr id="6" name="Text 3"/>
          <p:cNvSpPr/>
          <p:nvPr/>
        </p:nvSpPr>
        <p:spPr>
          <a:xfrm>
            <a:off x="713232" y="2907792"/>
            <a:ext cx="5440680" cy="1417320"/>
          </a:xfrm>
          <a:prstGeom prst="rect">
            <a:avLst/>
          </a:prstGeom>
          <a:noFill/>
          <a:ln/>
        </p:spPr>
        <p:txBody>
          <a:bodyPr wrap="square" lIns="0" tIns="0" rIns="0" bIns="0" rtlCol="0" anchor="ctr">
            <a:normAutofit lnSpcReduction="10000"/>
          </a:bodyPr>
          <a:lstStyle/>
          <a:p>
            <a:pPr marL="0" indent="0">
              <a:buNone/>
            </a:pPr>
            <a:r>
              <a:rPr lang="en-US" sz="2400" dirty="0">
                <a:solidFill>
                  <a:srgbClr val="DCE7E9"/>
                </a:solidFill>
              </a:rPr>
              <a:t>Know the roadmap. Own management’s responsibilities. Design controls from risk. Govern AI use. Keep evidence. Improve continuously.</a:t>
            </a:r>
            <a:endParaRPr lang="en-US" sz="2400" dirty="0"/>
          </a:p>
        </p:txBody>
      </p:sp>
      <p:sp>
        <p:nvSpPr>
          <p:cNvPr id="7" name="Text 4"/>
          <p:cNvSpPr/>
          <p:nvPr/>
        </p:nvSpPr>
        <p:spPr>
          <a:xfrm>
            <a:off x="713232" y="4937760"/>
            <a:ext cx="4754880" cy="411480"/>
          </a:xfrm>
          <a:prstGeom prst="rect">
            <a:avLst/>
          </a:prstGeom>
          <a:noFill/>
          <a:ln/>
        </p:spPr>
        <p:txBody>
          <a:bodyPr wrap="square" lIns="0" tIns="0" rIns="0" bIns="0" rtlCol="0" anchor="ctr"/>
          <a:lstStyle/>
          <a:p>
            <a:pPr marL="0" indent="0">
              <a:buNone/>
            </a:pPr>
            <a:r>
              <a:rPr lang="en-US" sz="2700" b="1" dirty="0">
                <a:solidFill>
                  <a:srgbClr val="FFFFFF"/>
                </a:solidFill>
              </a:rPr>
              <a:t>Questions + discussion</a:t>
            </a:r>
            <a:endParaRPr lang="en-US" sz="2700" dirty="0"/>
          </a:p>
        </p:txBody>
      </p:sp>
      <p:sp>
        <p:nvSpPr>
          <p:cNvPr id="8" name="Text 5"/>
          <p:cNvSpPr/>
          <p:nvPr/>
        </p:nvSpPr>
        <p:spPr>
          <a:xfrm>
            <a:off x="713232" y="5650992"/>
            <a:ext cx="4572000" cy="256032"/>
          </a:xfrm>
          <a:prstGeom prst="rect">
            <a:avLst/>
          </a:prstGeom>
          <a:noFill/>
          <a:ln/>
        </p:spPr>
        <p:txBody>
          <a:bodyPr wrap="square" lIns="0" tIns="0" rIns="0" bIns="0" rtlCol="0" anchor="ctr"/>
          <a:lstStyle/>
          <a:p>
            <a:pPr marL="0" indent="0">
              <a:buNone/>
            </a:pPr>
            <a:r>
              <a:rPr lang="en-US" sz="1700" dirty="0">
                <a:solidFill>
                  <a:srgbClr val="C5D4D6"/>
                </a:solidFill>
              </a:rPr>
              <a:t>Bonnie Schwieger | Partner, CPA</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2432</Words>
  <Application>Microsoft Office PowerPoint</Application>
  <PresentationFormat>Widescreen</PresentationFormat>
  <Paragraphs>424</Paragraphs>
  <Slides>27</Slides>
  <Notes>27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Aptos</vt:lpstr>
      <vt:lpstr>Arial</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Audit 101 + Internal Controls</dc:title>
  <dc:subject>PptxGenJS Presentation</dc:subject>
  <dc:creator>Bonnie Schwieger</dc:creator>
  <cp:lastModifiedBy>Bonnie Schwieger</cp:lastModifiedBy>
  <cp:revision>2</cp:revision>
  <dcterms:created xsi:type="dcterms:W3CDTF">2026-09-09T15:08:07Z</dcterms:created>
  <dcterms:modified xsi:type="dcterms:W3CDTF">2026-09-09T16:01:24Z</dcterms:modified>
</cp:coreProperties>
</file>