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handoutMasterIdLst>
    <p:handoutMasterId r:id="rId20"/>
  </p:handoutMasterIdLst>
  <p:sldIdLst>
    <p:sldId id="267" r:id="rId5"/>
    <p:sldId id="256" r:id="rId6"/>
    <p:sldId id="272" r:id="rId7"/>
    <p:sldId id="258" r:id="rId8"/>
    <p:sldId id="268" r:id="rId9"/>
    <p:sldId id="257" r:id="rId10"/>
    <p:sldId id="263" r:id="rId11"/>
    <p:sldId id="260" r:id="rId12"/>
    <p:sldId id="273" r:id="rId13"/>
    <p:sldId id="261" r:id="rId14"/>
    <p:sldId id="271" r:id="rId15"/>
    <p:sldId id="266" r:id="rId16"/>
    <p:sldId id="270" r:id="rId17"/>
    <p:sldId id="269"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9903" autoAdjust="0"/>
  </p:normalViewPr>
  <p:slideViewPr>
    <p:cSldViewPr snapToGrid="0">
      <p:cViewPr varScale="1">
        <p:scale>
          <a:sx n="85" d="100"/>
          <a:sy n="85" d="100"/>
        </p:scale>
        <p:origin x="1512" y="78"/>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5" d="100"/>
          <a:sy n="65" d="100"/>
        </p:scale>
        <p:origin x="3082" y="29"/>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F1E5EB6-D04A-057E-76CC-10145FC9214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5F717993-304C-356B-4CE0-EF3D4911CC8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DB0E166-5A1B-482B-8AF2-D8C815FDF249}" type="datetimeFigureOut">
              <a:rPr lang="en-US" smtClean="0"/>
              <a:t>9/4/2026</a:t>
            </a:fld>
            <a:endParaRPr lang="en-US" dirty="0"/>
          </a:p>
        </p:txBody>
      </p:sp>
      <p:sp>
        <p:nvSpPr>
          <p:cNvPr id="4" name="Footer Placeholder 3">
            <a:extLst>
              <a:ext uri="{FF2B5EF4-FFF2-40B4-BE49-F238E27FC236}">
                <a16:creationId xmlns:a16="http://schemas.microsoft.com/office/drawing/2014/main" id="{2D041726-6236-252D-3125-CBE2DA5E4B8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FF822961-1CA4-DC23-FD04-7752853CDED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E40641F-8D2E-4B6D-A516-55AB9539386C}" type="slidenum">
              <a:rPr lang="en-US" smtClean="0"/>
              <a:t>‹#›</a:t>
            </a:fld>
            <a:endParaRPr lang="en-US" dirty="0"/>
          </a:p>
        </p:txBody>
      </p:sp>
    </p:spTree>
    <p:extLst>
      <p:ext uri="{BB962C8B-B14F-4D97-AF65-F5344CB8AC3E}">
        <p14:creationId xmlns:p14="http://schemas.microsoft.com/office/powerpoint/2010/main" val="31916223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F2D7DB-A7D3-4580-9EEB-017447174A94}" type="datetimeFigureOut">
              <a:rPr lang="en-US" smtClean="0"/>
              <a:t>9/4/2026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3B6B39-1FB3-456D-8568-1EF3109362A9}" type="slidenum">
              <a:rPr lang="en-US" smtClean="0"/>
              <a:t>‹#›</a:t>
            </a:fld>
            <a:endParaRPr lang="en-US" dirty="0"/>
          </a:p>
        </p:txBody>
      </p:sp>
    </p:spTree>
    <p:extLst>
      <p:ext uri="{BB962C8B-B14F-4D97-AF65-F5344CB8AC3E}">
        <p14:creationId xmlns:p14="http://schemas.microsoft.com/office/powerpoint/2010/main" val="39658240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Welcome everyone. Today, I will walk you through our journey in creating Anoka Municipal Cannabis Company. This is our mission and vision to building a community-focused dispensary. Our mission and vision guide every decision, ensuring we serve not just customers but the broader community responsibly.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B3B6B39-1FB3-456D-8568-1EF3109362A9}" type="slidenum">
              <a:rPr lang="en-US" smtClean="0"/>
              <a:t>2</a:t>
            </a:fld>
            <a:endParaRPr lang="en-US" dirty="0"/>
          </a:p>
        </p:txBody>
      </p:sp>
    </p:spTree>
    <p:extLst>
      <p:ext uri="{BB962C8B-B14F-4D97-AF65-F5344CB8AC3E}">
        <p14:creationId xmlns:p14="http://schemas.microsoft.com/office/powerpoint/2010/main" val="13132394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At this time Kevin was just the liquor store manager… now he is the Enterprise Operations Director overseeing Liquor, Golf and Cannabis. Attending the conference was a revelation, I never expected my job as a Finance Director to take me to a “Pot Convention” where I am meeting growers, getting to understanding the banking challenges, and discovering new products that support cannabis sales. Bic lighter guy said the average lighter passes through 10 hands before end-of-life great advertising opportunity we thought. </a:t>
            </a:r>
          </a:p>
          <a:p>
            <a:endParaRPr lang="en-US" dirty="0"/>
          </a:p>
        </p:txBody>
      </p:sp>
      <p:sp>
        <p:nvSpPr>
          <p:cNvPr id="4" name="Slide Number Placeholder 3"/>
          <p:cNvSpPr>
            <a:spLocks noGrp="1"/>
          </p:cNvSpPr>
          <p:nvPr>
            <p:ph type="sldNum" sz="quarter" idx="5"/>
          </p:nvPr>
        </p:nvSpPr>
        <p:spPr/>
        <p:txBody>
          <a:bodyPr/>
          <a:lstStyle/>
          <a:p>
            <a:fld id="{8B3B6B39-1FB3-456D-8568-1EF3109362A9}" type="slidenum">
              <a:rPr lang="en-US" smtClean="0"/>
              <a:t>4</a:t>
            </a:fld>
            <a:endParaRPr lang="en-US" dirty="0"/>
          </a:p>
        </p:txBody>
      </p:sp>
    </p:spTree>
    <p:extLst>
      <p:ext uri="{BB962C8B-B14F-4D97-AF65-F5344CB8AC3E}">
        <p14:creationId xmlns:p14="http://schemas.microsoft.com/office/powerpoint/2010/main" val="16734004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The business plan was data-driven, giving City Council confidence in the financial opportunities while remaining conservative.</a:t>
            </a:r>
          </a:p>
          <a:p>
            <a:endParaRPr lang="en-US" dirty="0"/>
          </a:p>
        </p:txBody>
      </p:sp>
      <p:sp>
        <p:nvSpPr>
          <p:cNvPr id="4" name="Slide Number Placeholder 3"/>
          <p:cNvSpPr>
            <a:spLocks noGrp="1"/>
          </p:cNvSpPr>
          <p:nvPr>
            <p:ph type="sldNum" sz="quarter" idx="5"/>
          </p:nvPr>
        </p:nvSpPr>
        <p:spPr/>
        <p:txBody>
          <a:bodyPr/>
          <a:lstStyle/>
          <a:p>
            <a:fld id="{8B3B6B39-1FB3-456D-8568-1EF3109362A9}" type="slidenum">
              <a:rPr lang="en-US" smtClean="0"/>
              <a:t>5</a:t>
            </a:fld>
            <a:endParaRPr lang="en-US" dirty="0"/>
          </a:p>
        </p:txBody>
      </p:sp>
    </p:spTree>
    <p:extLst>
      <p:ext uri="{BB962C8B-B14F-4D97-AF65-F5344CB8AC3E}">
        <p14:creationId xmlns:p14="http://schemas.microsoft.com/office/powerpoint/2010/main" val="27165754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Staff and council excited amount starting this prosperous new adventure, we quickly learned that the process was “hurry up and wait”… all we had to do was follow this “chutes and ladders” path to cannabis licensing. We quickly realized that government-run cannabis shops were an afterthought for legislators, and OCM staff didn’t really understand how private industry works vs government. We were told we needed approval from the local government for zoning and compliance approval …. We said we are the local government… </a:t>
            </a:r>
          </a:p>
        </p:txBody>
      </p:sp>
      <p:sp>
        <p:nvSpPr>
          <p:cNvPr id="4" name="Slide Number Placeholder 3"/>
          <p:cNvSpPr>
            <a:spLocks noGrp="1"/>
          </p:cNvSpPr>
          <p:nvPr>
            <p:ph type="sldNum" sz="quarter" idx="5"/>
          </p:nvPr>
        </p:nvSpPr>
        <p:spPr/>
        <p:txBody>
          <a:bodyPr/>
          <a:lstStyle/>
          <a:p>
            <a:fld id="{8B3B6B39-1FB3-456D-8568-1EF3109362A9}" type="slidenum">
              <a:rPr lang="en-US" smtClean="0"/>
              <a:t>6</a:t>
            </a:fld>
            <a:endParaRPr lang="en-US" dirty="0"/>
          </a:p>
        </p:txBody>
      </p:sp>
    </p:spTree>
    <p:extLst>
      <p:ext uri="{BB962C8B-B14F-4D97-AF65-F5344CB8AC3E}">
        <p14:creationId xmlns:p14="http://schemas.microsoft.com/office/powerpoint/2010/main" val="32438511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Our team combines deep industry knowledge with strong community connections, making a great foundation. Security was paramount. The sally port ensures safe, contactless product and cash transfers, and modern AI cameras add an extra layer of accountability. Since government budtenders cannot accept tips, we pay more than industry average.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B3B6B39-1FB3-456D-8568-1EF3109362A9}" type="slidenum">
              <a:rPr lang="en-US" smtClean="0"/>
              <a:t>7</a:t>
            </a:fld>
            <a:endParaRPr lang="en-US" dirty="0"/>
          </a:p>
        </p:txBody>
      </p:sp>
    </p:spTree>
    <p:extLst>
      <p:ext uri="{BB962C8B-B14F-4D97-AF65-F5344CB8AC3E}">
        <p14:creationId xmlns:p14="http://schemas.microsoft.com/office/powerpoint/2010/main" val="30028982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Banking cannabis revenue is a challenge, but our innovative partnership keeps us compliant and secure.</a:t>
            </a:r>
          </a:p>
          <a:p>
            <a:endParaRPr lang="en-US" dirty="0"/>
          </a:p>
        </p:txBody>
      </p:sp>
      <p:sp>
        <p:nvSpPr>
          <p:cNvPr id="4" name="Slide Number Placeholder 3"/>
          <p:cNvSpPr>
            <a:spLocks noGrp="1"/>
          </p:cNvSpPr>
          <p:nvPr>
            <p:ph type="sldNum" sz="quarter" idx="5"/>
          </p:nvPr>
        </p:nvSpPr>
        <p:spPr/>
        <p:txBody>
          <a:bodyPr/>
          <a:lstStyle/>
          <a:p>
            <a:fld id="{8B3B6B39-1FB3-456D-8568-1EF3109362A9}" type="slidenum">
              <a:rPr lang="en-US" smtClean="0"/>
              <a:t>8</a:t>
            </a:fld>
            <a:endParaRPr lang="en-US" dirty="0"/>
          </a:p>
        </p:txBody>
      </p:sp>
    </p:spTree>
    <p:extLst>
      <p:ext uri="{BB962C8B-B14F-4D97-AF65-F5344CB8AC3E}">
        <p14:creationId xmlns:p14="http://schemas.microsoft.com/office/powerpoint/2010/main" val="4112948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had a great time creating our private label. First we had to decide on a flavor it was between Rum Punch for Rum River that runs through the city or Honeycrisp for fall and since Anoka is the Halloween Capital it seemed fitting. Honeycrisp was a clear winner, we couldn’t get the rum flavor right over several taste testing’s . created Daytime and </a:t>
            </a:r>
            <a:r>
              <a:rPr lang="en-US" dirty="0" err="1"/>
              <a:t>Nightime</a:t>
            </a:r>
            <a:r>
              <a:rPr lang="en-US" dirty="0"/>
              <a:t> gummies and a Honeycrisp drink flavor</a:t>
            </a:r>
          </a:p>
        </p:txBody>
      </p:sp>
      <p:sp>
        <p:nvSpPr>
          <p:cNvPr id="4" name="Slide Number Placeholder 3"/>
          <p:cNvSpPr>
            <a:spLocks noGrp="1"/>
          </p:cNvSpPr>
          <p:nvPr>
            <p:ph type="sldNum" sz="quarter" idx="5"/>
          </p:nvPr>
        </p:nvSpPr>
        <p:spPr/>
        <p:txBody>
          <a:bodyPr/>
          <a:lstStyle/>
          <a:p>
            <a:fld id="{8B3B6B39-1FB3-456D-8568-1EF3109362A9}" type="slidenum">
              <a:rPr lang="en-US" smtClean="0"/>
              <a:t>9</a:t>
            </a:fld>
            <a:endParaRPr lang="en-US" dirty="0"/>
          </a:p>
        </p:txBody>
      </p:sp>
    </p:spTree>
    <p:extLst>
      <p:ext uri="{BB962C8B-B14F-4D97-AF65-F5344CB8AC3E}">
        <p14:creationId xmlns:p14="http://schemas.microsoft.com/office/powerpoint/2010/main" val="33685700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ACBC Food Shelf</a:t>
            </a:r>
          </a:p>
          <a:p>
            <a:r>
              <a:rPr lang="en-US" dirty="0"/>
              <a:t>Anoka PD Animal Containment facility</a:t>
            </a:r>
          </a:p>
          <a:p>
            <a:r>
              <a:rPr lang="en-US" dirty="0"/>
              <a:t>Alexandra House</a:t>
            </a:r>
          </a:p>
          <a:p>
            <a:r>
              <a:rPr lang="en-US" dirty="0"/>
              <a:t>Anoka Community Mission</a:t>
            </a:r>
          </a:p>
          <a:p>
            <a:r>
              <a:rPr lang="en-US" dirty="0"/>
              <a:t>Operation Green Healing</a:t>
            </a:r>
          </a:p>
          <a:p>
            <a:r>
              <a:rPr lang="en-US" dirty="0"/>
              <a:t>Firefighters –  Bounce house </a:t>
            </a:r>
          </a:p>
          <a:p>
            <a:r>
              <a:rPr lang="en-US" dirty="0"/>
              <a:t>Has been donated to so far. </a:t>
            </a:r>
          </a:p>
          <a:p>
            <a:endParaRPr lang="en-US" dirty="0"/>
          </a:p>
          <a:p>
            <a:r>
              <a:rPr lang="en-US" dirty="0"/>
              <a:t>We are on pace to collect OVER $29,000 in tip donations in 11 months. </a:t>
            </a:r>
          </a:p>
          <a:p>
            <a:endParaRPr lang="en-US" dirty="0"/>
          </a:p>
          <a:p>
            <a:r>
              <a:rPr lang="en-US" dirty="0"/>
              <a:t>In a cash only business… Anoka brings in over $3,000 per month in ATM fees. We split the service charge with the ATM owner. We are on pace to bring in $40k a year </a:t>
            </a:r>
          </a:p>
          <a:p>
            <a:endParaRPr lang="en-US" dirty="0"/>
          </a:p>
        </p:txBody>
      </p:sp>
      <p:sp>
        <p:nvSpPr>
          <p:cNvPr id="4" name="Slide Number Placeholder 3"/>
          <p:cNvSpPr>
            <a:spLocks noGrp="1"/>
          </p:cNvSpPr>
          <p:nvPr>
            <p:ph type="sldNum" sz="quarter" idx="5"/>
          </p:nvPr>
        </p:nvSpPr>
        <p:spPr/>
        <p:txBody>
          <a:bodyPr/>
          <a:lstStyle/>
          <a:p>
            <a:fld id="{8B3B6B39-1FB3-456D-8568-1EF3109362A9}" type="slidenum">
              <a:rPr lang="en-US" smtClean="0"/>
              <a:t>12</a:t>
            </a:fld>
            <a:endParaRPr lang="en-US" dirty="0"/>
          </a:p>
        </p:txBody>
      </p:sp>
    </p:spTree>
    <p:extLst>
      <p:ext uri="{BB962C8B-B14F-4D97-AF65-F5344CB8AC3E}">
        <p14:creationId xmlns:p14="http://schemas.microsoft.com/office/powerpoint/2010/main" val="174103842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07156F1-34FE-756E-0B64-B272B7D4B6B8}"/>
              </a:ext>
              <a:ext uri="{C183D7F6-B498-43B3-948B-1728B52AA6E4}">
                <adec:decorative xmlns:adec="http://schemas.microsoft.com/office/drawing/2017/decorative" val="1"/>
              </a:ext>
            </a:extLst>
          </p:cNvPr>
          <p:cNvSpPr/>
          <p:nvPr userDrawn="1"/>
        </p:nvSpPr>
        <p:spPr>
          <a:xfrm>
            <a:off x="0" y="0"/>
            <a:ext cx="9128760" cy="6858000"/>
          </a:xfrm>
          <a:prstGeom prst="rect">
            <a:avLst/>
          </a:prstGeom>
          <a:solidFill>
            <a:schemeClr val="accent1">
              <a:lumMod val="7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7FAFFF7A-2129-B9CE-1B30-239FEB640370}"/>
              </a:ext>
              <a:ext uri="{C183D7F6-B498-43B3-948B-1728B52AA6E4}">
                <adec:decorative xmlns:adec="http://schemas.microsoft.com/office/drawing/2017/decorative" val="1"/>
              </a:ext>
            </a:extLst>
          </p:cNvPr>
          <p:cNvPicPr>
            <a:picLocks noChangeAspect="1"/>
          </p:cNvPicPr>
          <p:nvPr userDrawn="1"/>
        </p:nvPicPr>
        <p:blipFill rotWithShape="1">
          <a:blip r:embed="rId2" cstate="print">
            <a:duotone>
              <a:schemeClr val="accent6">
                <a:shade val="45000"/>
                <a:satMod val="135000"/>
              </a:schemeClr>
              <a:prstClr val="white"/>
            </a:duotone>
            <a:alphaModFix amt="2000"/>
            <a:extLst>
              <a:ext uri="{28A0092B-C50C-407E-A947-70E740481C1C}">
                <a14:useLocalDpi xmlns:a14="http://schemas.microsoft.com/office/drawing/2010/main"/>
              </a:ext>
            </a:extLst>
          </a:blip>
          <a:srcRect r="-2736"/>
          <a:stretch/>
        </p:blipFill>
        <p:spPr>
          <a:xfrm rot="10800000" flipV="1">
            <a:off x="5644581" y="-7646"/>
            <a:ext cx="6547419" cy="6865646"/>
          </a:xfrm>
          <a:prstGeom prst="rect">
            <a:avLst/>
          </a:prstGeom>
        </p:spPr>
      </p:pic>
      <p:pic>
        <p:nvPicPr>
          <p:cNvPr id="11" name="Picture 10">
            <a:extLst>
              <a:ext uri="{FF2B5EF4-FFF2-40B4-BE49-F238E27FC236}">
                <a16:creationId xmlns:a16="http://schemas.microsoft.com/office/drawing/2014/main" id="{61FBDFE4-22E9-9FAC-E1DD-D7F4FB161B6E}"/>
              </a:ext>
              <a:ext uri="{C183D7F6-B498-43B3-948B-1728B52AA6E4}">
                <adec:decorative xmlns:adec="http://schemas.microsoft.com/office/drawing/2017/decorative" val="1"/>
              </a:ext>
            </a:extLst>
          </p:cNvPr>
          <p:cNvPicPr>
            <a:picLocks noChangeAspect="1"/>
          </p:cNvPicPr>
          <p:nvPr userDrawn="1"/>
        </p:nvPicPr>
        <p:blipFill rotWithShape="1">
          <a:blip r:embed="rId3" cstate="print">
            <a:duotone>
              <a:schemeClr val="accent6">
                <a:shade val="45000"/>
                <a:satMod val="135000"/>
              </a:schemeClr>
              <a:prstClr val="white"/>
            </a:duotone>
            <a:alphaModFix amt="2000"/>
            <a:extLst>
              <a:ext uri="{28A0092B-C50C-407E-A947-70E740481C1C}">
                <a14:useLocalDpi xmlns:a14="http://schemas.microsoft.com/office/drawing/2010/main"/>
              </a:ext>
            </a:extLst>
          </a:blip>
          <a:srcRect r="-4367" b="-6266"/>
          <a:stretch/>
        </p:blipFill>
        <p:spPr>
          <a:xfrm rot="5400000" flipV="1">
            <a:off x="63141" y="-70784"/>
            <a:ext cx="4163783" cy="4290062"/>
          </a:xfrm>
          <a:prstGeom prst="rect">
            <a:avLst/>
          </a:prstGeom>
        </p:spPr>
      </p:pic>
      <p:sp>
        <p:nvSpPr>
          <p:cNvPr id="2" name="Title 1">
            <a:extLst>
              <a:ext uri="{FF2B5EF4-FFF2-40B4-BE49-F238E27FC236}">
                <a16:creationId xmlns:a16="http://schemas.microsoft.com/office/drawing/2014/main" id="{5B369027-A380-3EDB-355B-67F17AC86460}"/>
              </a:ext>
            </a:extLst>
          </p:cNvPr>
          <p:cNvSpPr>
            <a:spLocks noGrp="1"/>
          </p:cNvSpPr>
          <p:nvPr>
            <p:ph type="ctrTitle" hasCustomPrompt="1"/>
          </p:nvPr>
        </p:nvSpPr>
        <p:spPr>
          <a:xfrm>
            <a:off x="702468" y="1803015"/>
            <a:ext cx="5393532" cy="3670685"/>
          </a:xfrm>
        </p:spPr>
        <p:txBody>
          <a:bodyPr lIns="0" anchor="b">
            <a:noAutofit/>
          </a:bodyPr>
          <a:lstStyle>
            <a:lvl1pPr algn="l">
              <a:lnSpc>
                <a:spcPct val="80000"/>
              </a:lnSpc>
              <a:defRPr sz="8000" baseline="0">
                <a:solidFill>
                  <a:schemeClr val="tx1"/>
                </a:solidFill>
              </a:defRPr>
            </a:lvl1pPr>
          </a:lstStyle>
          <a:p>
            <a:r>
              <a:rPr lang="en-US" dirty="0"/>
              <a:t>Click to add title</a:t>
            </a:r>
          </a:p>
        </p:txBody>
      </p:sp>
      <p:sp>
        <p:nvSpPr>
          <p:cNvPr id="8" name="Text Placeholder 6">
            <a:extLst>
              <a:ext uri="{FF2B5EF4-FFF2-40B4-BE49-F238E27FC236}">
                <a16:creationId xmlns:a16="http://schemas.microsoft.com/office/drawing/2014/main" id="{E3DAB823-8DF9-82FE-1C75-C0BED798A8D0}"/>
              </a:ext>
            </a:extLst>
          </p:cNvPr>
          <p:cNvSpPr>
            <a:spLocks noGrp="1"/>
          </p:cNvSpPr>
          <p:nvPr>
            <p:ph type="body" sz="quarter" idx="12" hasCustomPrompt="1"/>
          </p:nvPr>
        </p:nvSpPr>
        <p:spPr>
          <a:xfrm>
            <a:off x="702468" y="904461"/>
            <a:ext cx="4609760" cy="890909"/>
          </a:xfrm>
        </p:spPr>
        <p:txBody>
          <a:bodyPr lIns="0" rIns="0" anchor="ctr">
            <a:normAutofit/>
          </a:bodyPr>
          <a:lstStyle>
            <a:lvl1pPr marL="0" indent="0" algn="l">
              <a:buNone/>
              <a:defRPr sz="2400" cap="all" spc="0" baseline="0">
                <a:solidFill>
                  <a:schemeClr val="tx1"/>
                </a:solidFill>
              </a:defRPr>
            </a:lvl1pPr>
          </a:lstStyle>
          <a:p>
            <a:pPr lvl="0"/>
            <a:r>
              <a:rPr lang="en-US" dirty="0"/>
              <a:t>Click to add subtitle</a:t>
            </a:r>
          </a:p>
        </p:txBody>
      </p:sp>
      <p:sp>
        <p:nvSpPr>
          <p:cNvPr id="7" name="Text Placeholder 6">
            <a:extLst>
              <a:ext uri="{FF2B5EF4-FFF2-40B4-BE49-F238E27FC236}">
                <a16:creationId xmlns:a16="http://schemas.microsoft.com/office/drawing/2014/main" id="{589EB697-B782-B0BE-B5BE-74CE1BA5A06A}"/>
              </a:ext>
            </a:extLst>
          </p:cNvPr>
          <p:cNvSpPr>
            <a:spLocks noGrp="1"/>
          </p:cNvSpPr>
          <p:nvPr>
            <p:ph type="body" sz="quarter" idx="11" hasCustomPrompt="1"/>
          </p:nvPr>
        </p:nvSpPr>
        <p:spPr>
          <a:xfrm>
            <a:off x="702468" y="5658078"/>
            <a:ext cx="5393532" cy="389251"/>
          </a:xfrm>
        </p:spPr>
        <p:txBody>
          <a:bodyPr lIns="0" anchor="t">
            <a:normAutofit/>
          </a:bodyPr>
          <a:lstStyle>
            <a:lvl1pPr marL="0" indent="0">
              <a:buNone/>
              <a:defRPr sz="1600" b="0" cap="all" spc="0" baseline="0">
                <a:solidFill>
                  <a:schemeClr val="tx1"/>
                </a:solidFill>
              </a:defRPr>
            </a:lvl1pPr>
          </a:lstStyle>
          <a:p>
            <a:pPr lvl="0"/>
            <a:r>
              <a:rPr lang="en-US" dirty="0"/>
              <a:t>Click to add text</a:t>
            </a:r>
          </a:p>
        </p:txBody>
      </p:sp>
      <p:sp>
        <p:nvSpPr>
          <p:cNvPr id="3" name="Picture Placeholder 2">
            <a:extLst>
              <a:ext uri="{FF2B5EF4-FFF2-40B4-BE49-F238E27FC236}">
                <a16:creationId xmlns:a16="http://schemas.microsoft.com/office/drawing/2014/main" id="{D21CC78C-D6DB-602E-592B-738F7C0D4EBC}"/>
              </a:ext>
            </a:extLst>
          </p:cNvPr>
          <p:cNvSpPr>
            <a:spLocks noGrp="1"/>
          </p:cNvSpPr>
          <p:nvPr>
            <p:ph type="pic" sz="quarter" idx="10"/>
          </p:nvPr>
        </p:nvSpPr>
        <p:spPr>
          <a:xfrm>
            <a:off x="6685835" y="1048054"/>
            <a:ext cx="4840129" cy="4840129"/>
          </a:xfrm>
          <a:custGeom>
            <a:avLst/>
            <a:gdLst>
              <a:gd name="connsiteX0" fmla="*/ 2990850 w 5981700"/>
              <a:gd name="connsiteY0" fmla="*/ 0 h 5981700"/>
              <a:gd name="connsiteX1" fmla="*/ 5981700 w 5981700"/>
              <a:gd name="connsiteY1" fmla="*/ 2990850 h 5981700"/>
              <a:gd name="connsiteX2" fmla="*/ 2990850 w 5981700"/>
              <a:gd name="connsiteY2" fmla="*/ 5981700 h 5981700"/>
              <a:gd name="connsiteX3" fmla="*/ 0 w 5981700"/>
              <a:gd name="connsiteY3" fmla="*/ 2990850 h 5981700"/>
              <a:gd name="connsiteX4" fmla="*/ 2990850 w 5981700"/>
              <a:gd name="connsiteY4" fmla="*/ 0 h 5981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1700" h="5981700">
                <a:moveTo>
                  <a:pt x="2990850" y="0"/>
                </a:moveTo>
                <a:cubicBezTo>
                  <a:pt x="4642651" y="0"/>
                  <a:pt x="5981700" y="1339049"/>
                  <a:pt x="5981700" y="2990850"/>
                </a:cubicBezTo>
                <a:cubicBezTo>
                  <a:pt x="5981700" y="4642651"/>
                  <a:pt x="4642651" y="5981700"/>
                  <a:pt x="2990850" y="5981700"/>
                </a:cubicBezTo>
                <a:cubicBezTo>
                  <a:pt x="1339049" y="5981700"/>
                  <a:pt x="0" y="4642651"/>
                  <a:pt x="0" y="2990850"/>
                </a:cubicBezTo>
                <a:cubicBezTo>
                  <a:pt x="0" y="1339049"/>
                  <a:pt x="1339049" y="0"/>
                  <a:pt x="2990850" y="0"/>
                </a:cubicBezTo>
                <a:close/>
              </a:path>
            </a:pathLst>
          </a:custGeom>
          <a:ln w="76200">
            <a:solidFill>
              <a:schemeClr val="accent2">
                <a:lumMod val="60000"/>
                <a:lumOff val="40000"/>
              </a:schemeClr>
            </a:solidFill>
          </a:ln>
        </p:spPr>
        <p:txBody>
          <a:bodyPr wrap="square" tIns="1371600">
            <a:noAutofit/>
          </a:bodyPr>
          <a:lstStyle>
            <a:lvl1pPr marL="0" indent="0" algn="ctr">
              <a:buNone/>
              <a:defRPr sz="2000">
                <a:solidFill>
                  <a:schemeClr val="tx1"/>
                </a:solidFill>
              </a:defRPr>
            </a:lvl1pPr>
          </a:lstStyle>
          <a:p>
            <a:r>
              <a:rPr lang="en-US" dirty="0"/>
              <a:t>Click icon to add picture</a:t>
            </a:r>
          </a:p>
        </p:txBody>
      </p:sp>
    </p:spTree>
    <p:extLst>
      <p:ext uri="{BB962C8B-B14F-4D97-AF65-F5344CB8AC3E}">
        <p14:creationId xmlns:p14="http://schemas.microsoft.com/office/powerpoint/2010/main" val="95731867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accent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1FBDFE4-22E9-9FAC-E1DD-D7F4FB161B6E}"/>
              </a:ext>
              <a:ext uri="{C183D7F6-B498-43B3-948B-1728B52AA6E4}">
                <adec:decorative xmlns:adec="http://schemas.microsoft.com/office/drawing/2017/decorative" val="1"/>
              </a:ext>
            </a:extLst>
          </p:cNvPr>
          <p:cNvPicPr>
            <a:picLocks noChangeAspect="1"/>
          </p:cNvPicPr>
          <p:nvPr userDrawn="1"/>
        </p:nvPicPr>
        <p:blipFill rotWithShape="1">
          <a:blip r:embed="rId2" cstate="print">
            <a:duotone>
              <a:schemeClr val="accent6">
                <a:shade val="45000"/>
                <a:satMod val="135000"/>
              </a:schemeClr>
              <a:prstClr val="white"/>
            </a:duotone>
            <a:alphaModFix amt="2000"/>
            <a:extLst>
              <a:ext uri="{28A0092B-C50C-407E-A947-70E740481C1C}">
                <a14:useLocalDpi xmlns:a14="http://schemas.microsoft.com/office/drawing/2010/main"/>
              </a:ext>
            </a:extLst>
          </a:blip>
          <a:srcRect r="-3921" b="-5281"/>
          <a:stretch/>
        </p:blipFill>
        <p:spPr>
          <a:xfrm rot="16200000" flipV="1">
            <a:off x="7359287" y="2025287"/>
            <a:ext cx="4620983" cy="5044442"/>
          </a:xfrm>
          <a:prstGeom prst="rect">
            <a:avLst/>
          </a:prstGeom>
        </p:spPr>
      </p:pic>
      <p:sp>
        <p:nvSpPr>
          <p:cNvPr id="4" name="Rectangle 3">
            <a:extLst>
              <a:ext uri="{FF2B5EF4-FFF2-40B4-BE49-F238E27FC236}">
                <a16:creationId xmlns:a16="http://schemas.microsoft.com/office/drawing/2014/main" id="{907156F1-34FE-756E-0B64-B272B7D4B6B8}"/>
              </a:ext>
              <a:ext uri="{C183D7F6-B498-43B3-948B-1728B52AA6E4}">
                <adec:decorative xmlns:adec="http://schemas.microsoft.com/office/drawing/2017/decorative" val="1"/>
              </a:ext>
            </a:extLst>
          </p:cNvPr>
          <p:cNvSpPr/>
          <p:nvPr userDrawn="1"/>
        </p:nvSpPr>
        <p:spPr>
          <a:xfrm>
            <a:off x="0" y="-7646"/>
            <a:ext cx="6151794" cy="6865646"/>
          </a:xfrm>
          <a:prstGeom prst="rect">
            <a:avLst/>
          </a:prstGeom>
          <a:solidFill>
            <a:schemeClr val="accent1">
              <a:lumMod val="7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7FAFFF7A-2129-B9CE-1B30-239FEB640370}"/>
              </a:ext>
              <a:ext uri="{C183D7F6-B498-43B3-948B-1728B52AA6E4}">
                <adec:decorative xmlns:adec="http://schemas.microsoft.com/office/drawing/2017/decorative" val="1"/>
              </a:ext>
            </a:extLst>
          </p:cNvPr>
          <p:cNvPicPr>
            <a:picLocks noChangeAspect="1"/>
          </p:cNvPicPr>
          <p:nvPr userDrawn="1"/>
        </p:nvPicPr>
        <p:blipFill rotWithShape="1">
          <a:blip r:embed="rId3" cstate="print">
            <a:duotone>
              <a:schemeClr val="accent6">
                <a:shade val="45000"/>
                <a:satMod val="135000"/>
              </a:schemeClr>
              <a:prstClr val="white"/>
            </a:duotone>
            <a:alphaModFix amt="2000"/>
            <a:extLst>
              <a:ext uri="{28A0092B-C50C-407E-A947-70E740481C1C}">
                <a14:useLocalDpi xmlns:a14="http://schemas.microsoft.com/office/drawing/2010/main"/>
              </a:ext>
            </a:extLst>
          </a:blip>
          <a:srcRect r="-2736" b="-775"/>
          <a:stretch/>
        </p:blipFill>
        <p:spPr>
          <a:xfrm rot="5400000" flipV="1">
            <a:off x="620844" y="-620842"/>
            <a:ext cx="6547419" cy="7789106"/>
          </a:xfrm>
          <a:prstGeom prst="rect">
            <a:avLst/>
          </a:prstGeom>
        </p:spPr>
      </p:pic>
      <p:sp>
        <p:nvSpPr>
          <p:cNvPr id="2" name="Title 1">
            <a:extLst>
              <a:ext uri="{FF2B5EF4-FFF2-40B4-BE49-F238E27FC236}">
                <a16:creationId xmlns:a16="http://schemas.microsoft.com/office/drawing/2014/main" id="{5B369027-A380-3EDB-355B-67F17AC86460}"/>
              </a:ext>
            </a:extLst>
          </p:cNvPr>
          <p:cNvSpPr>
            <a:spLocks noGrp="1"/>
          </p:cNvSpPr>
          <p:nvPr>
            <p:ph type="ctrTitle" hasCustomPrompt="1"/>
          </p:nvPr>
        </p:nvSpPr>
        <p:spPr>
          <a:xfrm>
            <a:off x="6679486" y="3162300"/>
            <a:ext cx="5492974" cy="3620240"/>
          </a:xfrm>
        </p:spPr>
        <p:txBody>
          <a:bodyPr lIns="0" anchor="t">
            <a:noAutofit/>
          </a:bodyPr>
          <a:lstStyle>
            <a:lvl1pPr algn="l">
              <a:lnSpc>
                <a:spcPct val="80000"/>
              </a:lnSpc>
              <a:defRPr sz="6600" baseline="0">
                <a:solidFill>
                  <a:schemeClr val="tx1"/>
                </a:solidFill>
              </a:defRPr>
            </a:lvl1pPr>
          </a:lstStyle>
          <a:p>
            <a:r>
              <a:rPr lang="en-US" dirty="0"/>
              <a:t>Click to add title</a:t>
            </a:r>
          </a:p>
        </p:txBody>
      </p:sp>
      <p:sp>
        <p:nvSpPr>
          <p:cNvPr id="3" name="Picture Placeholder 2">
            <a:extLst>
              <a:ext uri="{FF2B5EF4-FFF2-40B4-BE49-F238E27FC236}">
                <a16:creationId xmlns:a16="http://schemas.microsoft.com/office/drawing/2014/main" id="{D21CC78C-D6DB-602E-592B-738F7C0D4EBC}"/>
              </a:ext>
            </a:extLst>
          </p:cNvPr>
          <p:cNvSpPr>
            <a:spLocks noGrp="1"/>
          </p:cNvSpPr>
          <p:nvPr>
            <p:ph type="pic" sz="quarter" idx="10"/>
          </p:nvPr>
        </p:nvSpPr>
        <p:spPr>
          <a:xfrm>
            <a:off x="665794" y="1048054"/>
            <a:ext cx="4840129" cy="4840129"/>
          </a:xfrm>
          <a:custGeom>
            <a:avLst/>
            <a:gdLst>
              <a:gd name="connsiteX0" fmla="*/ 2990850 w 5981700"/>
              <a:gd name="connsiteY0" fmla="*/ 0 h 5981700"/>
              <a:gd name="connsiteX1" fmla="*/ 5981700 w 5981700"/>
              <a:gd name="connsiteY1" fmla="*/ 2990850 h 5981700"/>
              <a:gd name="connsiteX2" fmla="*/ 2990850 w 5981700"/>
              <a:gd name="connsiteY2" fmla="*/ 5981700 h 5981700"/>
              <a:gd name="connsiteX3" fmla="*/ 0 w 5981700"/>
              <a:gd name="connsiteY3" fmla="*/ 2990850 h 5981700"/>
              <a:gd name="connsiteX4" fmla="*/ 2990850 w 5981700"/>
              <a:gd name="connsiteY4" fmla="*/ 0 h 5981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1700" h="5981700">
                <a:moveTo>
                  <a:pt x="2990850" y="0"/>
                </a:moveTo>
                <a:cubicBezTo>
                  <a:pt x="4642651" y="0"/>
                  <a:pt x="5981700" y="1339049"/>
                  <a:pt x="5981700" y="2990850"/>
                </a:cubicBezTo>
                <a:cubicBezTo>
                  <a:pt x="5981700" y="4642651"/>
                  <a:pt x="4642651" y="5981700"/>
                  <a:pt x="2990850" y="5981700"/>
                </a:cubicBezTo>
                <a:cubicBezTo>
                  <a:pt x="1339049" y="5981700"/>
                  <a:pt x="0" y="4642651"/>
                  <a:pt x="0" y="2990850"/>
                </a:cubicBezTo>
                <a:cubicBezTo>
                  <a:pt x="0" y="1339049"/>
                  <a:pt x="1339049" y="0"/>
                  <a:pt x="2990850" y="0"/>
                </a:cubicBezTo>
                <a:close/>
              </a:path>
            </a:pathLst>
          </a:custGeom>
          <a:ln w="76200">
            <a:solidFill>
              <a:schemeClr val="accent2">
                <a:lumMod val="60000"/>
                <a:lumOff val="40000"/>
              </a:schemeClr>
            </a:solidFill>
          </a:ln>
        </p:spPr>
        <p:txBody>
          <a:bodyPr wrap="square" tIns="1371600">
            <a:noAutofit/>
          </a:bodyPr>
          <a:lstStyle>
            <a:lvl1pPr marL="0" indent="0" algn="ctr">
              <a:buNone/>
              <a:defRPr sz="2000">
                <a:solidFill>
                  <a:schemeClr val="tx1"/>
                </a:solidFill>
              </a:defRPr>
            </a:lvl1pPr>
          </a:lstStyle>
          <a:p>
            <a:r>
              <a:rPr lang="en-US" dirty="0"/>
              <a:t>Click icon to add picture</a:t>
            </a:r>
          </a:p>
        </p:txBody>
      </p:sp>
      <p:sp>
        <p:nvSpPr>
          <p:cNvPr id="6" name="Text Placeholder 6">
            <a:extLst>
              <a:ext uri="{FF2B5EF4-FFF2-40B4-BE49-F238E27FC236}">
                <a16:creationId xmlns:a16="http://schemas.microsoft.com/office/drawing/2014/main" id="{2308F0DE-05CF-52D2-524A-39AFB4CD0196}"/>
              </a:ext>
            </a:extLst>
          </p:cNvPr>
          <p:cNvSpPr>
            <a:spLocks noGrp="1"/>
          </p:cNvSpPr>
          <p:nvPr>
            <p:ph type="body" sz="quarter" idx="11" hasCustomPrompt="1"/>
          </p:nvPr>
        </p:nvSpPr>
        <p:spPr>
          <a:xfrm>
            <a:off x="6679486" y="754602"/>
            <a:ext cx="3724353" cy="2148619"/>
          </a:xfrm>
        </p:spPr>
        <p:txBody>
          <a:bodyPr lIns="0" anchor="b">
            <a:normAutofit/>
          </a:bodyPr>
          <a:lstStyle>
            <a:lvl1pPr marL="0" indent="0" algn="l">
              <a:buNone/>
              <a:defRPr lang="en-US" sz="1600" b="0" kern="1200" cap="all" spc="0" dirty="0">
                <a:solidFill>
                  <a:schemeClr val="tx1"/>
                </a:solidFill>
                <a:latin typeface="+mn-lt"/>
                <a:ea typeface="+mn-ea"/>
                <a:cs typeface="+mn-cs"/>
              </a:defRPr>
            </a:lvl1pPr>
          </a:lstStyle>
          <a:p>
            <a:pPr lvl="0"/>
            <a:r>
              <a:rPr lang="en-US" dirty="0"/>
              <a:t>Click to add subtitle</a:t>
            </a:r>
          </a:p>
        </p:txBody>
      </p:sp>
      <p:pic>
        <p:nvPicPr>
          <p:cNvPr id="14" name="Graphic 13">
            <a:extLst>
              <a:ext uri="{FF2B5EF4-FFF2-40B4-BE49-F238E27FC236}">
                <a16:creationId xmlns:a16="http://schemas.microsoft.com/office/drawing/2014/main" id="{7AB5F830-68FC-D02D-E399-9A7E2D0010A2}"/>
              </a:ext>
              <a:ext uri="{C183D7F6-B498-43B3-948B-1728B52AA6E4}">
                <adec:decorative xmlns:adec="http://schemas.microsoft.com/office/drawing/2017/decorative" val="1"/>
              </a:ext>
            </a:extLst>
          </p:cNvPr>
          <p:cNvPicPr>
            <a:picLocks noChangeAspect="1"/>
          </p:cNvPicPr>
          <p:nvPr userDrawn="1"/>
        </p:nvPicPr>
        <p:blipFill rotWithShape="1">
          <a:blip cstate="print">
            <a:extLst>
              <a:ext uri="{28A0092B-C50C-407E-A947-70E740481C1C}">
                <a14:useLocalDpi xmlns:a14="http://schemas.microsoft.com/office/drawing/2010/main"/>
              </a:ext>
              <a:ext uri="{96DAC541-7B7A-43D3-8B79-37D633B846F1}">
                <asvg:svgBlip xmlns:asvg="http://schemas.microsoft.com/office/drawing/2016/SVG/main" r:embed="rId4"/>
              </a:ext>
            </a:extLst>
          </a:blip>
          <a:srcRect t="20504" b="19513"/>
          <a:stretch/>
        </p:blipFill>
        <p:spPr>
          <a:xfrm rot="16200000">
            <a:off x="10787010" y="371951"/>
            <a:ext cx="1232643" cy="1577341"/>
          </a:xfrm>
          <a:prstGeom prst="rect">
            <a:avLst/>
          </a:prstGeom>
        </p:spPr>
      </p:pic>
    </p:spTree>
    <p:extLst>
      <p:ext uri="{BB962C8B-B14F-4D97-AF65-F5344CB8AC3E}">
        <p14:creationId xmlns:p14="http://schemas.microsoft.com/office/powerpoint/2010/main" val="4071006585"/>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07156F1-34FE-756E-0B64-B272B7D4B6B8}"/>
              </a:ext>
              <a:ext uri="{C183D7F6-B498-43B3-948B-1728B52AA6E4}">
                <adec:decorative xmlns:adec="http://schemas.microsoft.com/office/drawing/2017/decorative" val="1"/>
              </a:ext>
            </a:extLst>
          </p:cNvPr>
          <p:cNvSpPr/>
          <p:nvPr userDrawn="1"/>
        </p:nvSpPr>
        <p:spPr>
          <a:xfrm>
            <a:off x="9098280" y="-7646"/>
            <a:ext cx="3093720" cy="6865646"/>
          </a:xfrm>
          <a:prstGeom prst="rect">
            <a:avLst/>
          </a:prstGeom>
          <a:solidFill>
            <a:schemeClr val="accent1">
              <a:lumMod val="7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7FAFFF7A-2129-B9CE-1B30-239FEB640370}"/>
              </a:ext>
              <a:ext uri="{C183D7F6-B498-43B3-948B-1728B52AA6E4}">
                <adec:decorative xmlns:adec="http://schemas.microsoft.com/office/drawing/2017/decorative" val="1"/>
              </a:ext>
            </a:extLst>
          </p:cNvPr>
          <p:cNvPicPr>
            <a:picLocks noChangeAspect="1"/>
          </p:cNvPicPr>
          <p:nvPr userDrawn="1"/>
        </p:nvPicPr>
        <p:blipFill rotWithShape="1">
          <a:blip r:embed="rId2" cstate="print">
            <a:duotone>
              <a:schemeClr val="accent6">
                <a:shade val="45000"/>
                <a:satMod val="135000"/>
              </a:schemeClr>
              <a:prstClr val="white"/>
            </a:duotone>
            <a:alphaModFix amt="2000"/>
            <a:extLst>
              <a:ext uri="{28A0092B-C50C-407E-A947-70E740481C1C}">
                <a14:useLocalDpi xmlns:a14="http://schemas.microsoft.com/office/drawing/2010/main"/>
              </a:ext>
            </a:extLst>
          </a:blip>
          <a:srcRect r="-2736"/>
          <a:stretch/>
        </p:blipFill>
        <p:spPr>
          <a:xfrm rot="10800000" flipV="1">
            <a:off x="5644581" y="-7646"/>
            <a:ext cx="6547419" cy="6865646"/>
          </a:xfrm>
          <a:prstGeom prst="rect">
            <a:avLst/>
          </a:prstGeom>
        </p:spPr>
      </p:pic>
      <p:pic>
        <p:nvPicPr>
          <p:cNvPr id="11" name="Picture 10">
            <a:extLst>
              <a:ext uri="{FF2B5EF4-FFF2-40B4-BE49-F238E27FC236}">
                <a16:creationId xmlns:a16="http://schemas.microsoft.com/office/drawing/2014/main" id="{61FBDFE4-22E9-9FAC-E1DD-D7F4FB161B6E}"/>
              </a:ext>
              <a:ext uri="{C183D7F6-B498-43B3-948B-1728B52AA6E4}">
                <adec:decorative xmlns:adec="http://schemas.microsoft.com/office/drawing/2017/decorative" val="1"/>
              </a:ext>
            </a:extLst>
          </p:cNvPr>
          <p:cNvPicPr>
            <a:picLocks noChangeAspect="1"/>
          </p:cNvPicPr>
          <p:nvPr userDrawn="1"/>
        </p:nvPicPr>
        <p:blipFill rotWithShape="1">
          <a:blip r:embed="rId3" cstate="print">
            <a:duotone>
              <a:schemeClr val="accent6">
                <a:shade val="45000"/>
                <a:satMod val="135000"/>
              </a:schemeClr>
              <a:prstClr val="white"/>
            </a:duotone>
            <a:alphaModFix amt="2000"/>
            <a:extLst>
              <a:ext uri="{28A0092B-C50C-407E-A947-70E740481C1C}">
                <a14:useLocalDpi xmlns:a14="http://schemas.microsoft.com/office/drawing/2010/main"/>
              </a:ext>
            </a:extLst>
          </a:blip>
          <a:srcRect r="-4367" b="-6266"/>
          <a:stretch/>
        </p:blipFill>
        <p:spPr>
          <a:xfrm rot="5400000" flipV="1">
            <a:off x="63138" y="-70783"/>
            <a:ext cx="4163783" cy="4290062"/>
          </a:xfrm>
          <a:prstGeom prst="rect">
            <a:avLst/>
          </a:prstGeom>
        </p:spPr>
      </p:pic>
      <p:sp>
        <p:nvSpPr>
          <p:cNvPr id="2" name="Title 1">
            <a:extLst>
              <a:ext uri="{FF2B5EF4-FFF2-40B4-BE49-F238E27FC236}">
                <a16:creationId xmlns:a16="http://schemas.microsoft.com/office/drawing/2014/main" id="{5B369027-A380-3EDB-355B-67F17AC86460}"/>
              </a:ext>
            </a:extLst>
          </p:cNvPr>
          <p:cNvSpPr>
            <a:spLocks noGrp="1"/>
          </p:cNvSpPr>
          <p:nvPr>
            <p:ph type="ctrTitle" hasCustomPrompt="1"/>
          </p:nvPr>
        </p:nvSpPr>
        <p:spPr>
          <a:xfrm>
            <a:off x="630281" y="3040380"/>
            <a:ext cx="5430207" cy="3817620"/>
          </a:xfrm>
        </p:spPr>
        <p:txBody>
          <a:bodyPr lIns="0" anchor="t">
            <a:noAutofit/>
          </a:bodyPr>
          <a:lstStyle>
            <a:lvl1pPr algn="l">
              <a:defRPr sz="7000" baseline="0">
                <a:solidFill>
                  <a:schemeClr val="tx1"/>
                </a:solidFill>
              </a:defRPr>
            </a:lvl1pPr>
          </a:lstStyle>
          <a:p>
            <a:r>
              <a:rPr lang="en-US" dirty="0"/>
              <a:t>Click to add title</a:t>
            </a:r>
          </a:p>
        </p:txBody>
      </p:sp>
      <p:sp>
        <p:nvSpPr>
          <p:cNvPr id="6" name="Text Placeholder 6">
            <a:extLst>
              <a:ext uri="{FF2B5EF4-FFF2-40B4-BE49-F238E27FC236}">
                <a16:creationId xmlns:a16="http://schemas.microsoft.com/office/drawing/2014/main" id="{2308F0DE-05CF-52D2-524A-39AFB4CD0196}"/>
              </a:ext>
            </a:extLst>
          </p:cNvPr>
          <p:cNvSpPr>
            <a:spLocks noGrp="1"/>
          </p:cNvSpPr>
          <p:nvPr>
            <p:ph type="body" sz="quarter" idx="11" hasCustomPrompt="1"/>
          </p:nvPr>
        </p:nvSpPr>
        <p:spPr>
          <a:xfrm>
            <a:off x="630281" y="1225118"/>
            <a:ext cx="4634178" cy="1678103"/>
          </a:xfrm>
        </p:spPr>
        <p:txBody>
          <a:bodyPr lIns="0" anchor="b">
            <a:normAutofit/>
          </a:bodyPr>
          <a:lstStyle>
            <a:lvl1pPr marL="0" indent="0" algn="l">
              <a:buNone/>
              <a:defRPr sz="2000" b="0" cap="all" spc="0" baseline="0">
                <a:solidFill>
                  <a:schemeClr val="tx1"/>
                </a:solidFill>
              </a:defRPr>
            </a:lvl1pPr>
          </a:lstStyle>
          <a:p>
            <a:pPr lvl="0"/>
            <a:r>
              <a:rPr lang="en-US" dirty="0"/>
              <a:t>Click to add subtitle</a:t>
            </a:r>
          </a:p>
        </p:txBody>
      </p:sp>
      <p:sp>
        <p:nvSpPr>
          <p:cNvPr id="5" name="Picture Placeholder 4">
            <a:extLst>
              <a:ext uri="{FF2B5EF4-FFF2-40B4-BE49-F238E27FC236}">
                <a16:creationId xmlns:a16="http://schemas.microsoft.com/office/drawing/2014/main" id="{4914434B-2F33-1D60-AE02-DDEC3B9CF870}"/>
              </a:ext>
            </a:extLst>
          </p:cNvPr>
          <p:cNvSpPr>
            <a:spLocks noGrp="1"/>
          </p:cNvSpPr>
          <p:nvPr>
            <p:ph type="pic" sz="quarter" idx="12"/>
          </p:nvPr>
        </p:nvSpPr>
        <p:spPr>
          <a:xfrm>
            <a:off x="6685835" y="1048054"/>
            <a:ext cx="4840129" cy="4840129"/>
          </a:xfrm>
          <a:custGeom>
            <a:avLst/>
            <a:gdLst>
              <a:gd name="connsiteX0" fmla="*/ 2990850 w 5981700"/>
              <a:gd name="connsiteY0" fmla="*/ 0 h 5981700"/>
              <a:gd name="connsiteX1" fmla="*/ 5981700 w 5981700"/>
              <a:gd name="connsiteY1" fmla="*/ 2990850 h 5981700"/>
              <a:gd name="connsiteX2" fmla="*/ 2990850 w 5981700"/>
              <a:gd name="connsiteY2" fmla="*/ 5981700 h 5981700"/>
              <a:gd name="connsiteX3" fmla="*/ 0 w 5981700"/>
              <a:gd name="connsiteY3" fmla="*/ 2990850 h 5981700"/>
              <a:gd name="connsiteX4" fmla="*/ 2990850 w 5981700"/>
              <a:gd name="connsiteY4" fmla="*/ 0 h 5981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1700" h="5981700">
                <a:moveTo>
                  <a:pt x="2990850" y="0"/>
                </a:moveTo>
                <a:cubicBezTo>
                  <a:pt x="4642651" y="0"/>
                  <a:pt x="5981700" y="1339049"/>
                  <a:pt x="5981700" y="2990850"/>
                </a:cubicBezTo>
                <a:cubicBezTo>
                  <a:pt x="5981700" y="4642651"/>
                  <a:pt x="4642651" y="5981700"/>
                  <a:pt x="2990850" y="5981700"/>
                </a:cubicBezTo>
                <a:cubicBezTo>
                  <a:pt x="1339049" y="5981700"/>
                  <a:pt x="0" y="4642651"/>
                  <a:pt x="0" y="2990850"/>
                </a:cubicBezTo>
                <a:cubicBezTo>
                  <a:pt x="0" y="1339049"/>
                  <a:pt x="1339049" y="0"/>
                  <a:pt x="2990850" y="0"/>
                </a:cubicBezTo>
                <a:close/>
              </a:path>
            </a:pathLst>
          </a:custGeom>
          <a:ln w="76200">
            <a:solidFill>
              <a:schemeClr val="accent2">
                <a:lumMod val="60000"/>
                <a:lumOff val="40000"/>
              </a:schemeClr>
            </a:solidFill>
          </a:ln>
        </p:spPr>
        <p:txBody>
          <a:bodyPr wrap="square" tIns="1371600">
            <a:noAutofit/>
          </a:bodyPr>
          <a:lstStyle>
            <a:lvl1pPr marL="0" indent="0" algn="ctr">
              <a:buNone/>
              <a:defRPr sz="2000">
                <a:solidFill>
                  <a:schemeClr val="tx1"/>
                </a:solidFill>
              </a:defRPr>
            </a:lvl1pPr>
          </a:lstStyle>
          <a:p>
            <a:r>
              <a:rPr lang="en-US" dirty="0"/>
              <a:t>Click icon to add picture</a:t>
            </a:r>
          </a:p>
        </p:txBody>
      </p:sp>
    </p:spTree>
    <p:extLst>
      <p:ext uri="{BB962C8B-B14F-4D97-AF65-F5344CB8AC3E}">
        <p14:creationId xmlns:p14="http://schemas.microsoft.com/office/powerpoint/2010/main" val="95250665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and Title ">
    <p:bg>
      <p:bgPr>
        <a:solidFill>
          <a:schemeClr val="accent1"/>
        </a:solidFill>
        <a:effectLst/>
      </p:bgPr>
    </p:bg>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E5157DB4-9CB7-294E-6FC5-03F67A02B0BA}"/>
              </a:ext>
              <a:ext uri="{C183D7F6-B498-43B3-948B-1728B52AA6E4}">
                <adec:decorative xmlns:adec="http://schemas.microsoft.com/office/drawing/2017/decorative" val="1"/>
              </a:ext>
            </a:extLst>
          </p:cNvPr>
          <p:cNvSpPr/>
          <p:nvPr userDrawn="1"/>
        </p:nvSpPr>
        <p:spPr>
          <a:xfrm flipH="1">
            <a:off x="7249888" y="0"/>
            <a:ext cx="4942112" cy="6858000"/>
          </a:xfrm>
          <a:prstGeom prst="rect">
            <a:avLst/>
          </a:prstGeom>
          <a:solidFill>
            <a:schemeClr val="accent1">
              <a:lumMod val="7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4" name="Picture 43">
            <a:extLst>
              <a:ext uri="{FF2B5EF4-FFF2-40B4-BE49-F238E27FC236}">
                <a16:creationId xmlns:a16="http://schemas.microsoft.com/office/drawing/2014/main" id="{4552F5AC-18A6-7462-5EB6-6F6F3A4081BE}"/>
              </a:ext>
              <a:ext uri="{C183D7F6-B498-43B3-948B-1728B52AA6E4}">
                <adec:decorative xmlns:adec="http://schemas.microsoft.com/office/drawing/2017/decorative" val="1"/>
              </a:ext>
            </a:extLst>
          </p:cNvPr>
          <p:cNvPicPr>
            <a:picLocks noChangeAspect="1"/>
          </p:cNvPicPr>
          <p:nvPr userDrawn="1"/>
        </p:nvPicPr>
        <p:blipFill rotWithShape="1">
          <a:blip r:embed="rId2" cstate="print">
            <a:duotone>
              <a:schemeClr val="accent6">
                <a:shade val="45000"/>
                <a:satMod val="135000"/>
              </a:schemeClr>
              <a:prstClr val="white"/>
            </a:duotone>
            <a:alphaModFix amt="2000"/>
            <a:extLst>
              <a:ext uri="{28A0092B-C50C-407E-A947-70E740481C1C}">
                <a14:useLocalDpi xmlns:a14="http://schemas.microsoft.com/office/drawing/2010/main"/>
              </a:ext>
            </a:extLst>
          </a:blip>
          <a:srcRect r="-2736"/>
          <a:stretch/>
        </p:blipFill>
        <p:spPr>
          <a:xfrm flipV="1">
            <a:off x="0" y="0"/>
            <a:ext cx="6547419" cy="6865646"/>
          </a:xfrm>
          <a:prstGeom prst="rect">
            <a:avLst/>
          </a:prstGeom>
        </p:spPr>
      </p:pic>
      <p:cxnSp>
        <p:nvCxnSpPr>
          <p:cNvPr id="51" name="Straight Connector 50">
            <a:extLst>
              <a:ext uri="{FF2B5EF4-FFF2-40B4-BE49-F238E27FC236}">
                <a16:creationId xmlns:a16="http://schemas.microsoft.com/office/drawing/2014/main" id="{ED573256-59FC-E67E-E487-C37703D80849}"/>
              </a:ext>
              <a:ext uri="{C183D7F6-B498-43B3-948B-1728B52AA6E4}">
                <adec:decorative xmlns:adec="http://schemas.microsoft.com/office/drawing/2017/decorative" val="1"/>
              </a:ext>
            </a:extLst>
          </p:cNvPr>
          <p:cNvCxnSpPr/>
          <p:nvPr userDrawn="1"/>
        </p:nvCxnSpPr>
        <p:spPr>
          <a:xfrm>
            <a:off x="0" y="4808538"/>
            <a:ext cx="12192000" cy="0"/>
          </a:xfrm>
          <a:prstGeom prst="line">
            <a:avLst/>
          </a:prstGeom>
          <a:ln w="76200">
            <a:solidFill>
              <a:schemeClr val="accent2">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5B369027-A380-3EDB-355B-67F17AC86460}"/>
              </a:ext>
            </a:extLst>
          </p:cNvPr>
          <p:cNvSpPr>
            <a:spLocks noGrp="1"/>
          </p:cNvSpPr>
          <p:nvPr>
            <p:ph type="ctrTitle" hasCustomPrompt="1"/>
          </p:nvPr>
        </p:nvSpPr>
        <p:spPr>
          <a:xfrm>
            <a:off x="702469" y="4154558"/>
            <a:ext cx="5324951" cy="2220902"/>
          </a:xfrm>
        </p:spPr>
        <p:txBody>
          <a:bodyPr lIns="0" anchor="b">
            <a:noAutofit/>
          </a:bodyPr>
          <a:lstStyle>
            <a:lvl1pPr algn="l">
              <a:defRPr sz="6600" baseline="0">
                <a:solidFill>
                  <a:schemeClr val="tx1"/>
                </a:solidFill>
              </a:defRPr>
            </a:lvl1pPr>
          </a:lstStyle>
          <a:p>
            <a:r>
              <a:rPr lang="en-US" dirty="0"/>
              <a:t>Click to add title</a:t>
            </a:r>
          </a:p>
        </p:txBody>
      </p:sp>
      <p:sp>
        <p:nvSpPr>
          <p:cNvPr id="49" name="Picture Placeholder 48">
            <a:extLst>
              <a:ext uri="{FF2B5EF4-FFF2-40B4-BE49-F238E27FC236}">
                <a16:creationId xmlns:a16="http://schemas.microsoft.com/office/drawing/2014/main" id="{7EB4FD7F-9DB9-04F2-0FF6-C32C0396FADF}"/>
              </a:ext>
            </a:extLst>
          </p:cNvPr>
          <p:cNvSpPr>
            <a:spLocks noGrp="1"/>
          </p:cNvSpPr>
          <p:nvPr>
            <p:ph type="pic" sz="quarter" idx="12"/>
          </p:nvPr>
        </p:nvSpPr>
        <p:spPr>
          <a:xfrm>
            <a:off x="0" y="0"/>
            <a:ext cx="12192000" cy="4770438"/>
          </a:xfrm>
        </p:spPr>
        <p:txBody>
          <a:bodyPr tIns="365760">
            <a:normAutofit/>
          </a:bodyPr>
          <a:lstStyle>
            <a:lvl1pPr marL="0" indent="0" algn="ctr">
              <a:buNone/>
              <a:defRPr sz="2000">
                <a:solidFill>
                  <a:schemeClr val="tx1"/>
                </a:solidFill>
              </a:defRPr>
            </a:lvl1pPr>
          </a:lstStyle>
          <a:p>
            <a:r>
              <a:rPr lang="en-US" dirty="0"/>
              <a:t>Click icon to add picture</a:t>
            </a:r>
          </a:p>
        </p:txBody>
      </p:sp>
      <p:sp>
        <p:nvSpPr>
          <p:cNvPr id="47" name="Text Placeholder 6">
            <a:extLst>
              <a:ext uri="{FF2B5EF4-FFF2-40B4-BE49-F238E27FC236}">
                <a16:creationId xmlns:a16="http://schemas.microsoft.com/office/drawing/2014/main" id="{1067FA4B-E31C-2922-DCB4-ACA6179812F7}"/>
              </a:ext>
            </a:extLst>
          </p:cNvPr>
          <p:cNvSpPr>
            <a:spLocks noGrp="1"/>
          </p:cNvSpPr>
          <p:nvPr>
            <p:ph type="body" sz="quarter" idx="11" hasCustomPrompt="1"/>
          </p:nvPr>
        </p:nvSpPr>
        <p:spPr>
          <a:xfrm>
            <a:off x="8061960" y="5288279"/>
            <a:ext cx="4130040" cy="1131567"/>
          </a:xfrm>
        </p:spPr>
        <p:txBody>
          <a:bodyPr lIns="0" anchor="ctr">
            <a:normAutofit/>
          </a:bodyPr>
          <a:lstStyle>
            <a:lvl1pPr marL="0" indent="0" algn="ctr">
              <a:buNone/>
              <a:defRPr sz="1800" b="0" cap="all" spc="0" baseline="0">
                <a:solidFill>
                  <a:schemeClr val="tx1"/>
                </a:solidFill>
              </a:defRPr>
            </a:lvl1pPr>
          </a:lstStyle>
          <a:p>
            <a:pPr lvl="0"/>
            <a:r>
              <a:rPr lang="en-US" dirty="0"/>
              <a:t>Click to add subtitle</a:t>
            </a:r>
          </a:p>
        </p:txBody>
      </p:sp>
      <p:pic>
        <p:nvPicPr>
          <p:cNvPr id="62" name="Graphic 61">
            <a:extLst>
              <a:ext uri="{FF2B5EF4-FFF2-40B4-BE49-F238E27FC236}">
                <a16:creationId xmlns:a16="http://schemas.microsoft.com/office/drawing/2014/main" id="{F167C73C-A4C3-9198-7F38-8DB5D6BD51CB}"/>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6200000">
            <a:off x="6764603" y="4925265"/>
            <a:ext cx="870600" cy="1857281"/>
          </a:xfrm>
          <a:prstGeom prst="rect">
            <a:avLst/>
          </a:prstGeom>
        </p:spPr>
      </p:pic>
    </p:spTree>
    <p:extLst>
      <p:ext uri="{BB962C8B-B14F-4D97-AF65-F5344CB8AC3E}">
        <p14:creationId xmlns:p14="http://schemas.microsoft.com/office/powerpoint/2010/main" val="1799531051"/>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Images with Titles">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4A72122-641A-CA2F-E7AC-6FC3819C5DF8}"/>
              </a:ext>
              <a:ext uri="{C183D7F6-B498-43B3-948B-1728B52AA6E4}">
                <adec:decorative xmlns:adec="http://schemas.microsoft.com/office/drawing/2017/decorative" val="1"/>
              </a:ext>
            </a:extLst>
          </p:cNvPr>
          <p:cNvSpPr/>
          <p:nvPr userDrawn="1"/>
        </p:nvSpPr>
        <p:spPr>
          <a:xfrm flipH="1">
            <a:off x="0" y="2736850"/>
            <a:ext cx="12192000" cy="4121150"/>
          </a:xfrm>
          <a:prstGeom prst="rect">
            <a:avLst/>
          </a:prstGeom>
          <a:solidFill>
            <a:schemeClr val="accent1">
              <a:lumMod val="7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4C9E4C80-6993-C1B1-26E6-463B91EBB843}"/>
              </a:ext>
              <a:ext uri="{C183D7F6-B498-43B3-948B-1728B52AA6E4}">
                <adec:decorative xmlns:adec="http://schemas.microsoft.com/office/drawing/2017/decorative" val="1"/>
              </a:ext>
            </a:extLst>
          </p:cNvPr>
          <p:cNvPicPr>
            <a:picLocks noChangeAspect="1"/>
          </p:cNvPicPr>
          <p:nvPr userDrawn="1"/>
        </p:nvPicPr>
        <p:blipFill rotWithShape="1">
          <a:blip r:embed="rId2" cstate="print">
            <a:duotone>
              <a:schemeClr val="accent6">
                <a:shade val="45000"/>
                <a:satMod val="135000"/>
              </a:schemeClr>
              <a:prstClr val="white"/>
            </a:duotone>
            <a:alphaModFix amt="2000"/>
            <a:extLst>
              <a:ext uri="{28A0092B-C50C-407E-A947-70E740481C1C}">
                <a14:useLocalDpi xmlns:a14="http://schemas.microsoft.com/office/drawing/2010/main"/>
              </a:ext>
            </a:extLst>
          </a:blip>
          <a:srcRect r="-1450"/>
          <a:stretch/>
        </p:blipFill>
        <p:spPr>
          <a:xfrm flipV="1">
            <a:off x="1" y="-7646"/>
            <a:ext cx="12192000" cy="6865646"/>
          </a:xfrm>
          <a:prstGeom prst="rect">
            <a:avLst/>
          </a:prstGeom>
        </p:spPr>
      </p:pic>
      <p:sp>
        <p:nvSpPr>
          <p:cNvPr id="2" name="Title 1">
            <a:extLst>
              <a:ext uri="{FF2B5EF4-FFF2-40B4-BE49-F238E27FC236}">
                <a16:creationId xmlns:a16="http://schemas.microsoft.com/office/drawing/2014/main" id="{5B369027-A380-3EDB-355B-67F17AC86460}"/>
              </a:ext>
            </a:extLst>
          </p:cNvPr>
          <p:cNvSpPr>
            <a:spLocks noGrp="1"/>
          </p:cNvSpPr>
          <p:nvPr>
            <p:ph type="ctrTitle" hasCustomPrompt="1"/>
          </p:nvPr>
        </p:nvSpPr>
        <p:spPr>
          <a:xfrm>
            <a:off x="702469" y="5331961"/>
            <a:ext cx="5279231" cy="539762"/>
          </a:xfrm>
        </p:spPr>
        <p:txBody>
          <a:bodyPr lIns="0" anchor="t">
            <a:noAutofit/>
          </a:bodyPr>
          <a:lstStyle>
            <a:lvl1pPr algn="l">
              <a:defRPr lang="en-US" sz="2000" b="0" kern="1200" spc="100" baseline="0" dirty="0">
                <a:solidFill>
                  <a:schemeClr val="tx1"/>
                </a:solidFill>
                <a:latin typeface="+mj-lt"/>
                <a:ea typeface="+mn-ea"/>
                <a:cs typeface="+mn-cs"/>
              </a:defRPr>
            </a:lvl1pPr>
          </a:lstStyle>
          <a:p>
            <a:r>
              <a:rPr lang="en-US" dirty="0"/>
              <a:t>Click to add title</a:t>
            </a:r>
          </a:p>
        </p:txBody>
      </p:sp>
      <p:sp>
        <p:nvSpPr>
          <p:cNvPr id="5" name="Picture Placeholder 4">
            <a:extLst>
              <a:ext uri="{FF2B5EF4-FFF2-40B4-BE49-F238E27FC236}">
                <a16:creationId xmlns:a16="http://schemas.microsoft.com/office/drawing/2014/main" id="{683FB349-AC61-548D-5D7E-37990D16B7AE}"/>
              </a:ext>
            </a:extLst>
          </p:cNvPr>
          <p:cNvSpPr>
            <a:spLocks noGrp="1"/>
          </p:cNvSpPr>
          <p:nvPr>
            <p:ph type="pic" sz="quarter" idx="10"/>
          </p:nvPr>
        </p:nvSpPr>
        <p:spPr>
          <a:xfrm>
            <a:off x="702469" y="310243"/>
            <a:ext cx="5279231" cy="4716745"/>
          </a:xfrm>
        </p:spPr>
        <p:txBody>
          <a:bodyPr>
            <a:normAutofit/>
          </a:bodyPr>
          <a:lstStyle>
            <a:lvl1pPr marL="0" indent="0" algn="ctr">
              <a:buNone/>
              <a:defRPr sz="2000">
                <a:solidFill>
                  <a:schemeClr val="tx1"/>
                </a:solidFill>
              </a:defRPr>
            </a:lvl1pPr>
          </a:lstStyle>
          <a:p>
            <a:r>
              <a:rPr lang="en-US" dirty="0"/>
              <a:t>Click icon to add picture</a:t>
            </a:r>
          </a:p>
        </p:txBody>
      </p:sp>
      <p:sp>
        <p:nvSpPr>
          <p:cNvPr id="6" name="Picture Placeholder 4">
            <a:extLst>
              <a:ext uri="{FF2B5EF4-FFF2-40B4-BE49-F238E27FC236}">
                <a16:creationId xmlns:a16="http://schemas.microsoft.com/office/drawing/2014/main" id="{E0227EBE-BEA6-9FE3-015A-377B5C29024E}"/>
              </a:ext>
            </a:extLst>
          </p:cNvPr>
          <p:cNvSpPr>
            <a:spLocks noGrp="1"/>
          </p:cNvSpPr>
          <p:nvPr>
            <p:ph type="pic" sz="quarter" idx="11"/>
          </p:nvPr>
        </p:nvSpPr>
        <p:spPr>
          <a:xfrm>
            <a:off x="6209502" y="310242"/>
            <a:ext cx="5279231" cy="4716745"/>
          </a:xfrm>
        </p:spPr>
        <p:txBody>
          <a:bodyPr>
            <a:normAutofit/>
          </a:bodyPr>
          <a:lstStyle>
            <a:lvl1pPr marL="0" indent="0" algn="ctr">
              <a:buNone/>
              <a:defRPr sz="2000">
                <a:solidFill>
                  <a:schemeClr val="tx1"/>
                </a:solidFill>
              </a:defRPr>
            </a:lvl1pPr>
          </a:lstStyle>
          <a:p>
            <a:r>
              <a:rPr lang="en-US" dirty="0"/>
              <a:t>Click icon to add picture</a:t>
            </a:r>
          </a:p>
        </p:txBody>
      </p:sp>
      <p:sp>
        <p:nvSpPr>
          <p:cNvPr id="13" name="Text Placeholder 11">
            <a:extLst>
              <a:ext uri="{FF2B5EF4-FFF2-40B4-BE49-F238E27FC236}">
                <a16:creationId xmlns:a16="http://schemas.microsoft.com/office/drawing/2014/main" id="{F08933BF-A0AD-9306-66A0-8F4D312552F8}"/>
              </a:ext>
            </a:extLst>
          </p:cNvPr>
          <p:cNvSpPr>
            <a:spLocks noGrp="1"/>
          </p:cNvSpPr>
          <p:nvPr>
            <p:ph type="body" sz="quarter" idx="13" hasCustomPrompt="1"/>
          </p:nvPr>
        </p:nvSpPr>
        <p:spPr>
          <a:xfrm>
            <a:off x="702469" y="5883730"/>
            <a:ext cx="5279236" cy="664027"/>
          </a:xfrm>
        </p:spPr>
        <p:txBody>
          <a:bodyPr lIns="0" anchor="t">
            <a:normAutofit/>
          </a:bodyPr>
          <a:lstStyle>
            <a:lvl1pPr marL="0" indent="0" algn="l">
              <a:buNone/>
              <a:defRPr lang="en-US" sz="1400" b="0" kern="1200" spc="0" baseline="0" dirty="0" smtClean="0">
                <a:solidFill>
                  <a:schemeClr val="tx1"/>
                </a:solidFill>
                <a:latin typeface="+mn-lt"/>
                <a:ea typeface="+mn-ea"/>
                <a:cs typeface="+mn-cs"/>
              </a:defRPr>
            </a:lvl1pPr>
            <a:lvl2pPr>
              <a:defRPr lang="en-US" sz="1200" b="0" kern="1200" spc="300" baseline="0" dirty="0" smtClean="0">
                <a:solidFill>
                  <a:schemeClr val="tx1"/>
                </a:solidFill>
                <a:latin typeface="+mn-lt"/>
                <a:ea typeface="+mn-ea"/>
                <a:cs typeface="+mn-cs"/>
              </a:defRPr>
            </a:lvl2pPr>
            <a:lvl3pPr>
              <a:defRPr lang="en-US" sz="1200" b="0" kern="1200" spc="300" baseline="0" dirty="0" smtClean="0">
                <a:solidFill>
                  <a:schemeClr val="tx1"/>
                </a:solidFill>
                <a:latin typeface="+mn-lt"/>
                <a:ea typeface="+mn-ea"/>
                <a:cs typeface="+mn-cs"/>
              </a:defRPr>
            </a:lvl3pPr>
            <a:lvl4pPr>
              <a:defRPr lang="en-US" sz="1200" b="0" kern="1200" spc="300" baseline="0" dirty="0" smtClean="0">
                <a:solidFill>
                  <a:schemeClr val="tx1"/>
                </a:solidFill>
                <a:latin typeface="+mn-lt"/>
                <a:ea typeface="+mn-ea"/>
                <a:cs typeface="+mn-cs"/>
              </a:defRPr>
            </a:lvl4pPr>
            <a:lvl5pPr>
              <a:defRPr lang="en-US" sz="1200" b="0" kern="1200" spc="300" baseline="0" dirty="0">
                <a:solidFill>
                  <a:schemeClr val="tx1"/>
                </a:solidFill>
                <a:latin typeface="+mn-lt"/>
                <a:ea typeface="+mn-ea"/>
                <a:cs typeface="+mn-cs"/>
              </a:defRPr>
            </a:lvl5pPr>
          </a:lstStyle>
          <a:p>
            <a:pPr lvl="0"/>
            <a:r>
              <a:rPr lang="en-US" dirty="0"/>
              <a:t>Click to add text</a:t>
            </a:r>
          </a:p>
        </p:txBody>
      </p:sp>
      <p:sp>
        <p:nvSpPr>
          <p:cNvPr id="7" name="Text Placeholder 11">
            <a:extLst>
              <a:ext uri="{FF2B5EF4-FFF2-40B4-BE49-F238E27FC236}">
                <a16:creationId xmlns:a16="http://schemas.microsoft.com/office/drawing/2014/main" id="{079C2CAE-EB6C-AA3C-093C-AA24705ADDCC}"/>
              </a:ext>
            </a:extLst>
          </p:cNvPr>
          <p:cNvSpPr>
            <a:spLocks noGrp="1"/>
          </p:cNvSpPr>
          <p:nvPr>
            <p:ph type="body" sz="quarter" idx="15" hasCustomPrompt="1"/>
          </p:nvPr>
        </p:nvSpPr>
        <p:spPr>
          <a:xfrm>
            <a:off x="6209499" y="5331961"/>
            <a:ext cx="5279236" cy="539762"/>
          </a:xfrm>
        </p:spPr>
        <p:txBody>
          <a:bodyPr lIns="0" anchor="t">
            <a:noAutofit/>
          </a:bodyPr>
          <a:lstStyle>
            <a:lvl1pPr marL="0" indent="0" algn="l">
              <a:buNone/>
              <a:defRPr lang="en-US" sz="2000" b="0" kern="1200" spc="100" baseline="0" dirty="0">
                <a:solidFill>
                  <a:schemeClr val="tx1"/>
                </a:solidFill>
                <a:latin typeface="+mj-lt"/>
                <a:ea typeface="+mn-ea"/>
                <a:cs typeface="+mn-cs"/>
              </a:defRPr>
            </a:lvl1pPr>
            <a:lvl2pPr>
              <a:defRPr lang="en-US" sz="1200" b="0" kern="1200" spc="300" baseline="0" dirty="0" smtClean="0">
                <a:solidFill>
                  <a:schemeClr val="tx1"/>
                </a:solidFill>
                <a:latin typeface="+mn-lt"/>
                <a:ea typeface="+mn-ea"/>
                <a:cs typeface="+mn-cs"/>
              </a:defRPr>
            </a:lvl2pPr>
            <a:lvl3pPr>
              <a:defRPr lang="en-US" sz="1200" b="0" kern="1200" spc="300" baseline="0" dirty="0" smtClean="0">
                <a:solidFill>
                  <a:schemeClr val="tx1"/>
                </a:solidFill>
                <a:latin typeface="+mn-lt"/>
                <a:ea typeface="+mn-ea"/>
                <a:cs typeface="+mn-cs"/>
              </a:defRPr>
            </a:lvl3pPr>
            <a:lvl4pPr>
              <a:defRPr lang="en-US" sz="1200" b="0" kern="1200" spc="300" baseline="0" dirty="0" smtClean="0">
                <a:solidFill>
                  <a:schemeClr val="tx1"/>
                </a:solidFill>
                <a:latin typeface="+mn-lt"/>
                <a:ea typeface="+mn-ea"/>
                <a:cs typeface="+mn-cs"/>
              </a:defRPr>
            </a:lvl4pPr>
            <a:lvl5pPr>
              <a:defRPr lang="en-US" sz="1200" b="0" kern="1200" spc="300" baseline="0" dirty="0">
                <a:solidFill>
                  <a:schemeClr val="tx1"/>
                </a:solidFill>
                <a:latin typeface="+mn-lt"/>
                <a:ea typeface="+mn-ea"/>
                <a:cs typeface="+mn-cs"/>
              </a:defRPr>
            </a:lvl5pPr>
          </a:lstStyle>
          <a:p>
            <a:pPr lvl="0"/>
            <a:r>
              <a:rPr lang="en-US" dirty="0"/>
              <a:t>Click to add title</a:t>
            </a:r>
          </a:p>
        </p:txBody>
      </p:sp>
      <p:sp>
        <p:nvSpPr>
          <p:cNvPr id="4" name="Text Placeholder 11">
            <a:extLst>
              <a:ext uri="{FF2B5EF4-FFF2-40B4-BE49-F238E27FC236}">
                <a16:creationId xmlns:a16="http://schemas.microsoft.com/office/drawing/2014/main" id="{9BB16295-2CE6-A516-8527-E895BD912F78}"/>
              </a:ext>
            </a:extLst>
          </p:cNvPr>
          <p:cNvSpPr>
            <a:spLocks noGrp="1"/>
          </p:cNvSpPr>
          <p:nvPr>
            <p:ph type="body" sz="quarter" idx="14" hasCustomPrompt="1"/>
          </p:nvPr>
        </p:nvSpPr>
        <p:spPr>
          <a:xfrm>
            <a:off x="6209502" y="5883730"/>
            <a:ext cx="5279236" cy="664027"/>
          </a:xfrm>
        </p:spPr>
        <p:txBody>
          <a:bodyPr lIns="0" anchor="t">
            <a:normAutofit/>
          </a:bodyPr>
          <a:lstStyle>
            <a:lvl1pPr marL="0" indent="0" algn="l">
              <a:buNone/>
              <a:defRPr lang="en-US" sz="1400" b="0" kern="1200" spc="0" baseline="0" dirty="0" smtClean="0">
                <a:solidFill>
                  <a:schemeClr val="tx1"/>
                </a:solidFill>
                <a:latin typeface="+mn-lt"/>
                <a:ea typeface="+mn-ea"/>
                <a:cs typeface="+mn-cs"/>
              </a:defRPr>
            </a:lvl1pPr>
            <a:lvl2pPr>
              <a:defRPr lang="en-US" sz="1200" b="0" kern="1200" spc="300" baseline="0" dirty="0" smtClean="0">
                <a:solidFill>
                  <a:schemeClr val="tx1"/>
                </a:solidFill>
                <a:latin typeface="+mn-lt"/>
                <a:ea typeface="+mn-ea"/>
                <a:cs typeface="+mn-cs"/>
              </a:defRPr>
            </a:lvl2pPr>
            <a:lvl3pPr>
              <a:defRPr lang="en-US" sz="1200" b="0" kern="1200" spc="300" baseline="0" dirty="0" smtClean="0">
                <a:solidFill>
                  <a:schemeClr val="tx1"/>
                </a:solidFill>
                <a:latin typeface="+mn-lt"/>
                <a:ea typeface="+mn-ea"/>
                <a:cs typeface="+mn-cs"/>
              </a:defRPr>
            </a:lvl3pPr>
            <a:lvl4pPr>
              <a:defRPr lang="en-US" sz="1200" b="0" kern="1200" spc="300" baseline="0" dirty="0" smtClean="0">
                <a:solidFill>
                  <a:schemeClr val="tx1"/>
                </a:solidFill>
                <a:latin typeface="+mn-lt"/>
                <a:ea typeface="+mn-ea"/>
                <a:cs typeface="+mn-cs"/>
              </a:defRPr>
            </a:lvl4pPr>
            <a:lvl5pPr>
              <a:defRPr lang="en-US" sz="1200" b="0" kern="1200" spc="300" baseline="0" dirty="0">
                <a:solidFill>
                  <a:schemeClr val="tx1"/>
                </a:solidFill>
                <a:latin typeface="+mn-lt"/>
                <a:ea typeface="+mn-ea"/>
                <a:cs typeface="+mn-cs"/>
              </a:defRPr>
            </a:lvl5pPr>
          </a:lstStyle>
          <a:p>
            <a:pPr lvl="0"/>
            <a:r>
              <a:rPr lang="en-US" dirty="0"/>
              <a:t>Click to add text</a:t>
            </a:r>
          </a:p>
        </p:txBody>
      </p:sp>
      <p:pic>
        <p:nvPicPr>
          <p:cNvPr id="11" name="Graphic 10">
            <a:extLst>
              <a:ext uri="{FF2B5EF4-FFF2-40B4-BE49-F238E27FC236}">
                <a16:creationId xmlns:a16="http://schemas.microsoft.com/office/drawing/2014/main" id="{F82228A6-C5DE-A755-5A92-B53F6AA1BF05}"/>
              </a:ext>
              <a:ext uri="{C183D7F6-B498-43B3-948B-1728B52AA6E4}">
                <adec:decorative xmlns:adec="http://schemas.microsoft.com/office/drawing/2017/decorative" val="1"/>
              </a:ext>
            </a:extLst>
          </p:cNvPr>
          <p:cNvPicPr>
            <a:picLocks noChangeAspect="1"/>
          </p:cNvPicPr>
          <p:nvPr userDrawn="1"/>
        </p:nvPicPr>
        <p:blipFill rotWithShape="1">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t="62209" r="430" b="845"/>
          <a:stretch/>
        </p:blipFill>
        <p:spPr>
          <a:xfrm rot="5400000">
            <a:off x="11092549" y="5460313"/>
            <a:ext cx="1227349" cy="971552"/>
          </a:xfrm>
          <a:prstGeom prst="rect">
            <a:avLst/>
          </a:prstGeom>
        </p:spPr>
      </p:pic>
    </p:spTree>
    <p:extLst>
      <p:ext uri="{BB962C8B-B14F-4D97-AF65-F5344CB8AC3E}">
        <p14:creationId xmlns:p14="http://schemas.microsoft.com/office/powerpoint/2010/main" val="2630087897"/>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ree Images with Titles">
    <p:bg>
      <p:bgPr>
        <a:solidFill>
          <a:schemeClr val="accent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7B5D6890-2EFE-4162-E925-FDAB446DD0A0}"/>
              </a:ext>
              <a:ext uri="{C183D7F6-B498-43B3-948B-1728B52AA6E4}">
                <adec:decorative xmlns:adec="http://schemas.microsoft.com/office/drawing/2017/decorative" val="1"/>
              </a:ext>
            </a:extLst>
          </p:cNvPr>
          <p:cNvSpPr/>
          <p:nvPr userDrawn="1"/>
        </p:nvSpPr>
        <p:spPr>
          <a:xfrm flipH="1">
            <a:off x="0" y="2736850"/>
            <a:ext cx="12192000" cy="4121150"/>
          </a:xfrm>
          <a:prstGeom prst="rect">
            <a:avLst/>
          </a:prstGeom>
          <a:solidFill>
            <a:schemeClr val="accent1">
              <a:lumMod val="7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 name="Picture 19">
            <a:extLst>
              <a:ext uri="{FF2B5EF4-FFF2-40B4-BE49-F238E27FC236}">
                <a16:creationId xmlns:a16="http://schemas.microsoft.com/office/drawing/2014/main" id="{B21EA913-1C41-0E26-60E1-0458172DDE0C}"/>
              </a:ext>
              <a:ext uri="{C183D7F6-B498-43B3-948B-1728B52AA6E4}">
                <adec:decorative xmlns:adec="http://schemas.microsoft.com/office/drawing/2017/decorative" val="1"/>
              </a:ext>
            </a:extLst>
          </p:cNvPr>
          <p:cNvPicPr>
            <a:picLocks noChangeAspect="1"/>
          </p:cNvPicPr>
          <p:nvPr userDrawn="1"/>
        </p:nvPicPr>
        <p:blipFill rotWithShape="1">
          <a:blip r:embed="rId2" cstate="print">
            <a:duotone>
              <a:schemeClr val="accent6">
                <a:shade val="45000"/>
                <a:satMod val="135000"/>
              </a:schemeClr>
              <a:prstClr val="white"/>
            </a:duotone>
            <a:alphaModFix amt="2000"/>
            <a:extLst>
              <a:ext uri="{28A0092B-C50C-407E-A947-70E740481C1C}">
                <a14:useLocalDpi xmlns:a14="http://schemas.microsoft.com/office/drawing/2010/main"/>
              </a:ext>
            </a:extLst>
          </a:blip>
          <a:srcRect r="-2736"/>
          <a:stretch/>
        </p:blipFill>
        <p:spPr>
          <a:xfrm rot="10800000" flipV="1">
            <a:off x="5644581" y="-7646"/>
            <a:ext cx="6547419" cy="6865646"/>
          </a:xfrm>
          <a:prstGeom prst="rect">
            <a:avLst/>
          </a:prstGeom>
        </p:spPr>
      </p:pic>
      <p:pic>
        <p:nvPicPr>
          <p:cNvPr id="19" name="Picture 18">
            <a:extLst>
              <a:ext uri="{FF2B5EF4-FFF2-40B4-BE49-F238E27FC236}">
                <a16:creationId xmlns:a16="http://schemas.microsoft.com/office/drawing/2014/main" id="{7EAA5C59-8D1E-6B6F-4640-8F9A700A815D}"/>
              </a:ext>
              <a:ext uri="{C183D7F6-B498-43B3-948B-1728B52AA6E4}">
                <adec:decorative xmlns:adec="http://schemas.microsoft.com/office/drawing/2017/decorative" val="1"/>
              </a:ext>
            </a:extLst>
          </p:cNvPr>
          <p:cNvPicPr>
            <a:picLocks noChangeAspect="1"/>
          </p:cNvPicPr>
          <p:nvPr userDrawn="1"/>
        </p:nvPicPr>
        <p:blipFill rotWithShape="1">
          <a:blip r:embed="rId3" cstate="print">
            <a:duotone>
              <a:schemeClr val="accent6">
                <a:shade val="45000"/>
                <a:satMod val="135000"/>
              </a:schemeClr>
              <a:prstClr val="white"/>
            </a:duotone>
            <a:alphaModFix amt="2000"/>
            <a:extLst>
              <a:ext uri="{28A0092B-C50C-407E-A947-70E740481C1C}">
                <a14:useLocalDpi xmlns:a14="http://schemas.microsoft.com/office/drawing/2010/main"/>
              </a:ext>
            </a:extLst>
          </a:blip>
          <a:srcRect r="-4367" b="-6266"/>
          <a:stretch/>
        </p:blipFill>
        <p:spPr>
          <a:xfrm rot="5400000" flipV="1">
            <a:off x="63141" y="-70784"/>
            <a:ext cx="4163783" cy="4290062"/>
          </a:xfrm>
          <a:prstGeom prst="rect">
            <a:avLst/>
          </a:prstGeom>
        </p:spPr>
      </p:pic>
      <p:sp>
        <p:nvSpPr>
          <p:cNvPr id="12" name="Title 1">
            <a:extLst>
              <a:ext uri="{FF2B5EF4-FFF2-40B4-BE49-F238E27FC236}">
                <a16:creationId xmlns:a16="http://schemas.microsoft.com/office/drawing/2014/main" id="{2997E53A-1A39-DF71-6DD3-4C26BF7174CA}"/>
              </a:ext>
            </a:extLst>
          </p:cNvPr>
          <p:cNvSpPr>
            <a:spLocks noGrp="1"/>
          </p:cNvSpPr>
          <p:nvPr>
            <p:ph type="ctrTitle" hasCustomPrompt="1"/>
          </p:nvPr>
        </p:nvSpPr>
        <p:spPr>
          <a:xfrm>
            <a:off x="702469" y="5331961"/>
            <a:ext cx="3429679" cy="551768"/>
          </a:xfrm>
        </p:spPr>
        <p:txBody>
          <a:bodyPr lIns="0" anchor="t">
            <a:noAutofit/>
          </a:bodyPr>
          <a:lstStyle>
            <a:lvl1pPr algn="l">
              <a:defRPr lang="en-US" sz="2000" b="0" kern="1200" spc="100" baseline="0" dirty="0">
                <a:solidFill>
                  <a:schemeClr val="tx1"/>
                </a:solidFill>
                <a:latin typeface="+mj-lt"/>
                <a:ea typeface="+mn-ea"/>
                <a:cs typeface="+mn-cs"/>
              </a:defRPr>
            </a:lvl1pPr>
          </a:lstStyle>
          <a:p>
            <a:r>
              <a:rPr lang="en-US" dirty="0"/>
              <a:t>Click to add title</a:t>
            </a:r>
          </a:p>
        </p:txBody>
      </p:sp>
      <p:sp>
        <p:nvSpPr>
          <p:cNvPr id="6" name="Content Placeholder 16">
            <a:extLst>
              <a:ext uri="{FF2B5EF4-FFF2-40B4-BE49-F238E27FC236}">
                <a16:creationId xmlns:a16="http://schemas.microsoft.com/office/drawing/2014/main" id="{DC4D0A5C-7796-AAF8-E639-4A1710EE93C1}"/>
              </a:ext>
            </a:extLst>
          </p:cNvPr>
          <p:cNvSpPr>
            <a:spLocks noGrp="1"/>
          </p:cNvSpPr>
          <p:nvPr>
            <p:ph sz="quarter" idx="13" hasCustomPrompt="1"/>
          </p:nvPr>
        </p:nvSpPr>
        <p:spPr>
          <a:xfrm>
            <a:off x="704057" y="310244"/>
            <a:ext cx="3429682" cy="4716745"/>
          </a:xfrm>
        </p:spPr>
        <p:txBody>
          <a:bodyPr>
            <a:normAutofit/>
          </a:bodyPr>
          <a:lstStyle>
            <a:lvl1pPr>
              <a:defRPr sz="2000">
                <a:solidFill>
                  <a:schemeClr val="tx1"/>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16">
            <a:extLst>
              <a:ext uri="{FF2B5EF4-FFF2-40B4-BE49-F238E27FC236}">
                <a16:creationId xmlns:a16="http://schemas.microsoft.com/office/drawing/2014/main" id="{C8CBAF88-D501-00F1-9113-12839FB90672}"/>
              </a:ext>
            </a:extLst>
          </p:cNvPr>
          <p:cNvSpPr>
            <a:spLocks noGrp="1"/>
          </p:cNvSpPr>
          <p:nvPr>
            <p:ph sz="quarter" idx="18" hasCustomPrompt="1"/>
          </p:nvPr>
        </p:nvSpPr>
        <p:spPr>
          <a:xfrm>
            <a:off x="4382615" y="310243"/>
            <a:ext cx="3429682" cy="4716745"/>
          </a:xfrm>
        </p:spPr>
        <p:txBody>
          <a:bodyPr>
            <a:normAutofit/>
          </a:bodyPr>
          <a:lstStyle>
            <a:lvl1pPr>
              <a:defRPr sz="2000">
                <a:solidFill>
                  <a:schemeClr val="tx1"/>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16">
            <a:extLst>
              <a:ext uri="{FF2B5EF4-FFF2-40B4-BE49-F238E27FC236}">
                <a16:creationId xmlns:a16="http://schemas.microsoft.com/office/drawing/2014/main" id="{BED23468-975F-4D90-B86C-207AC5855E9C}"/>
              </a:ext>
            </a:extLst>
          </p:cNvPr>
          <p:cNvSpPr>
            <a:spLocks noGrp="1"/>
          </p:cNvSpPr>
          <p:nvPr>
            <p:ph sz="quarter" idx="17" hasCustomPrompt="1"/>
          </p:nvPr>
        </p:nvSpPr>
        <p:spPr>
          <a:xfrm>
            <a:off x="8058261" y="310244"/>
            <a:ext cx="3429682" cy="4716745"/>
          </a:xfrm>
        </p:spPr>
        <p:txBody>
          <a:bodyPr>
            <a:normAutofit/>
          </a:bodyPr>
          <a:lstStyle>
            <a:lvl1pPr>
              <a:defRPr sz="2000">
                <a:solidFill>
                  <a:schemeClr val="tx1"/>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ext Placeholder 11">
            <a:extLst>
              <a:ext uri="{FF2B5EF4-FFF2-40B4-BE49-F238E27FC236}">
                <a16:creationId xmlns:a16="http://schemas.microsoft.com/office/drawing/2014/main" id="{B7F1145E-C173-BDD8-4F72-155D6250D870}"/>
              </a:ext>
            </a:extLst>
          </p:cNvPr>
          <p:cNvSpPr>
            <a:spLocks noGrp="1"/>
          </p:cNvSpPr>
          <p:nvPr>
            <p:ph type="body" sz="quarter" idx="16" hasCustomPrompt="1"/>
          </p:nvPr>
        </p:nvSpPr>
        <p:spPr>
          <a:xfrm>
            <a:off x="702469" y="5883730"/>
            <a:ext cx="3429682" cy="664027"/>
          </a:xfrm>
        </p:spPr>
        <p:txBody>
          <a:bodyPr lIns="0" anchor="t">
            <a:normAutofit/>
          </a:bodyPr>
          <a:lstStyle>
            <a:lvl1pPr marL="0" indent="0" algn="l">
              <a:buNone/>
              <a:defRPr lang="en-US" sz="1400" b="0" kern="1200" spc="0" baseline="0" dirty="0" smtClean="0">
                <a:solidFill>
                  <a:schemeClr val="tx1"/>
                </a:solidFill>
                <a:latin typeface="+mn-lt"/>
                <a:ea typeface="+mn-ea"/>
                <a:cs typeface="+mn-cs"/>
              </a:defRPr>
            </a:lvl1pPr>
            <a:lvl2pPr>
              <a:defRPr lang="en-US" sz="1200" b="0" kern="1200" spc="300" baseline="0" dirty="0" smtClean="0">
                <a:solidFill>
                  <a:schemeClr val="tx1"/>
                </a:solidFill>
                <a:latin typeface="+mn-lt"/>
                <a:ea typeface="+mn-ea"/>
                <a:cs typeface="+mn-cs"/>
              </a:defRPr>
            </a:lvl2pPr>
            <a:lvl3pPr>
              <a:defRPr lang="en-US" sz="1200" b="0" kern="1200" spc="300" baseline="0" dirty="0" smtClean="0">
                <a:solidFill>
                  <a:schemeClr val="tx1"/>
                </a:solidFill>
                <a:latin typeface="+mn-lt"/>
                <a:ea typeface="+mn-ea"/>
                <a:cs typeface="+mn-cs"/>
              </a:defRPr>
            </a:lvl3pPr>
            <a:lvl4pPr>
              <a:defRPr lang="en-US" sz="1200" b="0" kern="1200" spc="300" baseline="0" dirty="0" smtClean="0">
                <a:solidFill>
                  <a:schemeClr val="tx1"/>
                </a:solidFill>
                <a:latin typeface="+mn-lt"/>
                <a:ea typeface="+mn-ea"/>
                <a:cs typeface="+mn-cs"/>
              </a:defRPr>
            </a:lvl4pPr>
            <a:lvl5pPr>
              <a:defRPr lang="en-US" sz="1200" b="0" kern="1200" spc="300" baseline="0" dirty="0">
                <a:solidFill>
                  <a:schemeClr val="tx1"/>
                </a:solidFill>
                <a:latin typeface="+mn-lt"/>
                <a:ea typeface="+mn-ea"/>
                <a:cs typeface="+mn-cs"/>
              </a:defRPr>
            </a:lvl5pPr>
          </a:lstStyle>
          <a:p>
            <a:pPr lvl="0"/>
            <a:r>
              <a:rPr lang="en-US" dirty="0"/>
              <a:t>Click to add text</a:t>
            </a:r>
          </a:p>
        </p:txBody>
      </p:sp>
      <p:sp>
        <p:nvSpPr>
          <p:cNvPr id="7" name="Text Placeholder 11">
            <a:extLst>
              <a:ext uri="{FF2B5EF4-FFF2-40B4-BE49-F238E27FC236}">
                <a16:creationId xmlns:a16="http://schemas.microsoft.com/office/drawing/2014/main" id="{B9BF823A-1C3D-0F85-D743-C61DEF06F1C9}"/>
              </a:ext>
            </a:extLst>
          </p:cNvPr>
          <p:cNvSpPr>
            <a:spLocks noGrp="1"/>
          </p:cNvSpPr>
          <p:nvPr>
            <p:ph type="body" sz="quarter" idx="20" hasCustomPrompt="1"/>
          </p:nvPr>
        </p:nvSpPr>
        <p:spPr>
          <a:xfrm>
            <a:off x="4381159" y="5331961"/>
            <a:ext cx="3429682" cy="551768"/>
          </a:xfrm>
        </p:spPr>
        <p:txBody>
          <a:bodyPr lIns="0" anchor="t">
            <a:noAutofit/>
          </a:bodyPr>
          <a:lstStyle>
            <a:lvl1pPr marL="0" indent="0" algn="l">
              <a:buNone/>
              <a:defRPr lang="en-US" sz="2000" b="0" kern="1200" spc="100" baseline="0" dirty="0">
                <a:solidFill>
                  <a:schemeClr val="tx1"/>
                </a:solidFill>
                <a:latin typeface="+mj-lt"/>
                <a:ea typeface="+mn-ea"/>
                <a:cs typeface="+mn-cs"/>
              </a:defRPr>
            </a:lvl1pPr>
            <a:lvl2pPr>
              <a:defRPr lang="en-US" sz="1200" b="0" kern="1200" spc="300" baseline="0" dirty="0" smtClean="0">
                <a:solidFill>
                  <a:schemeClr val="tx1"/>
                </a:solidFill>
                <a:latin typeface="+mn-lt"/>
                <a:ea typeface="+mn-ea"/>
                <a:cs typeface="+mn-cs"/>
              </a:defRPr>
            </a:lvl2pPr>
            <a:lvl3pPr>
              <a:defRPr lang="en-US" sz="1200" b="0" kern="1200" spc="300" baseline="0" dirty="0" smtClean="0">
                <a:solidFill>
                  <a:schemeClr val="tx1"/>
                </a:solidFill>
                <a:latin typeface="+mn-lt"/>
                <a:ea typeface="+mn-ea"/>
                <a:cs typeface="+mn-cs"/>
              </a:defRPr>
            </a:lvl3pPr>
            <a:lvl4pPr>
              <a:defRPr lang="en-US" sz="1200" b="0" kern="1200" spc="300" baseline="0" dirty="0" smtClean="0">
                <a:solidFill>
                  <a:schemeClr val="tx1"/>
                </a:solidFill>
                <a:latin typeface="+mn-lt"/>
                <a:ea typeface="+mn-ea"/>
                <a:cs typeface="+mn-cs"/>
              </a:defRPr>
            </a:lvl4pPr>
            <a:lvl5pPr>
              <a:defRPr lang="en-US" sz="1200" b="0" kern="1200" spc="300" baseline="0" dirty="0">
                <a:solidFill>
                  <a:schemeClr val="tx1"/>
                </a:solidFill>
                <a:latin typeface="+mn-lt"/>
                <a:ea typeface="+mn-ea"/>
                <a:cs typeface="+mn-cs"/>
              </a:defRPr>
            </a:lvl5pPr>
          </a:lstStyle>
          <a:p>
            <a:pPr lvl="0"/>
            <a:r>
              <a:rPr lang="en-US" dirty="0"/>
              <a:t>Click to add title</a:t>
            </a:r>
          </a:p>
        </p:txBody>
      </p:sp>
      <p:sp>
        <p:nvSpPr>
          <p:cNvPr id="3" name="Text Placeholder 11">
            <a:extLst>
              <a:ext uri="{FF2B5EF4-FFF2-40B4-BE49-F238E27FC236}">
                <a16:creationId xmlns:a16="http://schemas.microsoft.com/office/drawing/2014/main" id="{A648C783-D079-6E13-C1FF-38EBD5103AEB}"/>
              </a:ext>
            </a:extLst>
          </p:cNvPr>
          <p:cNvSpPr>
            <a:spLocks noGrp="1"/>
          </p:cNvSpPr>
          <p:nvPr>
            <p:ph type="body" sz="quarter" idx="19" hasCustomPrompt="1"/>
          </p:nvPr>
        </p:nvSpPr>
        <p:spPr>
          <a:xfrm>
            <a:off x="4382615" y="5883730"/>
            <a:ext cx="3429682" cy="664027"/>
          </a:xfrm>
        </p:spPr>
        <p:txBody>
          <a:bodyPr lIns="0" anchor="t">
            <a:normAutofit/>
          </a:bodyPr>
          <a:lstStyle>
            <a:lvl1pPr marL="0" indent="0" algn="l">
              <a:buNone/>
              <a:defRPr lang="en-US" sz="1400" b="0" kern="1200" spc="0" baseline="0" dirty="0" smtClean="0">
                <a:solidFill>
                  <a:schemeClr val="tx1"/>
                </a:solidFill>
                <a:latin typeface="+mn-lt"/>
                <a:ea typeface="+mn-ea"/>
                <a:cs typeface="+mn-cs"/>
              </a:defRPr>
            </a:lvl1pPr>
            <a:lvl2pPr>
              <a:defRPr lang="en-US" sz="1200" b="0" kern="1200" spc="300" baseline="0" dirty="0" smtClean="0">
                <a:solidFill>
                  <a:schemeClr val="tx1"/>
                </a:solidFill>
                <a:latin typeface="+mn-lt"/>
                <a:ea typeface="+mn-ea"/>
                <a:cs typeface="+mn-cs"/>
              </a:defRPr>
            </a:lvl2pPr>
            <a:lvl3pPr>
              <a:defRPr lang="en-US" sz="1200" b="0" kern="1200" spc="300" baseline="0" dirty="0" smtClean="0">
                <a:solidFill>
                  <a:schemeClr val="tx1"/>
                </a:solidFill>
                <a:latin typeface="+mn-lt"/>
                <a:ea typeface="+mn-ea"/>
                <a:cs typeface="+mn-cs"/>
              </a:defRPr>
            </a:lvl3pPr>
            <a:lvl4pPr>
              <a:defRPr lang="en-US" sz="1200" b="0" kern="1200" spc="300" baseline="0" dirty="0" smtClean="0">
                <a:solidFill>
                  <a:schemeClr val="tx1"/>
                </a:solidFill>
                <a:latin typeface="+mn-lt"/>
                <a:ea typeface="+mn-ea"/>
                <a:cs typeface="+mn-cs"/>
              </a:defRPr>
            </a:lvl4pPr>
            <a:lvl5pPr>
              <a:defRPr lang="en-US" sz="1200" b="0" kern="1200" spc="300" baseline="0" dirty="0">
                <a:solidFill>
                  <a:schemeClr val="tx1"/>
                </a:solidFill>
                <a:latin typeface="+mn-lt"/>
                <a:ea typeface="+mn-ea"/>
                <a:cs typeface="+mn-cs"/>
              </a:defRPr>
            </a:lvl5pPr>
          </a:lstStyle>
          <a:p>
            <a:pPr lvl="0"/>
            <a:r>
              <a:rPr lang="en-US" dirty="0"/>
              <a:t>Click to add text</a:t>
            </a:r>
          </a:p>
        </p:txBody>
      </p:sp>
      <p:sp>
        <p:nvSpPr>
          <p:cNvPr id="9" name="Text Placeholder 11">
            <a:extLst>
              <a:ext uri="{FF2B5EF4-FFF2-40B4-BE49-F238E27FC236}">
                <a16:creationId xmlns:a16="http://schemas.microsoft.com/office/drawing/2014/main" id="{4B28A2EA-3D2F-771C-649D-38FA33132222}"/>
              </a:ext>
            </a:extLst>
          </p:cNvPr>
          <p:cNvSpPr>
            <a:spLocks noGrp="1"/>
          </p:cNvSpPr>
          <p:nvPr>
            <p:ph type="body" sz="quarter" idx="22" hasCustomPrompt="1"/>
          </p:nvPr>
        </p:nvSpPr>
        <p:spPr>
          <a:xfrm>
            <a:off x="8058261" y="5331961"/>
            <a:ext cx="3429682" cy="551768"/>
          </a:xfrm>
        </p:spPr>
        <p:txBody>
          <a:bodyPr lIns="0" anchor="t">
            <a:noAutofit/>
          </a:bodyPr>
          <a:lstStyle>
            <a:lvl1pPr marL="0" indent="0" algn="l">
              <a:buNone/>
              <a:defRPr lang="en-US" sz="2000" b="0" kern="1200" spc="100" baseline="0" dirty="0">
                <a:solidFill>
                  <a:schemeClr val="tx1"/>
                </a:solidFill>
                <a:latin typeface="+mj-lt"/>
                <a:ea typeface="+mn-ea"/>
                <a:cs typeface="+mn-cs"/>
              </a:defRPr>
            </a:lvl1pPr>
            <a:lvl2pPr>
              <a:defRPr lang="en-US" sz="1200" b="0" kern="1200" spc="300" baseline="0" dirty="0" smtClean="0">
                <a:solidFill>
                  <a:schemeClr val="tx1"/>
                </a:solidFill>
                <a:latin typeface="+mn-lt"/>
                <a:ea typeface="+mn-ea"/>
                <a:cs typeface="+mn-cs"/>
              </a:defRPr>
            </a:lvl2pPr>
            <a:lvl3pPr>
              <a:defRPr lang="en-US" sz="1200" b="0" kern="1200" spc="300" baseline="0" dirty="0" smtClean="0">
                <a:solidFill>
                  <a:schemeClr val="tx1"/>
                </a:solidFill>
                <a:latin typeface="+mn-lt"/>
                <a:ea typeface="+mn-ea"/>
                <a:cs typeface="+mn-cs"/>
              </a:defRPr>
            </a:lvl3pPr>
            <a:lvl4pPr>
              <a:defRPr lang="en-US" sz="1200" b="0" kern="1200" spc="300" baseline="0" dirty="0" smtClean="0">
                <a:solidFill>
                  <a:schemeClr val="tx1"/>
                </a:solidFill>
                <a:latin typeface="+mn-lt"/>
                <a:ea typeface="+mn-ea"/>
                <a:cs typeface="+mn-cs"/>
              </a:defRPr>
            </a:lvl4pPr>
            <a:lvl5pPr>
              <a:defRPr lang="en-US" sz="1200" b="0" kern="1200" spc="300" baseline="0" dirty="0">
                <a:solidFill>
                  <a:schemeClr val="tx1"/>
                </a:solidFill>
                <a:latin typeface="+mn-lt"/>
                <a:ea typeface="+mn-ea"/>
                <a:cs typeface="+mn-cs"/>
              </a:defRPr>
            </a:lvl5pPr>
          </a:lstStyle>
          <a:p>
            <a:pPr lvl="0"/>
            <a:r>
              <a:rPr lang="en-US" dirty="0"/>
              <a:t>Click to add title</a:t>
            </a:r>
          </a:p>
        </p:txBody>
      </p:sp>
      <p:sp>
        <p:nvSpPr>
          <p:cNvPr id="8" name="Text Placeholder 11">
            <a:extLst>
              <a:ext uri="{FF2B5EF4-FFF2-40B4-BE49-F238E27FC236}">
                <a16:creationId xmlns:a16="http://schemas.microsoft.com/office/drawing/2014/main" id="{6ACC8F0D-A2D7-0D8A-186B-C4C8AA5DE330}"/>
              </a:ext>
            </a:extLst>
          </p:cNvPr>
          <p:cNvSpPr>
            <a:spLocks noGrp="1"/>
          </p:cNvSpPr>
          <p:nvPr>
            <p:ph type="body" sz="quarter" idx="21" hasCustomPrompt="1"/>
          </p:nvPr>
        </p:nvSpPr>
        <p:spPr>
          <a:xfrm>
            <a:off x="8059717" y="5883730"/>
            <a:ext cx="3429682" cy="664027"/>
          </a:xfrm>
        </p:spPr>
        <p:txBody>
          <a:bodyPr lIns="0" anchor="t">
            <a:normAutofit/>
          </a:bodyPr>
          <a:lstStyle>
            <a:lvl1pPr marL="0" indent="0" algn="l">
              <a:buNone/>
              <a:defRPr lang="en-US" sz="1400" b="0" kern="1200" spc="0" baseline="0" dirty="0" smtClean="0">
                <a:solidFill>
                  <a:schemeClr val="tx1"/>
                </a:solidFill>
                <a:latin typeface="+mn-lt"/>
                <a:ea typeface="+mn-ea"/>
                <a:cs typeface="+mn-cs"/>
              </a:defRPr>
            </a:lvl1pPr>
            <a:lvl2pPr>
              <a:defRPr lang="en-US" sz="1200" b="0" kern="1200" spc="300" baseline="0" dirty="0" smtClean="0">
                <a:solidFill>
                  <a:schemeClr val="tx1"/>
                </a:solidFill>
                <a:latin typeface="+mn-lt"/>
                <a:ea typeface="+mn-ea"/>
                <a:cs typeface="+mn-cs"/>
              </a:defRPr>
            </a:lvl2pPr>
            <a:lvl3pPr>
              <a:defRPr lang="en-US" sz="1200" b="0" kern="1200" spc="300" baseline="0" dirty="0" smtClean="0">
                <a:solidFill>
                  <a:schemeClr val="tx1"/>
                </a:solidFill>
                <a:latin typeface="+mn-lt"/>
                <a:ea typeface="+mn-ea"/>
                <a:cs typeface="+mn-cs"/>
              </a:defRPr>
            </a:lvl3pPr>
            <a:lvl4pPr>
              <a:defRPr lang="en-US" sz="1200" b="0" kern="1200" spc="300" baseline="0" dirty="0" smtClean="0">
                <a:solidFill>
                  <a:schemeClr val="tx1"/>
                </a:solidFill>
                <a:latin typeface="+mn-lt"/>
                <a:ea typeface="+mn-ea"/>
                <a:cs typeface="+mn-cs"/>
              </a:defRPr>
            </a:lvl4pPr>
            <a:lvl5pPr>
              <a:defRPr lang="en-US" sz="1200" b="0" kern="1200" spc="300" baseline="0" dirty="0">
                <a:solidFill>
                  <a:schemeClr val="tx1"/>
                </a:solidFill>
                <a:latin typeface="+mn-lt"/>
                <a:ea typeface="+mn-ea"/>
                <a:cs typeface="+mn-cs"/>
              </a:defRPr>
            </a:lvl5pPr>
          </a:lstStyle>
          <a:p>
            <a:pPr lvl="0"/>
            <a:r>
              <a:rPr lang="en-US" dirty="0"/>
              <a:t>Click to add text</a:t>
            </a:r>
          </a:p>
        </p:txBody>
      </p:sp>
    </p:spTree>
    <p:extLst>
      <p:ext uri="{BB962C8B-B14F-4D97-AF65-F5344CB8AC3E}">
        <p14:creationId xmlns:p14="http://schemas.microsoft.com/office/powerpoint/2010/main" val="745799752"/>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and Title 2">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4A72122-641A-CA2F-E7AC-6FC3819C5DF8}"/>
              </a:ext>
              <a:ext uri="{C183D7F6-B498-43B3-948B-1728B52AA6E4}">
                <adec:decorative xmlns:adec="http://schemas.microsoft.com/office/drawing/2017/decorative" val="1"/>
              </a:ext>
            </a:extLst>
          </p:cNvPr>
          <p:cNvSpPr/>
          <p:nvPr userDrawn="1"/>
        </p:nvSpPr>
        <p:spPr>
          <a:xfrm flipH="1">
            <a:off x="0" y="2736850"/>
            <a:ext cx="12192000" cy="4121150"/>
          </a:xfrm>
          <a:prstGeom prst="rect">
            <a:avLst/>
          </a:prstGeom>
          <a:solidFill>
            <a:schemeClr val="accent1">
              <a:lumMod val="75000"/>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4C9E4C80-6993-C1B1-26E6-463B91EBB843}"/>
              </a:ext>
              <a:ext uri="{C183D7F6-B498-43B3-948B-1728B52AA6E4}">
                <adec:decorative xmlns:adec="http://schemas.microsoft.com/office/drawing/2017/decorative" val="1"/>
              </a:ext>
            </a:extLst>
          </p:cNvPr>
          <p:cNvPicPr>
            <a:picLocks noChangeAspect="1"/>
          </p:cNvPicPr>
          <p:nvPr userDrawn="1"/>
        </p:nvPicPr>
        <p:blipFill rotWithShape="1">
          <a:blip r:embed="rId2" cstate="print">
            <a:duotone>
              <a:schemeClr val="accent6">
                <a:shade val="45000"/>
                <a:satMod val="135000"/>
              </a:schemeClr>
              <a:prstClr val="white"/>
            </a:duotone>
            <a:alphaModFix amt="2000"/>
            <a:extLst>
              <a:ext uri="{28A0092B-C50C-407E-A947-70E740481C1C}">
                <a14:useLocalDpi xmlns:a14="http://schemas.microsoft.com/office/drawing/2010/main"/>
              </a:ext>
            </a:extLst>
          </a:blip>
          <a:srcRect r="-1450"/>
          <a:stretch/>
        </p:blipFill>
        <p:spPr>
          <a:xfrm flipV="1">
            <a:off x="1" y="-7646"/>
            <a:ext cx="12192000" cy="6865646"/>
          </a:xfrm>
          <a:prstGeom prst="rect">
            <a:avLst/>
          </a:prstGeom>
        </p:spPr>
      </p:pic>
      <p:sp>
        <p:nvSpPr>
          <p:cNvPr id="2" name="Title 1">
            <a:extLst>
              <a:ext uri="{FF2B5EF4-FFF2-40B4-BE49-F238E27FC236}">
                <a16:creationId xmlns:a16="http://schemas.microsoft.com/office/drawing/2014/main" id="{5B369027-A380-3EDB-355B-67F17AC86460}"/>
              </a:ext>
            </a:extLst>
          </p:cNvPr>
          <p:cNvSpPr>
            <a:spLocks noGrp="1"/>
          </p:cNvSpPr>
          <p:nvPr>
            <p:ph type="ctrTitle" hasCustomPrompt="1"/>
          </p:nvPr>
        </p:nvSpPr>
        <p:spPr>
          <a:xfrm>
            <a:off x="702469" y="5331961"/>
            <a:ext cx="9613374" cy="361269"/>
          </a:xfrm>
        </p:spPr>
        <p:txBody>
          <a:bodyPr lIns="0" anchor="t">
            <a:noAutofit/>
          </a:bodyPr>
          <a:lstStyle>
            <a:lvl1pPr algn="l">
              <a:defRPr lang="en-US" sz="2000" b="0" kern="1200" spc="100" baseline="0" dirty="0">
                <a:solidFill>
                  <a:schemeClr val="tx1"/>
                </a:solidFill>
                <a:latin typeface="+mj-lt"/>
                <a:ea typeface="+mn-ea"/>
                <a:cs typeface="+mn-cs"/>
              </a:defRPr>
            </a:lvl1pPr>
          </a:lstStyle>
          <a:p>
            <a:r>
              <a:rPr lang="en-US" dirty="0"/>
              <a:t>Click to add title</a:t>
            </a:r>
          </a:p>
        </p:txBody>
      </p:sp>
      <p:sp>
        <p:nvSpPr>
          <p:cNvPr id="5" name="Picture Placeholder 4">
            <a:extLst>
              <a:ext uri="{FF2B5EF4-FFF2-40B4-BE49-F238E27FC236}">
                <a16:creationId xmlns:a16="http://schemas.microsoft.com/office/drawing/2014/main" id="{683FB349-AC61-548D-5D7E-37990D16B7AE}"/>
              </a:ext>
            </a:extLst>
          </p:cNvPr>
          <p:cNvSpPr>
            <a:spLocks noGrp="1"/>
          </p:cNvSpPr>
          <p:nvPr>
            <p:ph type="pic" sz="quarter" idx="10"/>
          </p:nvPr>
        </p:nvSpPr>
        <p:spPr>
          <a:xfrm>
            <a:off x="702470" y="310243"/>
            <a:ext cx="10786264" cy="4716745"/>
          </a:xfrm>
        </p:spPr>
        <p:txBody>
          <a:bodyPr>
            <a:normAutofit/>
          </a:bodyPr>
          <a:lstStyle>
            <a:lvl1pPr marL="0" indent="0" algn="ctr">
              <a:buNone/>
              <a:defRPr sz="2000">
                <a:solidFill>
                  <a:schemeClr val="tx1"/>
                </a:solidFill>
              </a:defRPr>
            </a:lvl1pPr>
          </a:lstStyle>
          <a:p>
            <a:r>
              <a:rPr lang="en-US" dirty="0"/>
              <a:t>Click icon to add picture</a:t>
            </a:r>
          </a:p>
        </p:txBody>
      </p:sp>
      <p:sp>
        <p:nvSpPr>
          <p:cNvPr id="13" name="Text Placeholder 11">
            <a:extLst>
              <a:ext uri="{FF2B5EF4-FFF2-40B4-BE49-F238E27FC236}">
                <a16:creationId xmlns:a16="http://schemas.microsoft.com/office/drawing/2014/main" id="{F08933BF-A0AD-9306-66A0-8F4D312552F8}"/>
              </a:ext>
            </a:extLst>
          </p:cNvPr>
          <p:cNvSpPr>
            <a:spLocks noGrp="1"/>
          </p:cNvSpPr>
          <p:nvPr>
            <p:ph type="body" sz="quarter" idx="13" hasCustomPrompt="1"/>
          </p:nvPr>
        </p:nvSpPr>
        <p:spPr>
          <a:xfrm>
            <a:off x="702468" y="5883730"/>
            <a:ext cx="9613383" cy="664027"/>
          </a:xfrm>
        </p:spPr>
        <p:txBody>
          <a:bodyPr lIns="0" anchor="t">
            <a:normAutofit/>
          </a:bodyPr>
          <a:lstStyle>
            <a:lvl1pPr marL="0" indent="0" algn="l">
              <a:buNone/>
              <a:defRPr lang="en-US" sz="1400" b="0" kern="1200" spc="0" baseline="0" dirty="0">
                <a:solidFill>
                  <a:schemeClr val="tx1"/>
                </a:solidFill>
                <a:latin typeface="+mn-lt"/>
                <a:ea typeface="+mn-ea"/>
                <a:cs typeface="+mn-cs"/>
              </a:defRPr>
            </a:lvl1pPr>
            <a:lvl2pPr>
              <a:defRPr lang="en-US" sz="1200" b="0" kern="1200" spc="300" baseline="0" dirty="0" smtClean="0">
                <a:solidFill>
                  <a:schemeClr val="tx1"/>
                </a:solidFill>
                <a:latin typeface="+mn-lt"/>
                <a:ea typeface="+mn-ea"/>
                <a:cs typeface="+mn-cs"/>
              </a:defRPr>
            </a:lvl2pPr>
            <a:lvl3pPr>
              <a:defRPr lang="en-US" sz="1200" b="0" kern="1200" spc="300" baseline="0" dirty="0" smtClean="0">
                <a:solidFill>
                  <a:schemeClr val="tx1"/>
                </a:solidFill>
                <a:latin typeface="+mn-lt"/>
                <a:ea typeface="+mn-ea"/>
                <a:cs typeface="+mn-cs"/>
              </a:defRPr>
            </a:lvl3pPr>
            <a:lvl4pPr>
              <a:defRPr lang="en-US" sz="1200" b="0" kern="1200" spc="300" baseline="0" dirty="0" smtClean="0">
                <a:solidFill>
                  <a:schemeClr val="tx1"/>
                </a:solidFill>
                <a:latin typeface="+mn-lt"/>
                <a:ea typeface="+mn-ea"/>
                <a:cs typeface="+mn-cs"/>
              </a:defRPr>
            </a:lvl4pPr>
            <a:lvl5pPr>
              <a:defRPr lang="en-US" sz="1200" b="0" kern="1200" spc="300" baseline="0" dirty="0">
                <a:solidFill>
                  <a:schemeClr val="tx1"/>
                </a:solidFill>
                <a:latin typeface="+mn-lt"/>
                <a:ea typeface="+mn-ea"/>
                <a:cs typeface="+mn-cs"/>
              </a:defRPr>
            </a:lvl5pPr>
          </a:lstStyle>
          <a:p>
            <a:pPr lvl="0"/>
            <a:r>
              <a:rPr lang="en-US" dirty="0"/>
              <a:t>Click to add subtitle</a:t>
            </a:r>
          </a:p>
        </p:txBody>
      </p:sp>
      <p:pic>
        <p:nvPicPr>
          <p:cNvPr id="12" name="Graphic 11">
            <a:extLst>
              <a:ext uri="{FF2B5EF4-FFF2-40B4-BE49-F238E27FC236}">
                <a16:creationId xmlns:a16="http://schemas.microsoft.com/office/drawing/2014/main" id="{E11C231F-6109-C5C5-47F4-03434EDB97DF}"/>
              </a:ext>
            </a:extLst>
          </p:cNvPr>
          <p:cNvPicPr>
            <a:picLocks noChangeAspect="1"/>
          </p:cNvPicPr>
          <p:nvPr userDrawn="1"/>
        </p:nvPicPr>
        <p:blipFill rotWithShape="1">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t="26856" r="430" b="-4515"/>
          <a:stretch/>
        </p:blipFill>
        <p:spPr>
          <a:xfrm rot="5400000">
            <a:off x="10557245" y="4925010"/>
            <a:ext cx="1227349" cy="2042160"/>
          </a:xfrm>
          <a:prstGeom prst="rect">
            <a:avLst/>
          </a:prstGeom>
        </p:spPr>
      </p:pic>
    </p:spTree>
    <p:extLst>
      <p:ext uri="{BB962C8B-B14F-4D97-AF65-F5344CB8AC3E}">
        <p14:creationId xmlns:p14="http://schemas.microsoft.com/office/powerpoint/2010/main" val="390939930"/>
      </p:ext>
    </p:extLst>
  </p:cSld>
  <p:clrMapOvr>
    <a:overrideClrMapping bg1="dk1" tx1="lt1" bg2="dk2" tx2="lt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BFEB0-3D21-CE11-9B00-0AA4F28B4A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67AB9D-DBF7-05DC-6495-9D79323F085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788FC6-F0FA-0975-1765-2B189E9424B2}"/>
              </a:ext>
            </a:extLst>
          </p:cNvPr>
          <p:cNvSpPr>
            <a:spLocks noGrp="1"/>
          </p:cNvSpPr>
          <p:nvPr>
            <p:ph type="dt" sz="half" idx="10"/>
          </p:nvPr>
        </p:nvSpPr>
        <p:spPr/>
        <p:txBody>
          <a:bodyPr/>
          <a:lstStyle/>
          <a:p>
            <a:fld id="{8EE00007-F676-43D8-A28B-94F5760615EC}" type="datetimeFigureOut">
              <a:rPr lang="en-US" smtClean="0"/>
              <a:t>9/4/2026</a:t>
            </a:fld>
            <a:endParaRPr lang="en-US" dirty="0"/>
          </a:p>
        </p:txBody>
      </p:sp>
      <p:sp>
        <p:nvSpPr>
          <p:cNvPr id="5" name="Footer Placeholder 4">
            <a:extLst>
              <a:ext uri="{FF2B5EF4-FFF2-40B4-BE49-F238E27FC236}">
                <a16:creationId xmlns:a16="http://schemas.microsoft.com/office/drawing/2014/main" id="{04679E23-4398-B268-13A9-BBA968E948D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14895CD-1EC5-CED5-3240-ED0396DC7E1D}"/>
              </a:ext>
            </a:extLst>
          </p:cNvPr>
          <p:cNvSpPr>
            <a:spLocks noGrp="1"/>
          </p:cNvSpPr>
          <p:nvPr>
            <p:ph type="sldNum" sz="quarter" idx="12"/>
          </p:nvPr>
        </p:nvSpPr>
        <p:spPr/>
        <p:txBody>
          <a:bodyPr/>
          <a:lstStyle/>
          <a:p>
            <a:fld id="{348D23AA-C6C6-421F-8007-679DB4DEC8D5}" type="slidenum">
              <a:rPr lang="en-US" smtClean="0"/>
              <a:t>‹#›</a:t>
            </a:fld>
            <a:endParaRPr lang="en-US" dirty="0"/>
          </a:p>
        </p:txBody>
      </p:sp>
    </p:spTree>
    <p:extLst>
      <p:ext uri="{BB962C8B-B14F-4D97-AF65-F5344CB8AC3E}">
        <p14:creationId xmlns:p14="http://schemas.microsoft.com/office/powerpoint/2010/main" val="3564604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AA8595-5E1A-945B-48C0-A787C7AB3C4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A3A6D0E-99FB-9E9C-1CDE-F0C4727EB5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891B16-3DFB-505A-9B6D-A3F8632A20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E32DAAB-1D55-4415-AB44-B6515C192A86}" type="datetimeFigureOut">
              <a:rPr lang="en-US" smtClean="0"/>
              <a:t>9/4/2026</a:t>
            </a:fld>
            <a:endParaRPr lang="en-US" dirty="0"/>
          </a:p>
        </p:txBody>
      </p:sp>
      <p:sp>
        <p:nvSpPr>
          <p:cNvPr id="5" name="Footer Placeholder 4">
            <a:extLst>
              <a:ext uri="{FF2B5EF4-FFF2-40B4-BE49-F238E27FC236}">
                <a16:creationId xmlns:a16="http://schemas.microsoft.com/office/drawing/2014/main" id="{59E23EA5-DB4A-74DA-ED8F-F7874CF041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7BF8F339-2527-B263-0B79-347AAB28C56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533B302-7AB2-46D1-9DDF-1AE20667F398}" type="slidenum">
              <a:rPr lang="en-US" smtClean="0"/>
              <a:t>‹#›</a:t>
            </a:fld>
            <a:endParaRPr lang="en-US" dirty="0"/>
          </a:p>
        </p:txBody>
      </p:sp>
    </p:spTree>
    <p:extLst>
      <p:ext uri="{BB962C8B-B14F-4D97-AF65-F5344CB8AC3E}">
        <p14:creationId xmlns:p14="http://schemas.microsoft.com/office/powerpoint/2010/main" val="4095902586"/>
      </p:ext>
    </p:extLst>
  </p:cSld>
  <p:clrMap bg1="lt1" tx1="dk1" bg2="lt2" tx2="dk2" accent1="accent1" accent2="accent2" accent3="accent3" accent4="accent4" accent5="accent5" accent6="accent6" hlink="hlink" folHlink="folHlink"/>
  <p:sldLayoutIdLst>
    <p:sldLayoutId id="2147483649" r:id="rId1"/>
    <p:sldLayoutId id="2147483667" r:id="rId2"/>
    <p:sldLayoutId id="2147483668" r:id="rId3"/>
    <p:sldLayoutId id="2147483660" r:id="rId4"/>
    <p:sldLayoutId id="2147483661" r:id="rId5"/>
    <p:sldLayoutId id="2147483664" r:id="rId6"/>
    <p:sldLayoutId id="2147483666" r:id="rId7"/>
    <p:sldLayoutId id="2147483669" r:id="rId8"/>
  </p:sldLayoutIdLst>
  <p:txStyles>
    <p:titleStyle>
      <a:lvl1pPr algn="l" defTabSz="914400" rtl="0" eaLnBrk="1" latinLnBrk="0" hangingPunct="1">
        <a:lnSpc>
          <a:spcPct val="90000"/>
        </a:lnSpc>
        <a:spcBef>
          <a:spcPct val="0"/>
        </a:spcBef>
        <a:buNone/>
        <a:defRPr sz="3600" kern="1200" spc="100" baseline="0">
          <a:solidFill>
            <a:schemeClr val="accent5"/>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5"/>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5"/>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5"/>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5.sv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hyperlink" Target="https://marijuana.school/anoka-minnesota-municipal-marijuana-store/" TargetMode="External"/><Relationship Id="rId2" Type="http://schemas.openxmlformats.org/officeDocument/2006/relationships/hyperlink" Target="https://www.youtube.com/watch?v=xWi5vV1UyLY" TargetMode="Externa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2.emf"/><Relationship Id="rId4" Type="http://schemas.openxmlformats.org/officeDocument/2006/relationships/image" Target="../media/image11.jpg"/></Relationships>
</file>

<file path=ppt/slides/_rels/slide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F813E3CC-9660-C2CE-5168-46F416A14E54}"/>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rot="5400000">
            <a:off x="5081851" y="4387323"/>
            <a:ext cx="1232643" cy="2629639"/>
          </a:xfrm>
          <a:prstGeom prst="rect">
            <a:avLst/>
          </a:prstGeom>
        </p:spPr>
      </p:pic>
      <p:pic>
        <p:nvPicPr>
          <p:cNvPr id="15" name="Graphic 14">
            <a:extLst>
              <a:ext uri="{FF2B5EF4-FFF2-40B4-BE49-F238E27FC236}">
                <a16:creationId xmlns:a16="http://schemas.microsoft.com/office/drawing/2014/main" id="{08AF6F4B-8799-BEA6-09AE-47F3D8741B0D}"/>
              </a:ext>
              <a:ext uri="{C183D7F6-B498-43B3-948B-1728B52AA6E4}">
                <adec:decorative xmlns:adec="http://schemas.microsoft.com/office/drawing/2017/decorative" val="1"/>
              </a:ext>
            </a:extLst>
          </p:cNvPr>
          <p:cNvPicPr>
            <a:picLocks noChangeAspect="1"/>
          </p:cNvPicPr>
          <p:nvPr/>
        </p:nvPicPr>
        <p:blipFill rotWithShape="1">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t="20504"/>
          <a:stretch/>
        </p:blipFill>
        <p:spPr>
          <a:xfrm rot="16200000">
            <a:off x="428914" y="115386"/>
            <a:ext cx="1232643" cy="2090472"/>
          </a:xfrm>
          <a:prstGeom prst="rect">
            <a:avLst/>
          </a:prstGeom>
        </p:spPr>
      </p:pic>
      <p:pic>
        <p:nvPicPr>
          <p:cNvPr id="3" name="Picture Placeholder 2">
            <a:extLst>
              <a:ext uri="{FF2B5EF4-FFF2-40B4-BE49-F238E27FC236}">
                <a16:creationId xmlns:a16="http://schemas.microsoft.com/office/drawing/2014/main" id="{A20BB3ED-B5EC-8FF8-2427-0A38C4C25B40}"/>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3542" r="3542"/>
          <a:stretch>
            <a:fillRect/>
          </a:stretch>
        </p:blipFill>
        <p:spPr>
          <a:custGeom>
            <a:avLst/>
            <a:gdLst>
              <a:gd name="connsiteX0" fmla="*/ 2990850 w 5981700"/>
              <a:gd name="connsiteY0" fmla="*/ 0 h 5981700"/>
              <a:gd name="connsiteX1" fmla="*/ 5981700 w 5981700"/>
              <a:gd name="connsiteY1" fmla="*/ 2990850 h 5981700"/>
              <a:gd name="connsiteX2" fmla="*/ 2990850 w 5981700"/>
              <a:gd name="connsiteY2" fmla="*/ 5981700 h 5981700"/>
              <a:gd name="connsiteX3" fmla="*/ 0 w 5981700"/>
              <a:gd name="connsiteY3" fmla="*/ 2990850 h 5981700"/>
              <a:gd name="connsiteX4" fmla="*/ 2990850 w 5981700"/>
              <a:gd name="connsiteY4" fmla="*/ 0 h 5981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1700" h="5981700">
                <a:moveTo>
                  <a:pt x="2990850" y="0"/>
                </a:moveTo>
                <a:cubicBezTo>
                  <a:pt x="4642651" y="0"/>
                  <a:pt x="5981700" y="1339049"/>
                  <a:pt x="5981700" y="2990850"/>
                </a:cubicBezTo>
                <a:cubicBezTo>
                  <a:pt x="5981700" y="4642651"/>
                  <a:pt x="4642651" y="5981700"/>
                  <a:pt x="2990850" y="5981700"/>
                </a:cubicBezTo>
                <a:cubicBezTo>
                  <a:pt x="1339049" y="5981700"/>
                  <a:pt x="0" y="4642651"/>
                  <a:pt x="0" y="2990850"/>
                </a:cubicBezTo>
                <a:cubicBezTo>
                  <a:pt x="0" y="1339049"/>
                  <a:pt x="1339049" y="0"/>
                  <a:pt x="2990850" y="0"/>
                </a:cubicBezTo>
                <a:close/>
              </a:path>
            </a:pathLst>
          </a:custGeom>
          <a:ln w="76200">
            <a:solidFill>
              <a:srgbClr val="BDB5A2">
                <a:lumMod val="60000"/>
                <a:lumOff val="40000"/>
              </a:srgbClr>
            </a:solidFill>
          </a:ln>
        </p:spPr>
      </p:pic>
      <p:sp>
        <p:nvSpPr>
          <p:cNvPr id="6" name="TextBox 5">
            <a:extLst>
              <a:ext uri="{FF2B5EF4-FFF2-40B4-BE49-F238E27FC236}">
                <a16:creationId xmlns:a16="http://schemas.microsoft.com/office/drawing/2014/main" id="{37847E82-3BD2-BFC9-123F-A9541C909424}"/>
              </a:ext>
            </a:extLst>
          </p:cNvPr>
          <p:cNvSpPr txBox="1"/>
          <p:nvPr/>
        </p:nvSpPr>
        <p:spPr>
          <a:xfrm>
            <a:off x="2003905" y="211402"/>
            <a:ext cx="8604504" cy="584775"/>
          </a:xfrm>
          <a:prstGeom prst="rect">
            <a:avLst/>
          </a:prstGeom>
          <a:noFill/>
        </p:spPr>
        <p:txBody>
          <a:bodyPr wrap="square" rtlCol="0">
            <a:spAutoFit/>
          </a:bodyPr>
          <a:lstStyle/>
          <a:p>
            <a:pPr algn="ctr"/>
            <a:r>
              <a:rPr lang="en-US" sz="3200" b="1" dirty="0"/>
              <a:t>ANOKA MUNICIPAL CANNABIS COMPANY</a:t>
            </a:r>
          </a:p>
        </p:txBody>
      </p:sp>
      <p:sp>
        <p:nvSpPr>
          <p:cNvPr id="8" name="TextBox 7">
            <a:extLst>
              <a:ext uri="{FF2B5EF4-FFF2-40B4-BE49-F238E27FC236}">
                <a16:creationId xmlns:a16="http://schemas.microsoft.com/office/drawing/2014/main" id="{923C2A04-E3D6-EF33-2D15-98299C4A46C9}"/>
              </a:ext>
            </a:extLst>
          </p:cNvPr>
          <p:cNvSpPr txBox="1"/>
          <p:nvPr/>
        </p:nvSpPr>
        <p:spPr>
          <a:xfrm>
            <a:off x="7012992" y="5359194"/>
            <a:ext cx="4594952" cy="830997"/>
          </a:xfrm>
          <a:prstGeom prst="rect">
            <a:avLst/>
          </a:prstGeom>
          <a:noFill/>
        </p:spPr>
        <p:txBody>
          <a:bodyPr wrap="square" rtlCol="0">
            <a:spAutoFit/>
          </a:bodyPr>
          <a:lstStyle/>
          <a:p>
            <a:r>
              <a:rPr lang="en-US" sz="2400" b="1" dirty="0"/>
              <a:t>Minnesota Government Finance Officers Association Conference</a:t>
            </a:r>
          </a:p>
        </p:txBody>
      </p:sp>
      <p:sp>
        <p:nvSpPr>
          <p:cNvPr id="10" name="TextBox 9">
            <a:extLst>
              <a:ext uri="{FF2B5EF4-FFF2-40B4-BE49-F238E27FC236}">
                <a16:creationId xmlns:a16="http://schemas.microsoft.com/office/drawing/2014/main" id="{362BBE15-0C2B-AF51-6E11-A3AFDC7D74CA}"/>
              </a:ext>
            </a:extLst>
          </p:cNvPr>
          <p:cNvSpPr txBox="1"/>
          <p:nvPr/>
        </p:nvSpPr>
        <p:spPr>
          <a:xfrm>
            <a:off x="6520543" y="4724567"/>
            <a:ext cx="4594952" cy="461665"/>
          </a:xfrm>
          <a:prstGeom prst="rect">
            <a:avLst/>
          </a:prstGeom>
          <a:noFill/>
        </p:spPr>
        <p:txBody>
          <a:bodyPr wrap="square" rtlCol="0">
            <a:spAutoFit/>
          </a:bodyPr>
          <a:lstStyle/>
          <a:p>
            <a:r>
              <a:rPr lang="en-US" sz="2400" b="1" dirty="0"/>
              <a:t>September 22, 2026</a:t>
            </a:r>
          </a:p>
        </p:txBody>
      </p:sp>
      <p:sp>
        <p:nvSpPr>
          <p:cNvPr id="2" name="TextBox 1">
            <a:extLst>
              <a:ext uri="{FF2B5EF4-FFF2-40B4-BE49-F238E27FC236}">
                <a16:creationId xmlns:a16="http://schemas.microsoft.com/office/drawing/2014/main" id="{E96F95B7-B0A1-2ED4-05C4-0C3A0B0E078D}"/>
              </a:ext>
            </a:extLst>
          </p:cNvPr>
          <p:cNvSpPr txBox="1"/>
          <p:nvPr/>
        </p:nvSpPr>
        <p:spPr>
          <a:xfrm>
            <a:off x="6520543" y="1427238"/>
            <a:ext cx="3679371" cy="2585323"/>
          </a:xfrm>
          <a:prstGeom prst="rect">
            <a:avLst/>
          </a:prstGeom>
          <a:noFill/>
        </p:spPr>
        <p:txBody>
          <a:bodyPr wrap="square" rtlCol="0">
            <a:spAutoFit/>
          </a:bodyPr>
          <a:lstStyle/>
          <a:p>
            <a:pPr algn="ctr"/>
            <a:r>
              <a:rPr lang="en-US" sz="5400" b="1" dirty="0"/>
              <a:t>Municipal Cannabis Operations</a:t>
            </a:r>
          </a:p>
        </p:txBody>
      </p:sp>
    </p:spTree>
    <p:extLst>
      <p:ext uri="{BB962C8B-B14F-4D97-AF65-F5344CB8AC3E}">
        <p14:creationId xmlns:p14="http://schemas.microsoft.com/office/powerpoint/2010/main" val="3845746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76" name="Graphic 75">
            <a:extLst>
              <a:ext uri="{FF2B5EF4-FFF2-40B4-BE49-F238E27FC236}">
                <a16:creationId xmlns:a16="http://schemas.microsoft.com/office/drawing/2014/main" id="{5CC4AE62-CFEB-2FE5-E607-B4B22BF0B018}"/>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6010273" y="531603"/>
            <a:ext cx="1232643" cy="2629639"/>
          </a:xfrm>
          <a:prstGeom prst="rect">
            <a:avLst/>
          </a:prstGeom>
        </p:spPr>
      </p:pic>
      <p:pic>
        <p:nvPicPr>
          <p:cNvPr id="83" name="Graphic 82">
            <a:extLst>
              <a:ext uri="{FF2B5EF4-FFF2-40B4-BE49-F238E27FC236}">
                <a16:creationId xmlns:a16="http://schemas.microsoft.com/office/drawing/2014/main" id="{43A3FD4A-7159-F7A4-5C1F-3B488ADE7EEB}"/>
              </a:ext>
              <a:ext uri="{C183D7F6-B498-43B3-948B-1728B52AA6E4}">
                <adec:decorative xmlns:adec="http://schemas.microsoft.com/office/drawing/2017/decorative" val="1"/>
              </a:ext>
            </a:extLst>
          </p:cNvPr>
          <p:cNvPicPr>
            <a:picLocks noChangeAspect="1"/>
          </p:cNvPicPr>
          <p:nvPr/>
        </p:nvPicPr>
        <p:blipFill rotWithShape="1">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t="26925"/>
          <a:stretch/>
        </p:blipFill>
        <p:spPr>
          <a:xfrm rot="5400000">
            <a:off x="10794021" y="4159968"/>
            <a:ext cx="1092624" cy="1703333"/>
          </a:xfrm>
          <a:prstGeom prst="rect">
            <a:avLst/>
          </a:prstGeom>
        </p:spPr>
      </p:pic>
      <p:sp>
        <p:nvSpPr>
          <p:cNvPr id="2" name="TextBox 1">
            <a:extLst>
              <a:ext uri="{FF2B5EF4-FFF2-40B4-BE49-F238E27FC236}">
                <a16:creationId xmlns:a16="http://schemas.microsoft.com/office/drawing/2014/main" id="{DD4A7B64-08BB-33C8-87CC-3082D221404C}"/>
              </a:ext>
            </a:extLst>
          </p:cNvPr>
          <p:cNvSpPr txBox="1"/>
          <p:nvPr/>
        </p:nvSpPr>
        <p:spPr>
          <a:xfrm>
            <a:off x="245862" y="226431"/>
            <a:ext cx="8604504" cy="584775"/>
          </a:xfrm>
          <a:prstGeom prst="rect">
            <a:avLst/>
          </a:prstGeom>
          <a:noFill/>
        </p:spPr>
        <p:txBody>
          <a:bodyPr wrap="square" rtlCol="0">
            <a:spAutoFit/>
          </a:bodyPr>
          <a:lstStyle/>
          <a:p>
            <a:pPr algn="ctr"/>
            <a:r>
              <a:rPr lang="en-US" sz="3200" b="1" dirty="0"/>
              <a:t>ANOKA MUNICIPAL CANNABIS COMPANY</a:t>
            </a:r>
          </a:p>
        </p:txBody>
      </p:sp>
      <p:sp>
        <p:nvSpPr>
          <p:cNvPr id="3" name="TextBox 2">
            <a:extLst>
              <a:ext uri="{FF2B5EF4-FFF2-40B4-BE49-F238E27FC236}">
                <a16:creationId xmlns:a16="http://schemas.microsoft.com/office/drawing/2014/main" id="{2AB51EA5-F5C9-2AAD-11E4-FFF9FE4E4EC6}"/>
              </a:ext>
            </a:extLst>
          </p:cNvPr>
          <p:cNvSpPr txBox="1"/>
          <p:nvPr/>
        </p:nvSpPr>
        <p:spPr>
          <a:xfrm>
            <a:off x="401614" y="1141335"/>
            <a:ext cx="4474537" cy="3046988"/>
          </a:xfrm>
          <a:prstGeom prst="rect">
            <a:avLst/>
          </a:prstGeom>
          <a:noFill/>
        </p:spPr>
        <p:txBody>
          <a:bodyPr wrap="square" rtlCol="0">
            <a:spAutoFit/>
          </a:bodyPr>
          <a:lstStyle/>
          <a:p>
            <a:r>
              <a:rPr lang="en-US" sz="2400" u="sng" dirty="0">
                <a:solidFill>
                  <a:srgbClr val="FFC000"/>
                </a:solidFill>
              </a:rPr>
              <a:t>MISSION</a:t>
            </a:r>
          </a:p>
          <a:p>
            <a:r>
              <a:rPr lang="en-US" sz="2400" dirty="0"/>
              <a:t>To provide safe, controlled, equitable, and community-centered access to high-quality cannabis products through education, integrity, and care; fostering wellness and responsible use in the city of Anoka.</a:t>
            </a:r>
          </a:p>
        </p:txBody>
      </p:sp>
      <p:sp>
        <p:nvSpPr>
          <p:cNvPr id="4" name="TextBox 3">
            <a:extLst>
              <a:ext uri="{FF2B5EF4-FFF2-40B4-BE49-F238E27FC236}">
                <a16:creationId xmlns:a16="http://schemas.microsoft.com/office/drawing/2014/main" id="{FA7D2E1A-2A4F-831A-47C8-0B1918E7D064}"/>
              </a:ext>
            </a:extLst>
          </p:cNvPr>
          <p:cNvSpPr txBox="1"/>
          <p:nvPr/>
        </p:nvSpPr>
        <p:spPr>
          <a:xfrm>
            <a:off x="1786864" y="3998323"/>
            <a:ext cx="5182333" cy="2954655"/>
          </a:xfrm>
          <a:prstGeom prst="rect">
            <a:avLst/>
          </a:prstGeom>
          <a:noFill/>
        </p:spPr>
        <p:txBody>
          <a:bodyPr wrap="square" rtlCol="0">
            <a:spAutoFit/>
          </a:bodyPr>
          <a:lstStyle/>
          <a:p>
            <a:r>
              <a:rPr lang="en-US" sz="2400" u="sng" dirty="0">
                <a:solidFill>
                  <a:srgbClr val="FFC000"/>
                </a:solidFill>
              </a:rPr>
              <a:t>VISION</a:t>
            </a:r>
          </a:p>
          <a:p>
            <a:r>
              <a:rPr lang="en-US" sz="2400" dirty="0"/>
              <a:t>To be a model for how cannabis can be locally owned, responsibly regulated and rooted in community values, setting the standard for transparency, inclusion, and public benefit in the emerging cannabis economy.</a:t>
            </a:r>
          </a:p>
          <a:p>
            <a:endParaRPr lang="en-US" dirty="0"/>
          </a:p>
        </p:txBody>
      </p:sp>
      <p:pic>
        <p:nvPicPr>
          <p:cNvPr id="6" name="Picture 5">
            <a:extLst>
              <a:ext uri="{FF2B5EF4-FFF2-40B4-BE49-F238E27FC236}">
                <a16:creationId xmlns:a16="http://schemas.microsoft.com/office/drawing/2014/main" id="{CAEA1225-6C8C-4698-3488-8C3573DE0876}"/>
              </a:ext>
            </a:extLst>
          </p:cNvPr>
          <p:cNvPicPr>
            <a:picLocks noChangeAspect="1"/>
          </p:cNvPicPr>
          <p:nvPr/>
        </p:nvPicPr>
        <p:blipFill>
          <a:blip r:embed="rId4"/>
          <a:stretch>
            <a:fillRect/>
          </a:stretch>
        </p:blipFill>
        <p:spPr>
          <a:xfrm>
            <a:off x="7099161" y="3429000"/>
            <a:ext cx="4770851" cy="2898419"/>
          </a:xfrm>
          <a:prstGeom prst="rect">
            <a:avLst/>
          </a:prstGeom>
        </p:spPr>
      </p:pic>
      <p:pic>
        <p:nvPicPr>
          <p:cNvPr id="7" name="Picture 6" descr="No photo description available.">
            <a:extLst>
              <a:ext uri="{FF2B5EF4-FFF2-40B4-BE49-F238E27FC236}">
                <a16:creationId xmlns:a16="http://schemas.microsoft.com/office/drawing/2014/main" id="{1BCAF28F-464B-E66B-2408-1EC0DC0036C7}"/>
              </a:ext>
            </a:extLst>
          </p:cNvPr>
          <p:cNvPicPr>
            <a:picLocks noChangeAspect="1"/>
          </p:cNvPicPr>
          <p:nvPr/>
        </p:nvPicPr>
        <p:blipFill>
          <a:blip r:embed="rId5"/>
          <a:stretch>
            <a:fillRect/>
          </a:stretch>
        </p:blipFill>
        <p:spPr>
          <a:xfrm>
            <a:off x="9484586" y="348000"/>
            <a:ext cx="2268665" cy="2264409"/>
          </a:xfrm>
          <a:prstGeom prst="rect">
            <a:avLst/>
          </a:prstGeom>
        </p:spPr>
      </p:pic>
    </p:spTree>
    <p:extLst>
      <p:ext uri="{BB962C8B-B14F-4D97-AF65-F5344CB8AC3E}">
        <p14:creationId xmlns:p14="http://schemas.microsoft.com/office/powerpoint/2010/main" val="24043522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8112425-5639-4F95-0014-098DB864EF62}"/>
              </a:ext>
            </a:extLst>
          </p:cNvPr>
          <p:cNvSpPr>
            <a:spLocks noGrp="1"/>
          </p:cNvSpPr>
          <p:nvPr>
            <p:ph type="body" sz="quarter" idx="13"/>
          </p:nvPr>
        </p:nvSpPr>
        <p:spPr>
          <a:xfrm>
            <a:off x="609600" y="303584"/>
            <a:ext cx="11484428" cy="361270"/>
          </a:xfrm>
        </p:spPr>
        <p:txBody>
          <a:bodyPr>
            <a:noAutofit/>
          </a:bodyPr>
          <a:lstStyle/>
          <a:p>
            <a:pPr algn="ctr"/>
            <a:r>
              <a:rPr lang="en-US" sz="2800" b="1" dirty="0"/>
              <a:t>THE ANOKA EXPERIMENT: A DEFINITIVE REPORT ON MINNESOTA’S FIRST MUNICIPAL CANNABIS ENTERPRISE</a:t>
            </a:r>
          </a:p>
        </p:txBody>
      </p:sp>
      <p:sp>
        <p:nvSpPr>
          <p:cNvPr id="6" name="TextBox 5">
            <a:extLst>
              <a:ext uri="{FF2B5EF4-FFF2-40B4-BE49-F238E27FC236}">
                <a16:creationId xmlns:a16="http://schemas.microsoft.com/office/drawing/2014/main" id="{76F7A3AB-43CE-1CC3-E739-26ABCF28F0B3}"/>
              </a:ext>
            </a:extLst>
          </p:cNvPr>
          <p:cNvSpPr txBox="1"/>
          <p:nvPr/>
        </p:nvSpPr>
        <p:spPr>
          <a:xfrm>
            <a:off x="4920343" y="2411364"/>
            <a:ext cx="6096000" cy="369332"/>
          </a:xfrm>
          <a:prstGeom prst="rect">
            <a:avLst/>
          </a:prstGeom>
          <a:noFill/>
        </p:spPr>
        <p:txBody>
          <a:bodyPr wrap="square">
            <a:spAutoFit/>
          </a:bodyPr>
          <a:lstStyle/>
          <a:p>
            <a:r>
              <a:rPr lang="en-US" dirty="0">
                <a:hlinkClick r:id="rId2">
                  <a:extLst>
                    <a:ext uri="{A12FA001-AC4F-418D-AE19-62706E023703}">
                      <ahyp:hlinkClr xmlns:ahyp="http://schemas.microsoft.com/office/drawing/2018/hyperlinkcolor" val="tx"/>
                    </a:ext>
                  </a:extLst>
                </a:hlinkClick>
              </a:rPr>
              <a:t>A City Sells Cannabis</a:t>
            </a:r>
            <a:endParaRPr lang="en-US" dirty="0"/>
          </a:p>
        </p:txBody>
      </p:sp>
      <p:sp>
        <p:nvSpPr>
          <p:cNvPr id="8" name="TextBox 7">
            <a:extLst>
              <a:ext uri="{FF2B5EF4-FFF2-40B4-BE49-F238E27FC236}">
                <a16:creationId xmlns:a16="http://schemas.microsoft.com/office/drawing/2014/main" id="{B60BFCDB-098C-0368-E17C-BD3760244663}"/>
              </a:ext>
            </a:extLst>
          </p:cNvPr>
          <p:cNvSpPr txBox="1"/>
          <p:nvPr/>
        </p:nvSpPr>
        <p:spPr>
          <a:xfrm>
            <a:off x="478971" y="1542116"/>
            <a:ext cx="6096000" cy="369332"/>
          </a:xfrm>
          <a:prstGeom prst="rect">
            <a:avLst/>
          </a:prstGeom>
          <a:noFill/>
        </p:spPr>
        <p:txBody>
          <a:bodyPr wrap="square">
            <a:spAutoFit/>
          </a:bodyPr>
          <a:lstStyle/>
          <a:p>
            <a:r>
              <a:rPr lang="en-US" dirty="0">
                <a:hlinkClick r:id="rId3">
                  <a:extLst>
                    <a:ext uri="{A12FA001-AC4F-418D-AE19-62706E023703}">
                      <ahyp:hlinkClr xmlns:ahyp="http://schemas.microsoft.com/office/drawing/2018/hyperlinkcolor" val="tx"/>
                    </a:ext>
                  </a:extLst>
                </a:hlinkClick>
              </a:rPr>
              <a:t>Anoka: Minnesota's First City-Run Cannabis Store</a:t>
            </a:r>
            <a:endParaRPr lang="en-US" dirty="0"/>
          </a:p>
        </p:txBody>
      </p:sp>
      <p:sp>
        <p:nvSpPr>
          <p:cNvPr id="9" name="TextBox 8">
            <a:extLst>
              <a:ext uri="{FF2B5EF4-FFF2-40B4-BE49-F238E27FC236}">
                <a16:creationId xmlns:a16="http://schemas.microsoft.com/office/drawing/2014/main" id="{0DD4DC11-23C5-730B-7B81-515F93AA2E5A}"/>
              </a:ext>
            </a:extLst>
          </p:cNvPr>
          <p:cNvSpPr txBox="1"/>
          <p:nvPr/>
        </p:nvSpPr>
        <p:spPr>
          <a:xfrm>
            <a:off x="609600" y="1911448"/>
            <a:ext cx="4370274" cy="369332"/>
          </a:xfrm>
          <a:prstGeom prst="rect">
            <a:avLst/>
          </a:prstGeom>
          <a:noFill/>
        </p:spPr>
        <p:txBody>
          <a:bodyPr wrap="square" rtlCol="0">
            <a:spAutoFit/>
          </a:bodyPr>
          <a:lstStyle/>
          <a:p>
            <a:r>
              <a:rPr lang="en-US" dirty="0"/>
              <a:t>Published February 7, 2026 by </a:t>
            </a:r>
            <a:r>
              <a:rPr lang="en-US" dirty="0" err="1"/>
              <a:t>Marijuana.scool</a:t>
            </a:r>
            <a:endParaRPr lang="en-US" dirty="0"/>
          </a:p>
        </p:txBody>
      </p:sp>
      <p:pic>
        <p:nvPicPr>
          <p:cNvPr id="11" name="Picture 10">
            <a:extLst>
              <a:ext uri="{FF2B5EF4-FFF2-40B4-BE49-F238E27FC236}">
                <a16:creationId xmlns:a16="http://schemas.microsoft.com/office/drawing/2014/main" id="{1B776AB6-69B9-C0FE-2D4D-6F9B364DCB5A}"/>
              </a:ext>
            </a:extLst>
          </p:cNvPr>
          <p:cNvPicPr>
            <a:picLocks noChangeAspect="1"/>
          </p:cNvPicPr>
          <p:nvPr/>
        </p:nvPicPr>
        <p:blipFill>
          <a:blip r:embed="rId4"/>
          <a:stretch>
            <a:fillRect/>
          </a:stretch>
        </p:blipFill>
        <p:spPr>
          <a:xfrm>
            <a:off x="1976557" y="3280612"/>
            <a:ext cx="8021169" cy="3477110"/>
          </a:xfrm>
          <a:prstGeom prst="rect">
            <a:avLst/>
          </a:prstGeom>
        </p:spPr>
      </p:pic>
    </p:spTree>
    <p:extLst>
      <p:ext uri="{BB962C8B-B14F-4D97-AF65-F5344CB8AC3E}">
        <p14:creationId xmlns:p14="http://schemas.microsoft.com/office/powerpoint/2010/main" val="40829010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Graphic 19">
            <a:extLst>
              <a:ext uri="{FF2B5EF4-FFF2-40B4-BE49-F238E27FC236}">
                <a16:creationId xmlns:a16="http://schemas.microsoft.com/office/drawing/2014/main" id="{B28328E6-7A3E-B28B-E436-3B4D78F9C30B}"/>
              </a:ext>
              <a:ext uri="{C183D7F6-B498-43B3-948B-1728B52AA6E4}">
                <adec:decorative xmlns:adec="http://schemas.microsoft.com/office/drawing/2017/decorative" val="1"/>
              </a:ext>
            </a:extLst>
          </p:cNvPr>
          <p:cNvPicPr>
            <a:picLocks noChangeAspect="1"/>
          </p:cNvPicPr>
          <p:nvPr/>
        </p:nvPicPr>
        <p:blipFill rotWithShape="1">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r="430" b="36705"/>
          <a:stretch/>
        </p:blipFill>
        <p:spPr>
          <a:xfrm rot="5400000">
            <a:off x="218544" y="421006"/>
            <a:ext cx="1227349" cy="1664439"/>
          </a:xfrm>
          <a:prstGeom prst="rect">
            <a:avLst/>
          </a:prstGeom>
        </p:spPr>
      </p:pic>
      <p:sp>
        <p:nvSpPr>
          <p:cNvPr id="10" name="Title 9">
            <a:extLst>
              <a:ext uri="{FF2B5EF4-FFF2-40B4-BE49-F238E27FC236}">
                <a16:creationId xmlns:a16="http://schemas.microsoft.com/office/drawing/2014/main" id="{84233648-FDAF-2C91-9906-CFC6A85C30F5}"/>
              </a:ext>
            </a:extLst>
          </p:cNvPr>
          <p:cNvSpPr>
            <a:spLocks noGrp="1"/>
          </p:cNvSpPr>
          <p:nvPr>
            <p:ph type="ctrTitle"/>
          </p:nvPr>
        </p:nvSpPr>
        <p:spPr>
          <a:xfrm>
            <a:off x="731520" y="125358"/>
            <a:ext cx="8101583" cy="514192"/>
          </a:xfrm>
        </p:spPr>
        <p:txBody>
          <a:bodyPr/>
          <a:lstStyle/>
          <a:p>
            <a:r>
              <a:rPr lang="en-US" sz="3200" b="1" dirty="0"/>
              <a:t>INDUSTRY EDUCATION &amp; NETWORKING</a:t>
            </a:r>
          </a:p>
        </p:txBody>
      </p:sp>
      <p:pic>
        <p:nvPicPr>
          <p:cNvPr id="9" name="Picture Placeholder 8">
            <a:extLst>
              <a:ext uri="{FF2B5EF4-FFF2-40B4-BE49-F238E27FC236}">
                <a16:creationId xmlns:a16="http://schemas.microsoft.com/office/drawing/2014/main" id="{071B9766-DC2A-CF1C-AE59-E30A96290A17}"/>
              </a:ext>
            </a:extLst>
          </p:cNvPr>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t="-115" r="-24" b="37189"/>
          <a:stretch>
            <a:fillRect/>
          </a:stretch>
        </p:blipFill>
        <p:spPr>
          <a:xfrm>
            <a:off x="2144162" y="4592410"/>
            <a:ext cx="6395007" cy="2265590"/>
          </a:xfrm>
          <a:prstGeom prst="rect">
            <a:avLst/>
          </a:prstGeom>
        </p:spPr>
      </p:pic>
      <p:sp>
        <p:nvSpPr>
          <p:cNvPr id="11" name="Text Placeholder 10">
            <a:extLst>
              <a:ext uri="{FF2B5EF4-FFF2-40B4-BE49-F238E27FC236}">
                <a16:creationId xmlns:a16="http://schemas.microsoft.com/office/drawing/2014/main" id="{48E533FB-D563-4BE4-DD24-3338534D9404}"/>
              </a:ext>
            </a:extLst>
          </p:cNvPr>
          <p:cNvSpPr>
            <a:spLocks noGrp="1"/>
          </p:cNvSpPr>
          <p:nvPr>
            <p:ph type="body" sz="quarter" idx="13"/>
          </p:nvPr>
        </p:nvSpPr>
        <p:spPr>
          <a:xfrm>
            <a:off x="1664438" y="1348602"/>
            <a:ext cx="6921757" cy="3642499"/>
          </a:xfrm>
        </p:spPr>
        <p:txBody>
          <a:bodyPr>
            <a:noAutofit/>
          </a:bodyPr>
          <a:lstStyle/>
          <a:p>
            <a:pPr marL="342900" indent="-342900">
              <a:buFontTx/>
              <a:buChar char="-"/>
            </a:pPr>
            <a:r>
              <a:rPr lang="en-US" sz="2000" b="1" dirty="0"/>
              <a:t>Liquor Manager and I attended Lucky Leaf Cannabis Convention in  Minneapolis in 2024 &amp; 2025, which included full day trainings. </a:t>
            </a:r>
          </a:p>
          <a:p>
            <a:pPr marL="342900" indent="-342900">
              <a:buFontTx/>
              <a:buChar char="-"/>
            </a:pPr>
            <a:r>
              <a:rPr lang="en-US" sz="2000" b="1" dirty="0"/>
              <a:t>It was an eye-opening experience, which showcased the scale of the cannabis industry.</a:t>
            </a:r>
          </a:p>
          <a:p>
            <a:pPr marL="342900" indent="-342900">
              <a:buFontTx/>
              <a:buChar char="-"/>
            </a:pPr>
            <a:r>
              <a:rPr lang="en-US" sz="2000" b="1" dirty="0"/>
              <a:t>Networked with growers for supply, banks for making us legal  with  the federal government, and product companies for non-THC merchandising.  </a:t>
            </a:r>
          </a:p>
          <a:p>
            <a:pPr marL="342900" indent="-342900">
              <a:buFontTx/>
              <a:buChar char="-"/>
            </a:pPr>
            <a:r>
              <a:rPr lang="en-US" sz="2000" b="1" dirty="0"/>
              <a:t>Staff put together an Educational Guide for everyone explaining cannabis and all it’s elements. </a:t>
            </a:r>
          </a:p>
        </p:txBody>
      </p:sp>
      <p:pic>
        <p:nvPicPr>
          <p:cNvPr id="13" name="Picture 12">
            <a:extLst>
              <a:ext uri="{FF2B5EF4-FFF2-40B4-BE49-F238E27FC236}">
                <a16:creationId xmlns:a16="http://schemas.microsoft.com/office/drawing/2014/main" id="{A1AC1C36-B36E-4747-44BC-A643F36ADB8B}"/>
              </a:ext>
            </a:extLst>
          </p:cNvPr>
          <p:cNvPicPr>
            <a:picLocks noChangeAspect="1"/>
          </p:cNvPicPr>
          <p:nvPr/>
        </p:nvPicPr>
        <p:blipFill>
          <a:blip r:embed="rId5"/>
          <a:stretch>
            <a:fillRect/>
          </a:stretch>
        </p:blipFill>
        <p:spPr>
          <a:xfrm>
            <a:off x="8539169" y="0"/>
            <a:ext cx="3876662" cy="6858000"/>
          </a:xfrm>
          <a:prstGeom prst="rect">
            <a:avLst/>
          </a:prstGeom>
        </p:spPr>
      </p:pic>
    </p:spTree>
    <p:extLst>
      <p:ext uri="{BB962C8B-B14F-4D97-AF65-F5344CB8AC3E}">
        <p14:creationId xmlns:p14="http://schemas.microsoft.com/office/powerpoint/2010/main" val="25888101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3E2DC-553E-5D2B-C105-47A0F25853B5}"/>
            </a:ext>
          </a:extLst>
        </p:cNvPr>
        <p:cNvGrpSpPr/>
        <p:nvPr/>
      </p:nvGrpSpPr>
      <p:grpSpPr>
        <a:xfrm>
          <a:off x="0" y="0"/>
          <a:ext cx="0" cy="0"/>
          <a:chOff x="0" y="0"/>
          <a:chExt cx="0" cy="0"/>
        </a:xfrm>
      </p:grpSpPr>
      <p:pic>
        <p:nvPicPr>
          <p:cNvPr id="20" name="Graphic 19">
            <a:extLst>
              <a:ext uri="{FF2B5EF4-FFF2-40B4-BE49-F238E27FC236}">
                <a16:creationId xmlns:a16="http://schemas.microsoft.com/office/drawing/2014/main" id="{EEDCC096-5AF2-0A28-C39E-91556DD52D9C}"/>
              </a:ext>
              <a:ext uri="{C183D7F6-B498-43B3-948B-1728B52AA6E4}">
                <adec:decorative xmlns:adec="http://schemas.microsoft.com/office/drawing/2017/decorative" val="1"/>
              </a:ext>
            </a:extLst>
          </p:cNvPr>
          <p:cNvPicPr>
            <a:picLocks noChangeAspect="1"/>
          </p:cNvPicPr>
          <p:nvPr/>
        </p:nvPicPr>
        <p:blipFill rotWithShape="1">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r="430" b="36705"/>
          <a:stretch/>
        </p:blipFill>
        <p:spPr>
          <a:xfrm rot="5400000">
            <a:off x="218544" y="421006"/>
            <a:ext cx="1227349" cy="1664439"/>
          </a:xfrm>
          <a:prstGeom prst="rect">
            <a:avLst/>
          </a:prstGeom>
        </p:spPr>
      </p:pic>
      <p:sp>
        <p:nvSpPr>
          <p:cNvPr id="10" name="Title 9">
            <a:extLst>
              <a:ext uri="{FF2B5EF4-FFF2-40B4-BE49-F238E27FC236}">
                <a16:creationId xmlns:a16="http://schemas.microsoft.com/office/drawing/2014/main" id="{6F543362-0CDB-C2C9-1B8C-30C2C6F5E5EA}"/>
              </a:ext>
            </a:extLst>
          </p:cNvPr>
          <p:cNvSpPr>
            <a:spLocks noGrp="1"/>
          </p:cNvSpPr>
          <p:nvPr>
            <p:ph type="ctrTitle"/>
          </p:nvPr>
        </p:nvSpPr>
        <p:spPr>
          <a:xfrm>
            <a:off x="1852279" y="382454"/>
            <a:ext cx="3482054" cy="1741542"/>
          </a:xfrm>
        </p:spPr>
        <p:txBody>
          <a:bodyPr/>
          <a:lstStyle/>
          <a:p>
            <a:r>
              <a:rPr lang="en-US" sz="3200" b="1" dirty="0"/>
              <a:t>BUSINESS PLANNING WITH POINTSEVEN CONSULTANTS</a:t>
            </a:r>
          </a:p>
        </p:txBody>
      </p:sp>
      <p:sp>
        <p:nvSpPr>
          <p:cNvPr id="11" name="Text Placeholder 10">
            <a:extLst>
              <a:ext uri="{FF2B5EF4-FFF2-40B4-BE49-F238E27FC236}">
                <a16:creationId xmlns:a16="http://schemas.microsoft.com/office/drawing/2014/main" id="{FC34CC3D-6428-3792-AED5-473B10D0FAFF}"/>
              </a:ext>
            </a:extLst>
          </p:cNvPr>
          <p:cNvSpPr>
            <a:spLocks noGrp="1"/>
          </p:cNvSpPr>
          <p:nvPr>
            <p:ph type="body" sz="quarter" idx="13"/>
          </p:nvPr>
        </p:nvSpPr>
        <p:spPr>
          <a:xfrm>
            <a:off x="313304" y="3581072"/>
            <a:ext cx="9759030" cy="2305865"/>
          </a:xfrm>
        </p:spPr>
        <p:txBody>
          <a:bodyPr>
            <a:noAutofit/>
          </a:bodyPr>
          <a:lstStyle/>
          <a:p>
            <a:pPr marL="342900" indent="-342900">
              <a:buFont typeface="Arial" panose="020B0604020202020204" pitchFamily="34" charset="0"/>
              <a:buChar char="•"/>
            </a:pPr>
            <a:r>
              <a:rPr lang="en-US" sz="2400" b="1" dirty="0"/>
              <a:t>Anoka hired Colorado-based PointSeven to create Anoka’s cannabis business plan.  </a:t>
            </a:r>
            <a:endParaRPr lang="en-US" sz="2400" dirty="0"/>
          </a:p>
          <a:p>
            <a:pPr marL="342900" indent="-342900">
              <a:buFont typeface="Arial" panose="020B0604020202020204" pitchFamily="34" charset="0"/>
              <a:buChar char="•"/>
            </a:pPr>
            <a:r>
              <a:rPr lang="en-US" sz="2400" b="1" dirty="0"/>
              <a:t>Transparent revenue and expense projections were based on extensive data with clear assumptions. </a:t>
            </a:r>
          </a:p>
          <a:p>
            <a:pPr marL="342900" indent="-342900">
              <a:buFont typeface="Arial" panose="020B0604020202020204" pitchFamily="34" charset="0"/>
              <a:buChar char="•"/>
            </a:pPr>
            <a:r>
              <a:rPr lang="en-US" sz="2400" b="1" dirty="0"/>
              <a:t>Estimated $2 million gross profit by year 2 at $105 average sale per customer.  </a:t>
            </a:r>
          </a:p>
          <a:p>
            <a:pPr marL="342900" indent="-342900">
              <a:buFont typeface="Arial" panose="020B0604020202020204" pitchFamily="34" charset="0"/>
              <a:buChar char="•"/>
            </a:pPr>
            <a:r>
              <a:rPr lang="en-US" sz="2400" b="1" dirty="0"/>
              <a:t>This is a strong increase compared to prior liquor store profits. At the height of COVID the max profit liquor brought in was $300,000 for two stores. </a:t>
            </a:r>
            <a:endParaRPr lang="en-US" sz="2400" dirty="0"/>
          </a:p>
        </p:txBody>
      </p:sp>
      <p:pic>
        <p:nvPicPr>
          <p:cNvPr id="3" name="Picture 2">
            <a:extLst>
              <a:ext uri="{FF2B5EF4-FFF2-40B4-BE49-F238E27FC236}">
                <a16:creationId xmlns:a16="http://schemas.microsoft.com/office/drawing/2014/main" id="{F07B33AF-C633-F64E-47AB-34A82DD2BF15}"/>
              </a:ext>
            </a:extLst>
          </p:cNvPr>
          <p:cNvPicPr>
            <a:picLocks noChangeAspect="1"/>
          </p:cNvPicPr>
          <p:nvPr/>
        </p:nvPicPr>
        <p:blipFill>
          <a:blip r:embed="rId4"/>
          <a:stretch>
            <a:fillRect/>
          </a:stretch>
        </p:blipFill>
        <p:spPr>
          <a:xfrm>
            <a:off x="7486546" y="211798"/>
            <a:ext cx="3568113" cy="3041177"/>
          </a:xfrm>
          <a:prstGeom prst="rect">
            <a:avLst/>
          </a:prstGeom>
        </p:spPr>
      </p:pic>
    </p:spTree>
    <p:extLst>
      <p:ext uri="{BB962C8B-B14F-4D97-AF65-F5344CB8AC3E}">
        <p14:creationId xmlns:p14="http://schemas.microsoft.com/office/powerpoint/2010/main" val="25490921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CDDB930-27E9-DFBA-6754-C610C4952EAF}"/>
              </a:ext>
            </a:extLst>
          </p:cNvPr>
          <p:cNvPicPr>
            <a:picLocks noChangeAspect="1"/>
          </p:cNvPicPr>
          <p:nvPr/>
        </p:nvPicPr>
        <p:blipFill>
          <a:blip r:embed="rId3"/>
          <a:stretch>
            <a:fillRect/>
          </a:stretch>
        </p:blipFill>
        <p:spPr>
          <a:xfrm>
            <a:off x="1629903" y="68263"/>
            <a:ext cx="8932193" cy="6721475"/>
          </a:xfrm>
          <a:prstGeom prst="rect">
            <a:avLst/>
          </a:prstGeom>
          <a:noFill/>
        </p:spPr>
      </p:pic>
    </p:spTree>
    <p:extLst>
      <p:ext uri="{BB962C8B-B14F-4D97-AF65-F5344CB8AC3E}">
        <p14:creationId xmlns:p14="http://schemas.microsoft.com/office/powerpoint/2010/main" val="6735884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1339DBA-EFCC-A706-814A-FFD9F7AFA5C9}"/>
              </a:ext>
            </a:extLst>
          </p:cNvPr>
          <p:cNvSpPr>
            <a:spLocks noGrp="1"/>
          </p:cNvSpPr>
          <p:nvPr>
            <p:ph type="ctrTitle"/>
          </p:nvPr>
        </p:nvSpPr>
        <p:spPr>
          <a:xfrm>
            <a:off x="383117" y="3148718"/>
            <a:ext cx="3429679" cy="551768"/>
          </a:xfrm>
        </p:spPr>
        <p:txBody>
          <a:bodyPr/>
          <a:lstStyle/>
          <a:p>
            <a:pPr algn="ctr"/>
            <a:r>
              <a:rPr lang="en-US" b="1" dirty="0"/>
              <a:t>Building the Team</a:t>
            </a:r>
          </a:p>
        </p:txBody>
      </p:sp>
      <p:sp>
        <p:nvSpPr>
          <p:cNvPr id="37" name="Text Placeholder 36">
            <a:extLst>
              <a:ext uri="{FF2B5EF4-FFF2-40B4-BE49-F238E27FC236}">
                <a16:creationId xmlns:a16="http://schemas.microsoft.com/office/drawing/2014/main" id="{C901DB77-B473-6DF3-BE47-091641DF6A70}"/>
              </a:ext>
            </a:extLst>
          </p:cNvPr>
          <p:cNvSpPr>
            <a:spLocks noGrp="1"/>
          </p:cNvSpPr>
          <p:nvPr>
            <p:ph type="body" sz="quarter" idx="16"/>
          </p:nvPr>
        </p:nvSpPr>
        <p:spPr>
          <a:xfrm>
            <a:off x="204301" y="3709282"/>
            <a:ext cx="3885263" cy="3035806"/>
          </a:xfrm>
        </p:spPr>
        <p:txBody>
          <a:bodyPr>
            <a:normAutofit fontScale="92500" lnSpcReduction="10000"/>
          </a:bodyPr>
          <a:lstStyle/>
          <a:p>
            <a:pPr marL="285750" indent="-285750">
              <a:buFont typeface="Arial" panose="020B0604020202020204" pitchFamily="34" charset="0"/>
              <a:buChar char="•"/>
            </a:pPr>
            <a:r>
              <a:rPr lang="en-US" sz="1800" dirty="0"/>
              <a:t>Cannabis Manager, Stephanie, managed 4 medical dispensaries in Colorado.  </a:t>
            </a:r>
          </a:p>
          <a:p>
            <a:pPr marL="285750" indent="-285750">
              <a:buFont typeface="Arial" panose="020B0604020202020204" pitchFamily="34" charset="0"/>
              <a:buChar char="•"/>
            </a:pPr>
            <a:r>
              <a:rPr lang="en-US" sz="1800" dirty="0"/>
              <a:t>Assistant Manager, Jamie, local cannabis business owner focused on education and outreach. </a:t>
            </a:r>
          </a:p>
          <a:p>
            <a:pPr marL="285750" indent="-285750">
              <a:buFont typeface="Arial" panose="020B0604020202020204" pitchFamily="34" charset="0"/>
              <a:buChar char="•"/>
            </a:pPr>
            <a:r>
              <a:rPr lang="en-US" sz="1800" dirty="0"/>
              <a:t>Staff trained police officers on THC impairment detection for community safety. </a:t>
            </a:r>
          </a:p>
          <a:p>
            <a:pPr marL="285750" indent="-285750">
              <a:buFont typeface="Arial" panose="020B0604020202020204" pitchFamily="34" charset="0"/>
              <a:buChar char="•"/>
            </a:pPr>
            <a:r>
              <a:rPr lang="en-US" sz="1800" dirty="0"/>
              <a:t>They wrote our SOP’s from scratch and hired awesome budtenders and receptionists that have a passion for a great team culture</a:t>
            </a:r>
            <a:r>
              <a:rPr lang="en-US" dirty="0"/>
              <a:t>. </a:t>
            </a:r>
          </a:p>
          <a:p>
            <a:pPr marL="285750" indent="-285750">
              <a:buFontTx/>
              <a:buChar char="-"/>
            </a:pPr>
            <a:endParaRPr lang="en-US" dirty="0"/>
          </a:p>
          <a:p>
            <a:endParaRPr lang="en-US" dirty="0"/>
          </a:p>
        </p:txBody>
      </p:sp>
      <p:sp>
        <p:nvSpPr>
          <p:cNvPr id="12" name="Text Placeholder 11">
            <a:extLst>
              <a:ext uri="{FF2B5EF4-FFF2-40B4-BE49-F238E27FC236}">
                <a16:creationId xmlns:a16="http://schemas.microsoft.com/office/drawing/2014/main" id="{8C26F32C-9257-E9F7-940B-584FB16508A1}"/>
              </a:ext>
            </a:extLst>
          </p:cNvPr>
          <p:cNvSpPr>
            <a:spLocks noGrp="1"/>
          </p:cNvSpPr>
          <p:nvPr>
            <p:ph type="body" sz="quarter" idx="20"/>
          </p:nvPr>
        </p:nvSpPr>
        <p:spPr>
          <a:xfrm>
            <a:off x="4563532" y="2980184"/>
            <a:ext cx="3429682" cy="551768"/>
          </a:xfrm>
        </p:spPr>
        <p:txBody>
          <a:bodyPr/>
          <a:lstStyle/>
          <a:p>
            <a:pPr algn="ctr"/>
            <a:r>
              <a:rPr lang="en-US" b="1" dirty="0"/>
              <a:t>Dispensary Construction &amp; Security </a:t>
            </a:r>
            <a:endParaRPr lang="en-US" dirty="0"/>
          </a:p>
        </p:txBody>
      </p:sp>
      <p:sp>
        <p:nvSpPr>
          <p:cNvPr id="36" name="Text Placeholder 35">
            <a:extLst>
              <a:ext uri="{FF2B5EF4-FFF2-40B4-BE49-F238E27FC236}">
                <a16:creationId xmlns:a16="http://schemas.microsoft.com/office/drawing/2014/main" id="{7AA1BE29-80C8-81A7-099E-B2322E3BED3F}"/>
              </a:ext>
            </a:extLst>
          </p:cNvPr>
          <p:cNvSpPr>
            <a:spLocks noGrp="1"/>
          </p:cNvSpPr>
          <p:nvPr>
            <p:ph type="body" sz="quarter" idx="19"/>
          </p:nvPr>
        </p:nvSpPr>
        <p:spPr>
          <a:xfrm>
            <a:off x="4454311" y="3700486"/>
            <a:ext cx="3648127" cy="3035806"/>
          </a:xfrm>
        </p:spPr>
        <p:txBody>
          <a:bodyPr>
            <a:normAutofit/>
          </a:bodyPr>
          <a:lstStyle/>
          <a:p>
            <a:pPr marL="285750" indent="-285750">
              <a:buFont typeface="Arial" panose="020B0604020202020204" pitchFamily="34" charset="0"/>
              <a:buChar char="•"/>
            </a:pPr>
            <a:r>
              <a:rPr lang="en-US" sz="1800" dirty="0"/>
              <a:t>Fastest city project ever, with RJM as general contractor. </a:t>
            </a:r>
          </a:p>
          <a:p>
            <a:pPr marL="285750" indent="-285750">
              <a:buFont typeface="Arial" panose="020B0604020202020204" pitchFamily="34" charset="0"/>
              <a:buChar char="•"/>
            </a:pPr>
            <a:r>
              <a:rPr lang="en-US" sz="1800" dirty="0"/>
              <a:t>Police Chief suggested a sally port for secure deliveries and cash handling.  </a:t>
            </a:r>
          </a:p>
          <a:p>
            <a:pPr marL="285750" indent="-285750">
              <a:buFont typeface="Arial" panose="020B0604020202020204" pitchFamily="34" charset="0"/>
              <a:buChar char="•"/>
            </a:pPr>
            <a:r>
              <a:rPr lang="en-US" sz="1800" dirty="0"/>
              <a:t>$162,000 invested in security, including AI-powered cameras.  </a:t>
            </a:r>
          </a:p>
          <a:p>
            <a:pPr marL="285750" indent="-285750">
              <a:buFont typeface="Arial" panose="020B0604020202020204" pitchFamily="34" charset="0"/>
              <a:buChar char="•"/>
            </a:pPr>
            <a:r>
              <a:rPr lang="en-US" sz="1800" dirty="0"/>
              <a:t>2-inch thick, bullet resistant glass and comprehensive surveillance to protect assets.</a:t>
            </a:r>
          </a:p>
          <a:p>
            <a:pPr marL="285750" indent="-285750">
              <a:buFontTx/>
              <a:buChar char="-"/>
            </a:pPr>
            <a:endParaRPr lang="en-US" dirty="0"/>
          </a:p>
          <a:p>
            <a:endParaRPr lang="en-US" dirty="0"/>
          </a:p>
        </p:txBody>
      </p:sp>
      <p:sp>
        <p:nvSpPr>
          <p:cNvPr id="14" name="Text Placeholder 13">
            <a:extLst>
              <a:ext uri="{FF2B5EF4-FFF2-40B4-BE49-F238E27FC236}">
                <a16:creationId xmlns:a16="http://schemas.microsoft.com/office/drawing/2014/main" id="{364EA340-C75A-C4CF-9319-18189E3557C4}"/>
              </a:ext>
            </a:extLst>
          </p:cNvPr>
          <p:cNvSpPr>
            <a:spLocks noGrp="1"/>
          </p:cNvSpPr>
          <p:nvPr>
            <p:ph type="body" sz="quarter" idx="22"/>
          </p:nvPr>
        </p:nvSpPr>
        <p:spPr>
          <a:xfrm>
            <a:off x="8701466" y="3485893"/>
            <a:ext cx="2914540" cy="551768"/>
          </a:xfrm>
        </p:spPr>
        <p:txBody>
          <a:bodyPr/>
          <a:lstStyle/>
          <a:p>
            <a:pPr algn="ctr"/>
            <a:r>
              <a:rPr lang="en-US" b="1" dirty="0"/>
              <a:t>Partnering with Tribal Growers </a:t>
            </a:r>
            <a:endParaRPr lang="en-US" dirty="0"/>
          </a:p>
        </p:txBody>
      </p:sp>
      <p:sp>
        <p:nvSpPr>
          <p:cNvPr id="13" name="Text Placeholder 12">
            <a:extLst>
              <a:ext uri="{FF2B5EF4-FFF2-40B4-BE49-F238E27FC236}">
                <a16:creationId xmlns:a16="http://schemas.microsoft.com/office/drawing/2014/main" id="{341E8C37-AFF3-C37B-8A9C-28C6F2708CDC}"/>
              </a:ext>
            </a:extLst>
          </p:cNvPr>
          <p:cNvSpPr>
            <a:spLocks noGrp="1"/>
          </p:cNvSpPr>
          <p:nvPr>
            <p:ph type="body" sz="quarter" idx="21"/>
          </p:nvPr>
        </p:nvSpPr>
        <p:spPr>
          <a:xfrm>
            <a:off x="8564700" y="4269050"/>
            <a:ext cx="3429682" cy="2150037"/>
          </a:xfrm>
        </p:spPr>
        <p:txBody>
          <a:bodyPr>
            <a:normAutofit/>
          </a:bodyPr>
          <a:lstStyle/>
          <a:p>
            <a:pPr marL="285750" indent="-285750">
              <a:buFont typeface="Arial" panose="020B0604020202020204" pitchFamily="34" charset="0"/>
              <a:buChar char="•"/>
            </a:pPr>
            <a:r>
              <a:rPr lang="en-US" sz="1800" dirty="0"/>
              <a:t>Connected at Lucky Leaf convention; toured tribal grow facilities.  </a:t>
            </a:r>
          </a:p>
          <a:p>
            <a:pPr marL="285750" indent="-285750">
              <a:buFont typeface="Arial" panose="020B0604020202020204" pitchFamily="34" charset="0"/>
              <a:buChar char="•"/>
            </a:pPr>
            <a:r>
              <a:rPr lang="en-US" sz="1800" dirty="0"/>
              <a:t>Witnessed advanced cultivation and manufacturing technologies.  </a:t>
            </a:r>
          </a:p>
          <a:p>
            <a:pPr marL="285750" indent="-285750">
              <a:buFont typeface="Arial" panose="020B0604020202020204" pitchFamily="34" charset="0"/>
              <a:buChar char="•"/>
            </a:pPr>
            <a:r>
              <a:rPr lang="en-US" sz="1800" dirty="0"/>
              <a:t>Saw the science and care that goes into every plant.</a:t>
            </a:r>
          </a:p>
          <a:p>
            <a:pPr marL="285750" indent="-285750">
              <a:buFontTx/>
              <a:buChar char="-"/>
            </a:pPr>
            <a:endParaRPr lang="en-US" sz="1800" dirty="0"/>
          </a:p>
          <a:p>
            <a:endParaRPr lang="en-US" dirty="0"/>
          </a:p>
        </p:txBody>
      </p:sp>
      <p:pic>
        <p:nvPicPr>
          <p:cNvPr id="15" name="Content Placeholder 14">
            <a:extLst>
              <a:ext uri="{FF2B5EF4-FFF2-40B4-BE49-F238E27FC236}">
                <a16:creationId xmlns:a16="http://schemas.microsoft.com/office/drawing/2014/main" id="{43A57438-1DA1-B227-20AE-C54F178C2DC8}"/>
              </a:ext>
            </a:extLst>
          </p:cNvPr>
          <p:cNvPicPr>
            <a:picLocks noGrp="1" noChangeAspect="1"/>
          </p:cNvPicPr>
          <p:nvPr>
            <p:ph sz="quarter" idx="18"/>
          </p:nvPr>
        </p:nvPicPr>
        <p:blipFill>
          <a:blip r:embed="rId3"/>
          <a:stretch>
            <a:fillRect/>
          </a:stretch>
        </p:blipFill>
        <p:spPr>
          <a:xfrm>
            <a:off x="4786612" y="497497"/>
            <a:ext cx="2618776" cy="2095021"/>
          </a:xfrm>
          <a:prstGeom prst="rect">
            <a:avLst/>
          </a:prstGeom>
        </p:spPr>
      </p:pic>
      <p:pic>
        <p:nvPicPr>
          <p:cNvPr id="10" name="Content Placeholder 9" descr="No photo description available.">
            <a:extLst>
              <a:ext uri="{FF2B5EF4-FFF2-40B4-BE49-F238E27FC236}">
                <a16:creationId xmlns:a16="http://schemas.microsoft.com/office/drawing/2014/main" id="{D81122C3-575D-59C6-2965-04B6CAA01C69}"/>
              </a:ext>
            </a:extLst>
          </p:cNvPr>
          <p:cNvPicPr>
            <a:picLocks noGrp="1" noChangeAspect="1"/>
          </p:cNvPicPr>
          <p:nvPr>
            <p:ph sz="quarter" idx="13"/>
          </p:nvPr>
        </p:nvPicPr>
        <p:blipFill>
          <a:blip r:embed="rId4"/>
          <a:stretch>
            <a:fillRect/>
          </a:stretch>
        </p:blipFill>
        <p:spPr>
          <a:xfrm>
            <a:off x="153159" y="310242"/>
            <a:ext cx="4114038" cy="2634125"/>
          </a:xfrm>
          <a:prstGeom prst="rect">
            <a:avLst/>
          </a:prstGeom>
        </p:spPr>
      </p:pic>
      <p:pic>
        <p:nvPicPr>
          <p:cNvPr id="17" name="Picture 16">
            <a:extLst>
              <a:ext uri="{FF2B5EF4-FFF2-40B4-BE49-F238E27FC236}">
                <a16:creationId xmlns:a16="http://schemas.microsoft.com/office/drawing/2014/main" id="{6FAB2C78-BE94-2C2B-349F-D8A73A396EF3}"/>
              </a:ext>
            </a:extLst>
          </p:cNvPr>
          <p:cNvPicPr>
            <a:picLocks noChangeAspect="1"/>
          </p:cNvPicPr>
          <p:nvPr/>
        </p:nvPicPr>
        <p:blipFill>
          <a:blip r:embed="rId5"/>
          <a:stretch>
            <a:fillRect/>
          </a:stretch>
        </p:blipFill>
        <p:spPr>
          <a:xfrm>
            <a:off x="8907778" y="52615"/>
            <a:ext cx="2093424" cy="2139797"/>
          </a:xfrm>
          <a:prstGeom prst="rect">
            <a:avLst/>
          </a:prstGeom>
        </p:spPr>
      </p:pic>
      <p:pic>
        <p:nvPicPr>
          <p:cNvPr id="19" name="Picture 18">
            <a:extLst>
              <a:ext uri="{FF2B5EF4-FFF2-40B4-BE49-F238E27FC236}">
                <a16:creationId xmlns:a16="http://schemas.microsoft.com/office/drawing/2014/main" id="{299AFE75-603A-982B-BA64-25F681E96136}"/>
              </a:ext>
            </a:extLst>
          </p:cNvPr>
          <p:cNvPicPr>
            <a:picLocks noChangeAspect="1"/>
          </p:cNvPicPr>
          <p:nvPr/>
        </p:nvPicPr>
        <p:blipFill>
          <a:blip r:embed="rId6"/>
          <a:stretch>
            <a:fillRect/>
          </a:stretch>
        </p:blipFill>
        <p:spPr>
          <a:xfrm>
            <a:off x="8701466" y="2263767"/>
            <a:ext cx="2762636" cy="990738"/>
          </a:xfrm>
          <a:prstGeom prst="rect">
            <a:avLst/>
          </a:prstGeom>
        </p:spPr>
      </p:pic>
    </p:spTree>
    <p:extLst>
      <p:ext uri="{BB962C8B-B14F-4D97-AF65-F5344CB8AC3E}">
        <p14:creationId xmlns:p14="http://schemas.microsoft.com/office/powerpoint/2010/main" val="8312098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4A23BDB-9538-B1A7-0E40-794F887A0C77}"/>
              </a:ext>
            </a:extLst>
          </p:cNvPr>
          <p:cNvSpPr>
            <a:spLocks noGrp="1"/>
          </p:cNvSpPr>
          <p:nvPr>
            <p:ph type="title"/>
          </p:nvPr>
        </p:nvSpPr>
        <p:spPr/>
        <p:txBody>
          <a:bodyPr/>
          <a:lstStyle/>
          <a:p>
            <a:pPr algn="ctr"/>
            <a:r>
              <a:rPr lang="en-US" b="1" dirty="0">
                <a:solidFill>
                  <a:schemeClr val="bg1"/>
                </a:solidFill>
              </a:rPr>
              <a:t>Overcoming Banking Challenges </a:t>
            </a:r>
            <a:endParaRPr lang="en-US" dirty="0">
              <a:solidFill>
                <a:schemeClr val="bg1"/>
              </a:solidFill>
            </a:endParaRPr>
          </a:p>
        </p:txBody>
      </p:sp>
      <p:sp>
        <p:nvSpPr>
          <p:cNvPr id="8" name="Content Placeholder 7">
            <a:extLst>
              <a:ext uri="{FF2B5EF4-FFF2-40B4-BE49-F238E27FC236}">
                <a16:creationId xmlns:a16="http://schemas.microsoft.com/office/drawing/2014/main" id="{D321F0E0-146D-71CE-155F-F4A500CE68C8}"/>
              </a:ext>
            </a:extLst>
          </p:cNvPr>
          <p:cNvSpPr>
            <a:spLocks noGrp="1"/>
          </p:cNvSpPr>
          <p:nvPr>
            <p:ph idx="1"/>
          </p:nvPr>
        </p:nvSpPr>
        <p:spPr>
          <a:xfrm>
            <a:off x="838200" y="1825625"/>
            <a:ext cx="10515600" cy="3166999"/>
          </a:xfrm>
        </p:spPr>
        <p:txBody>
          <a:bodyPr>
            <a:normAutofit fontScale="85000" lnSpcReduction="20000"/>
          </a:bodyPr>
          <a:lstStyle/>
          <a:p>
            <a:r>
              <a:rPr lang="en-US" b="1" dirty="0">
                <a:solidFill>
                  <a:schemeClr val="bg1"/>
                </a:solidFill>
              </a:rPr>
              <a:t>National banks can’t handle cannabis revenue due to federal laws.</a:t>
            </a:r>
          </a:p>
          <a:p>
            <a:endParaRPr lang="en-US" b="1" dirty="0">
              <a:solidFill>
                <a:schemeClr val="bg1"/>
              </a:solidFill>
            </a:endParaRPr>
          </a:p>
          <a:p>
            <a:r>
              <a:rPr lang="en-US" b="1" dirty="0">
                <a:solidFill>
                  <a:schemeClr val="bg1"/>
                </a:solidFill>
              </a:rPr>
              <a:t>Partnered with The Bank of Elk River for revenue processing via smart safe.  </a:t>
            </a:r>
          </a:p>
          <a:p>
            <a:endParaRPr lang="en-US" dirty="0">
              <a:solidFill>
                <a:schemeClr val="bg1"/>
              </a:solidFill>
            </a:endParaRPr>
          </a:p>
          <a:p>
            <a:r>
              <a:rPr lang="en-US" b="1" dirty="0">
                <a:solidFill>
                  <a:schemeClr val="bg1"/>
                </a:solidFill>
              </a:rPr>
              <a:t>Cash collected, deposited daily, and revenue reported to federal authorities.  </a:t>
            </a:r>
          </a:p>
          <a:p>
            <a:endParaRPr lang="en-US" dirty="0">
              <a:solidFill>
                <a:schemeClr val="bg1"/>
              </a:solidFill>
            </a:endParaRPr>
          </a:p>
          <a:p>
            <a:r>
              <a:rPr lang="en-US" b="1" dirty="0">
                <a:solidFill>
                  <a:schemeClr val="bg1"/>
                </a:solidFill>
              </a:rPr>
              <a:t>Once funds have been reported to the Federal Government by The Bank of Elk River we can then transfer the cash to our USBank partners 4M or PTMA.</a:t>
            </a:r>
            <a:endParaRPr lang="en-US" dirty="0">
              <a:solidFill>
                <a:schemeClr val="bg1"/>
              </a:solidFill>
            </a:endParaRPr>
          </a:p>
          <a:p>
            <a:endParaRPr lang="en-US" dirty="0"/>
          </a:p>
        </p:txBody>
      </p:sp>
      <p:pic>
        <p:nvPicPr>
          <p:cNvPr id="4" name="Graphic 3">
            <a:extLst>
              <a:ext uri="{FF2B5EF4-FFF2-40B4-BE49-F238E27FC236}">
                <a16:creationId xmlns:a16="http://schemas.microsoft.com/office/drawing/2014/main" id="{55226E23-AA14-D475-E844-1A986A30E1EB}"/>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a:off x="5081851" y="4387323"/>
            <a:ext cx="1232643" cy="2629639"/>
          </a:xfrm>
          <a:prstGeom prst="rect">
            <a:avLst/>
          </a:prstGeom>
        </p:spPr>
      </p:pic>
      <p:pic>
        <p:nvPicPr>
          <p:cNvPr id="5" name="Graphic 4">
            <a:extLst>
              <a:ext uri="{FF2B5EF4-FFF2-40B4-BE49-F238E27FC236}">
                <a16:creationId xmlns:a16="http://schemas.microsoft.com/office/drawing/2014/main" id="{2E24927A-4FA9-F8F6-FB43-06DDD04A18EB}"/>
              </a:ext>
              <a:ext uri="{C183D7F6-B498-43B3-948B-1728B52AA6E4}">
                <adec:decorative xmlns:adec="http://schemas.microsoft.com/office/drawing/2017/decorative" val="1"/>
              </a:ext>
            </a:extLst>
          </p:cNvPr>
          <p:cNvPicPr>
            <a:picLocks noChangeAspect="1"/>
          </p:cNvPicPr>
          <p:nvPr/>
        </p:nvPicPr>
        <p:blipFill rotWithShape="1">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t="20504"/>
          <a:stretch/>
        </p:blipFill>
        <p:spPr>
          <a:xfrm rot="16200000">
            <a:off x="428914" y="115386"/>
            <a:ext cx="1232643" cy="2090472"/>
          </a:xfrm>
          <a:prstGeom prst="rect">
            <a:avLst/>
          </a:prstGeom>
        </p:spPr>
      </p:pic>
      <p:pic>
        <p:nvPicPr>
          <p:cNvPr id="10" name="Picture 9">
            <a:extLst>
              <a:ext uri="{FF2B5EF4-FFF2-40B4-BE49-F238E27FC236}">
                <a16:creationId xmlns:a16="http://schemas.microsoft.com/office/drawing/2014/main" id="{79041BFD-9B5E-8987-0CC5-90849B2C8E25}"/>
              </a:ext>
            </a:extLst>
          </p:cNvPr>
          <p:cNvPicPr>
            <a:picLocks noChangeAspect="1"/>
          </p:cNvPicPr>
          <p:nvPr/>
        </p:nvPicPr>
        <p:blipFill>
          <a:blip r:embed="rId4"/>
          <a:stretch>
            <a:fillRect/>
          </a:stretch>
        </p:blipFill>
        <p:spPr>
          <a:xfrm>
            <a:off x="8670067" y="5352684"/>
            <a:ext cx="3273351" cy="1232643"/>
          </a:xfrm>
          <a:prstGeom prst="rect">
            <a:avLst/>
          </a:prstGeom>
        </p:spPr>
      </p:pic>
    </p:spTree>
    <p:extLst>
      <p:ext uri="{BB962C8B-B14F-4D97-AF65-F5344CB8AC3E}">
        <p14:creationId xmlns:p14="http://schemas.microsoft.com/office/powerpoint/2010/main" val="30453737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8CF33CB-DD6B-9A31-58E3-C98B8A9B784F}"/>
              </a:ext>
            </a:extLst>
          </p:cNvPr>
          <p:cNvSpPr>
            <a:spLocks noGrp="1"/>
          </p:cNvSpPr>
          <p:nvPr>
            <p:ph type="ctrTitle"/>
          </p:nvPr>
        </p:nvSpPr>
        <p:spPr>
          <a:xfrm>
            <a:off x="815975" y="306376"/>
            <a:ext cx="5279231" cy="539762"/>
          </a:xfrm>
        </p:spPr>
        <p:txBody>
          <a:bodyPr/>
          <a:lstStyle/>
          <a:p>
            <a:pPr algn="ctr"/>
            <a:r>
              <a:rPr lang="en-US" sz="2400" b="1" dirty="0"/>
              <a:t>Anoka’s Private Label Gummies</a:t>
            </a:r>
          </a:p>
        </p:txBody>
      </p:sp>
      <p:pic>
        <p:nvPicPr>
          <p:cNvPr id="16" name="Picture Placeholder 15">
            <a:extLst>
              <a:ext uri="{FF2B5EF4-FFF2-40B4-BE49-F238E27FC236}">
                <a16:creationId xmlns:a16="http://schemas.microsoft.com/office/drawing/2014/main" id="{E39D32F8-F404-608D-B615-D575ACB62C10}"/>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5337" b="5337"/>
          <a:stretch>
            <a:fillRect/>
          </a:stretch>
        </p:blipFill>
        <p:spPr>
          <a:xfrm>
            <a:off x="-288925" y="846138"/>
            <a:ext cx="4463534" cy="3987119"/>
          </a:xfrm>
          <a:prstGeom prst="rect">
            <a:avLst/>
          </a:prstGeom>
        </p:spPr>
      </p:pic>
      <p:pic>
        <p:nvPicPr>
          <p:cNvPr id="18" name="Picture Placeholder 17">
            <a:extLst>
              <a:ext uri="{FF2B5EF4-FFF2-40B4-BE49-F238E27FC236}">
                <a16:creationId xmlns:a16="http://schemas.microsoft.com/office/drawing/2014/main" id="{94DB80DB-23F7-12E3-1691-63DCEE29EC37}"/>
              </a:ext>
            </a:extLst>
          </p:cNvPr>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t="5337" b="5337"/>
          <a:stretch>
            <a:fillRect/>
          </a:stretch>
        </p:blipFill>
        <p:spPr>
          <a:xfrm>
            <a:off x="6208713" y="836613"/>
            <a:ext cx="5280025" cy="4716462"/>
          </a:xfrm>
          <a:prstGeom prst="rect">
            <a:avLst/>
          </a:prstGeom>
        </p:spPr>
      </p:pic>
      <p:sp>
        <p:nvSpPr>
          <p:cNvPr id="10" name="Text Placeholder 9">
            <a:extLst>
              <a:ext uri="{FF2B5EF4-FFF2-40B4-BE49-F238E27FC236}">
                <a16:creationId xmlns:a16="http://schemas.microsoft.com/office/drawing/2014/main" id="{AF89BF7D-12E4-60E8-9BDC-6B7DB831CB7A}"/>
              </a:ext>
            </a:extLst>
          </p:cNvPr>
          <p:cNvSpPr>
            <a:spLocks noGrp="1"/>
          </p:cNvSpPr>
          <p:nvPr>
            <p:ph type="body" sz="quarter" idx="13"/>
          </p:nvPr>
        </p:nvSpPr>
        <p:spPr>
          <a:xfrm>
            <a:off x="132212" y="5565843"/>
            <a:ext cx="5851076" cy="1484980"/>
          </a:xfrm>
        </p:spPr>
        <p:txBody>
          <a:bodyPr>
            <a:normAutofit/>
          </a:bodyPr>
          <a:lstStyle/>
          <a:p>
            <a:r>
              <a:rPr lang="en-US" sz="2000" dirty="0"/>
              <a:t>Cost $2.60 each</a:t>
            </a:r>
          </a:p>
          <a:p>
            <a:r>
              <a:rPr lang="en-US" sz="2000" dirty="0"/>
              <a:t>Retail $12.19 plus tax ($15)</a:t>
            </a:r>
          </a:p>
          <a:p>
            <a:r>
              <a:rPr lang="en-US" sz="2000" dirty="0"/>
              <a:t>Sell approx. 190/</a:t>
            </a:r>
            <a:r>
              <a:rPr lang="en-US" sz="2000" dirty="0" err="1"/>
              <a:t>mo</a:t>
            </a:r>
            <a:r>
              <a:rPr lang="en-US" sz="2000" dirty="0"/>
              <a:t> ($1,800 profit/</a:t>
            </a:r>
            <a:r>
              <a:rPr lang="en-US" sz="2000" dirty="0" err="1"/>
              <a:t>mo</a:t>
            </a:r>
            <a:r>
              <a:rPr lang="en-US" sz="2000" dirty="0"/>
              <a:t> $29,000 profit/yr)</a:t>
            </a:r>
          </a:p>
        </p:txBody>
      </p:sp>
      <p:sp>
        <p:nvSpPr>
          <p:cNvPr id="12" name="Text Placeholder 11">
            <a:extLst>
              <a:ext uri="{FF2B5EF4-FFF2-40B4-BE49-F238E27FC236}">
                <a16:creationId xmlns:a16="http://schemas.microsoft.com/office/drawing/2014/main" id="{2D464D80-12DC-41D5-6C79-82602ABD9189}"/>
              </a:ext>
            </a:extLst>
          </p:cNvPr>
          <p:cNvSpPr>
            <a:spLocks noGrp="1"/>
          </p:cNvSpPr>
          <p:nvPr>
            <p:ph type="body" sz="quarter" idx="15"/>
          </p:nvPr>
        </p:nvSpPr>
        <p:spPr>
          <a:xfrm>
            <a:off x="6209502" y="284605"/>
            <a:ext cx="5279236" cy="539762"/>
          </a:xfrm>
        </p:spPr>
        <p:txBody>
          <a:bodyPr/>
          <a:lstStyle/>
          <a:p>
            <a:pPr algn="ctr"/>
            <a:r>
              <a:rPr lang="en-US" sz="2400" b="1" dirty="0"/>
              <a:t>Anoka’s Private Label Beverages</a:t>
            </a:r>
          </a:p>
        </p:txBody>
      </p:sp>
      <p:pic>
        <p:nvPicPr>
          <p:cNvPr id="20" name="Picture 19">
            <a:extLst>
              <a:ext uri="{FF2B5EF4-FFF2-40B4-BE49-F238E27FC236}">
                <a16:creationId xmlns:a16="http://schemas.microsoft.com/office/drawing/2014/main" id="{BA40DDD0-C7EB-803A-4B15-CBDA5102A8E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27514" y="1420196"/>
            <a:ext cx="4463534" cy="4463534"/>
          </a:xfrm>
          <a:prstGeom prst="rect">
            <a:avLst/>
          </a:prstGeom>
        </p:spPr>
      </p:pic>
      <p:sp>
        <p:nvSpPr>
          <p:cNvPr id="22" name="TextBox 21">
            <a:extLst>
              <a:ext uri="{FF2B5EF4-FFF2-40B4-BE49-F238E27FC236}">
                <a16:creationId xmlns:a16="http://schemas.microsoft.com/office/drawing/2014/main" id="{F82CC682-F38D-0217-FAB4-0B69B854B8E9}"/>
              </a:ext>
            </a:extLst>
          </p:cNvPr>
          <p:cNvSpPr txBox="1"/>
          <p:nvPr/>
        </p:nvSpPr>
        <p:spPr>
          <a:xfrm>
            <a:off x="6208713" y="5717272"/>
            <a:ext cx="6242956" cy="1015663"/>
          </a:xfrm>
          <a:prstGeom prst="rect">
            <a:avLst/>
          </a:prstGeom>
          <a:noFill/>
        </p:spPr>
        <p:txBody>
          <a:bodyPr wrap="square">
            <a:spAutoFit/>
          </a:bodyPr>
          <a:lstStyle/>
          <a:p>
            <a:r>
              <a:rPr lang="en-US" sz="2000" dirty="0"/>
              <a:t>Cost $6.60 each</a:t>
            </a:r>
          </a:p>
          <a:p>
            <a:r>
              <a:rPr lang="en-US" sz="2000" dirty="0"/>
              <a:t>Retail $16.26 plus tax ($20)</a:t>
            </a:r>
          </a:p>
          <a:p>
            <a:r>
              <a:rPr lang="en-US" sz="2000" dirty="0"/>
              <a:t>Sell approx. 240/</a:t>
            </a:r>
            <a:r>
              <a:rPr lang="en-US" sz="2000" dirty="0" err="1"/>
              <a:t>mo</a:t>
            </a:r>
            <a:r>
              <a:rPr lang="en-US" sz="2000" dirty="0"/>
              <a:t> ($2,300 profit/</a:t>
            </a:r>
            <a:r>
              <a:rPr lang="en-US" sz="2000" dirty="0" err="1"/>
              <a:t>mo</a:t>
            </a:r>
            <a:r>
              <a:rPr lang="en-US" sz="2000" dirty="0"/>
              <a:t> $28,000 profit/yr)</a:t>
            </a:r>
          </a:p>
        </p:txBody>
      </p:sp>
    </p:spTree>
    <p:extLst>
      <p:ext uri="{BB962C8B-B14F-4D97-AF65-F5344CB8AC3E}">
        <p14:creationId xmlns:p14="http://schemas.microsoft.com/office/powerpoint/2010/main" val="23153102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FAC6C-903F-AB0C-4C74-A8DC7B15A3E8}"/>
              </a:ext>
            </a:extLst>
          </p:cNvPr>
          <p:cNvSpPr>
            <a:spLocks noGrp="1"/>
          </p:cNvSpPr>
          <p:nvPr>
            <p:ph type="ctrTitle"/>
          </p:nvPr>
        </p:nvSpPr>
        <p:spPr>
          <a:xfrm>
            <a:off x="588169" y="4770438"/>
            <a:ext cx="5324951" cy="2220902"/>
          </a:xfrm>
        </p:spPr>
        <p:txBody>
          <a:bodyPr vert="horz" lIns="91440" tIns="45720" rIns="91440" bIns="45720" rtlCol="0" anchor="b">
            <a:normAutofit/>
          </a:bodyPr>
          <a:lstStyle/>
          <a:p>
            <a:r>
              <a:rPr lang="en-US" sz="5100" b="1" kern="1200" dirty="0"/>
              <a:t>RIBBON CUTTING CEREMONY</a:t>
            </a:r>
          </a:p>
        </p:txBody>
      </p:sp>
      <p:pic>
        <p:nvPicPr>
          <p:cNvPr id="4" name="Content Placeholder 3">
            <a:extLst>
              <a:ext uri="{FF2B5EF4-FFF2-40B4-BE49-F238E27FC236}">
                <a16:creationId xmlns:a16="http://schemas.microsoft.com/office/drawing/2014/main" id="{D50EC4C4-3FA0-48B1-3F09-246BF32CBA6E}"/>
              </a:ext>
            </a:extLst>
          </p:cNvPr>
          <p:cNvPicPr>
            <a:picLocks noGrp="1" noChangeAspect="1"/>
          </p:cNvPicPr>
          <p:nvPr>
            <p:ph type="pic" sz="quarter" idx="12"/>
          </p:nvPr>
        </p:nvPicPr>
        <p:blipFill>
          <a:blip r:embed="rId2"/>
          <a:srcRect t="24071" b="23054"/>
          <a:stretch>
            <a:fillRect/>
          </a:stretch>
        </p:blipFill>
        <p:spPr>
          <a:xfrm>
            <a:off x="20" y="10"/>
            <a:ext cx="12191980" cy="4770428"/>
          </a:xfrm>
          <a:prstGeom prst="rect">
            <a:avLst/>
          </a:prstGeom>
          <a:noFill/>
        </p:spPr>
      </p:pic>
      <p:sp>
        <p:nvSpPr>
          <p:cNvPr id="9" name="Text Placeholder 3">
            <a:extLst>
              <a:ext uri="{FF2B5EF4-FFF2-40B4-BE49-F238E27FC236}">
                <a16:creationId xmlns:a16="http://schemas.microsoft.com/office/drawing/2014/main" id="{7B737A3A-FF5A-C704-720C-F7689986E7B0}"/>
              </a:ext>
            </a:extLst>
          </p:cNvPr>
          <p:cNvSpPr>
            <a:spLocks noGrp="1"/>
          </p:cNvSpPr>
          <p:nvPr>
            <p:ph type="body" sz="quarter" idx="11"/>
          </p:nvPr>
        </p:nvSpPr>
        <p:spPr>
          <a:xfrm>
            <a:off x="8061960" y="5421629"/>
            <a:ext cx="4130040" cy="1131567"/>
          </a:xfrm>
        </p:spPr>
        <p:txBody>
          <a:bodyPr>
            <a:normAutofit/>
          </a:bodyPr>
          <a:lstStyle/>
          <a:p>
            <a:r>
              <a:rPr lang="en-US" sz="3600" dirty="0"/>
              <a:t>February 5</a:t>
            </a:r>
            <a:r>
              <a:rPr lang="en-US" sz="3600" baseline="30000" dirty="0"/>
              <a:t>th</a:t>
            </a:r>
            <a:r>
              <a:rPr lang="en-US" sz="3600" dirty="0"/>
              <a:t> 2026</a:t>
            </a:r>
          </a:p>
        </p:txBody>
      </p:sp>
    </p:spTree>
    <p:extLst>
      <p:ext uri="{BB962C8B-B14F-4D97-AF65-F5344CB8AC3E}">
        <p14:creationId xmlns:p14="http://schemas.microsoft.com/office/powerpoint/2010/main" val="36006101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BA9CA-A64E-C34F-0E0A-85DBC9B40D8A}"/>
              </a:ext>
            </a:extLst>
          </p:cNvPr>
          <p:cNvSpPr>
            <a:spLocks noGrp="1"/>
          </p:cNvSpPr>
          <p:nvPr>
            <p:ph type="ctrTitle"/>
          </p:nvPr>
        </p:nvSpPr>
        <p:spPr>
          <a:xfrm>
            <a:off x="3576307" y="122102"/>
            <a:ext cx="5981351" cy="535456"/>
          </a:xfrm>
        </p:spPr>
        <p:txBody>
          <a:bodyPr/>
          <a:lstStyle/>
          <a:p>
            <a:r>
              <a:rPr lang="en-US" sz="3600" b="1" dirty="0"/>
              <a:t>FINANCIAL SUMMARY</a:t>
            </a:r>
          </a:p>
        </p:txBody>
      </p:sp>
      <p:graphicFrame>
        <p:nvGraphicFramePr>
          <p:cNvPr id="5" name="Table 4">
            <a:extLst>
              <a:ext uri="{FF2B5EF4-FFF2-40B4-BE49-F238E27FC236}">
                <a16:creationId xmlns:a16="http://schemas.microsoft.com/office/drawing/2014/main" id="{56AA29D5-1505-8871-DC81-3EE38A810D95}"/>
              </a:ext>
            </a:extLst>
          </p:cNvPr>
          <p:cNvGraphicFramePr>
            <a:graphicFrameLocks noGrp="1"/>
          </p:cNvGraphicFramePr>
          <p:nvPr>
            <p:extLst>
              <p:ext uri="{D42A27DB-BD31-4B8C-83A1-F6EECF244321}">
                <p14:modId xmlns:p14="http://schemas.microsoft.com/office/powerpoint/2010/main" val="4196672211"/>
              </p:ext>
            </p:extLst>
          </p:nvPr>
        </p:nvGraphicFramePr>
        <p:xfrm>
          <a:off x="354135" y="1137557"/>
          <a:ext cx="4424695" cy="5330613"/>
        </p:xfrm>
        <a:graphic>
          <a:graphicData uri="http://schemas.openxmlformats.org/drawingml/2006/table">
            <a:tbl>
              <a:tblPr/>
              <a:tblGrid>
                <a:gridCol w="387161">
                  <a:extLst>
                    <a:ext uri="{9D8B030D-6E8A-4147-A177-3AD203B41FA5}">
                      <a16:colId xmlns:a16="http://schemas.microsoft.com/office/drawing/2014/main" val="2425651231"/>
                    </a:ext>
                  </a:extLst>
                </a:gridCol>
                <a:gridCol w="1769878">
                  <a:extLst>
                    <a:ext uri="{9D8B030D-6E8A-4147-A177-3AD203B41FA5}">
                      <a16:colId xmlns:a16="http://schemas.microsoft.com/office/drawing/2014/main" val="552963072"/>
                    </a:ext>
                  </a:extLst>
                </a:gridCol>
                <a:gridCol w="1382717">
                  <a:extLst>
                    <a:ext uri="{9D8B030D-6E8A-4147-A177-3AD203B41FA5}">
                      <a16:colId xmlns:a16="http://schemas.microsoft.com/office/drawing/2014/main" val="1607162613"/>
                    </a:ext>
                  </a:extLst>
                </a:gridCol>
                <a:gridCol w="884939">
                  <a:extLst>
                    <a:ext uri="{9D8B030D-6E8A-4147-A177-3AD203B41FA5}">
                      <a16:colId xmlns:a16="http://schemas.microsoft.com/office/drawing/2014/main" val="3806124625"/>
                    </a:ext>
                  </a:extLst>
                </a:gridCol>
              </a:tblGrid>
              <a:tr h="251238">
                <a:tc gridSpan="4">
                  <a:txBody>
                    <a:bodyPr/>
                    <a:lstStyle/>
                    <a:p>
                      <a:pPr algn="ctr" fontAlgn="b">
                        <a:buNone/>
                      </a:pPr>
                      <a:r>
                        <a:rPr lang="en-US" sz="1600" b="0" i="0" u="none" strike="noStrike" dirty="0">
                          <a:solidFill>
                            <a:schemeClr val="tx1"/>
                          </a:solidFill>
                          <a:effectLst/>
                          <a:latin typeface="Aptos Narrow" panose="020B0004020202020204" pitchFamily="34" charset="0"/>
                        </a:rPr>
                        <a:t>ANOKA CANNABIS COMPANY</a:t>
                      </a:r>
                    </a:p>
                  </a:txBody>
                  <a:tcPr marL="9525" marR="9525" marT="9525" marB="0" anchor="b">
                    <a:lnL>
                      <a:noFill/>
                    </a:lnL>
                    <a:lnR>
                      <a:noFill/>
                    </a:lnR>
                    <a:lnT>
                      <a:noFill/>
                    </a:lnT>
                    <a:lnB>
                      <a:noFill/>
                    </a:lnB>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90554823"/>
                  </a:ext>
                </a:extLst>
              </a:tr>
              <a:tr h="251238">
                <a:tc gridSpan="4">
                  <a:txBody>
                    <a:bodyPr/>
                    <a:lstStyle/>
                    <a:p>
                      <a:pPr algn="ctr" fontAlgn="b">
                        <a:buNone/>
                      </a:pPr>
                      <a:r>
                        <a:rPr lang="en-US" sz="1600" b="0" i="0" u="none" strike="noStrike" dirty="0">
                          <a:solidFill>
                            <a:schemeClr val="tx1"/>
                          </a:solidFill>
                          <a:effectLst/>
                          <a:latin typeface="Aptos Narrow" panose="020B0004020202020204" pitchFamily="34" charset="0"/>
                        </a:rPr>
                        <a:t>February - July 2026</a:t>
                      </a:r>
                    </a:p>
                  </a:txBody>
                  <a:tcPr marL="9525" marR="9525" marT="9525" marB="0" anchor="b">
                    <a:lnL>
                      <a:noFill/>
                    </a:lnL>
                    <a:lnR>
                      <a:noFill/>
                    </a:lnR>
                    <a:lnT>
                      <a:noFill/>
                    </a:lnT>
                    <a:lnB>
                      <a:noFill/>
                    </a:lnB>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13985846"/>
                  </a:ext>
                </a:extLst>
              </a:tr>
              <a:tr h="251238">
                <a:tc gridSpan="4">
                  <a:txBody>
                    <a:bodyPr/>
                    <a:lstStyle/>
                    <a:p>
                      <a:pPr algn="ctr" fontAlgn="b">
                        <a:buNone/>
                      </a:pPr>
                      <a:r>
                        <a:rPr lang="en-US" sz="1600" b="1" i="0" u="none" strike="noStrike" dirty="0">
                          <a:solidFill>
                            <a:schemeClr val="tx1"/>
                          </a:solidFill>
                          <a:effectLst/>
                          <a:latin typeface="Aptos Narrow" panose="020B0004020202020204" pitchFamily="34" charset="0"/>
                        </a:rPr>
                        <a:t>6 Months</a:t>
                      </a:r>
                    </a:p>
                  </a:txBody>
                  <a:tcPr marL="9525" marR="9525" marT="9525" marB="0" anchor="b">
                    <a:lnL>
                      <a:noFill/>
                    </a:lnL>
                    <a:lnR>
                      <a:noFill/>
                    </a:lnR>
                    <a:lnT>
                      <a:noFill/>
                    </a:lnT>
                    <a:lnB>
                      <a:noFill/>
                    </a:lnB>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62457984"/>
                  </a:ext>
                </a:extLst>
              </a:tr>
              <a:tr h="251238">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buNone/>
                      </a:pPr>
                      <a:endParaRPr lang="en-US" sz="1600" b="0" i="0" u="none" strike="noStrike">
                        <a:solidFill>
                          <a:schemeClr val="tx1"/>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buNone/>
                      </a:pPr>
                      <a:endParaRPr lang="en-US" sz="1600" b="0" i="0" u="none" strike="noStrike" dirty="0">
                        <a:solidFill>
                          <a:schemeClr val="tx1"/>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buNone/>
                      </a:pPr>
                      <a:endParaRPr lang="en-US" sz="1600" b="0" i="0" u="none" strike="noStrike" dirty="0">
                        <a:solidFill>
                          <a:schemeClr val="tx1"/>
                        </a:solidFill>
                        <a:effectLst/>
                        <a:latin typeface="Aptos Narrow" panose="020B00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3700699826"/>
                  </a:ext>
                </a:extLst>
              </a:tr>
              <a:tr h="251238">
                <a:tc gridSpan="2">
                  <a:txBody>
                    <a:bodyPr/>
                    <a:lstStyle/>
                    <a:p>
                      <a:pPr algn="l" fontAlgn="b">
                        <a:buNone/>
                      </a:pPr>
                      <a:r>
                        <a:rPr lang="en-US" sz="1600" b="0" i="0" u="none" strike="noStrike">
                          <a:solidFill>
                            <a:schemeClr val="tx1"/>
                          </a:solidFill>
                          <a:effectLst/>
                          <a:latin typeface="Aptos Narrow" panose="020B0004020202020204" pitchFamily="34" charset="0"/>
                        </a:rPr>
                        <a:t>REVENUE:</a:t>
                      </a:r>
                    </a:p>
                  </a:txBody>
                  <a:tcPr marL="9525" marR="9525" marT="9525" marB="0" anchor="b">
                    <a:lnL>
                      <a:noFill/>
                    </a:lnL>
                    <a:lnR>
                      <a:noFill/>
                    </a:lnR>
                    <a:lnT>
                      <a:noFill/>
                    </a:lnT>
                    <a:lnB>
                      <a:noFill/>
                    </a:lnB>
                    <a:noFill/>
                  </a:tcPr>
                </a:tc>
                <a:tc hMerge="1">
                  <a:txBody>
                    <a:bodyPr/>
                    <a:lstStyle/>
                    <a:p>
                      <a:endParaRPr lang="en-US"/>
                    </a:p>
                  </a:txBody>
                  <a:tcPr/>
                </a:tc>
                <a:tc>
                  <a:txBody>
                    <a:bodyPr/>
                    <a:lstStyle/>
                    <a:p>
                      <a:pPr algn="l" fontAlgn="b">
                        <a:buNone/>
                      </a:pPr>
                      <a:endParaRPr lang="en-US" sz="1600" b="0" i="0" u="none" strike="noStrike">
                        <a:solidFill>
                          <a:schemeClr val="tx1"/>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buNone/>
                      </a:pPr>
                      <a:endParaRPr lang="en-US" sz="1600" b="0" i="0" u="none" strike="noStrike" dirty="0">
                        <a:solidFill>
                          <a:schemeClr val="tx1"/>
                        </a:solidFill>
                        <a:effectLst/>
                        <a:latin typeface="Aptos Narrow" panose="020B00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274258332"/>
                  </a:ext>
                </a:extLst>
              </a:tr>
              <a:tr h="251238">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buNone/>
                      </a:pPr>
                      <a:r>
                        <a:rPr lang="en-US" sz="1600" b="0" i="0" u="none" strike="noStrike" dirty="0">
                          <a:solidFill>
                            <a:schemeClr val="tx1"/>
                          </a:solidFill>
                          <a:effectLst/>
                          <a:latin typeface="Aptos Narrow" panose="020B0004020202020204" pitchFamily="34" charset="0"/>
                        </a:rPr>
                        <a:t>Sales</a:t>
                      </a:r>
                    </a:p>
                  </a:txBody>
                  <a:tcPr marL="9525" marR="9525" marT="9525" marB="0" anchor="b">
                    <a:lnL>
                      <a:noFill/>
                    </a:lnL>
                    <a:lnR>
                      <a:noFill/>
                    </a:lnR>
                    <a:lnT>
                      <a:noFill/>
                    </a:lnT>
                    <a:lnB>
                      <a:noFill/>
                    </a:lnB>
                    <a:noFill/>
                  </a:tcPr>
                </a:tc>
                <a:tc>
                  <a:txBody>
                    <a:bodyPr/>
                    <a:lstStyle/>
                    <a:p>
                      <a:pPr algn="l" fontAlgn="b">
                        <a:buNone/>
                      </a:pPr>
                      <a:r>
                        <a:rPr lang="en-US" sz="1600" b="0" i="0" u="none" strike="noStrike" dirty="0">
                          <a:solidFill>
                            <a:schemeClr val="tx1"/>
                          </a:solidFill>
                          <a:effectLst/>
                          <a:latin typeface="Aptos Narrow" panose="020B0004020202020204" pitchFamily="34" charset="0"/>
                        </a:rPr>
                        <a:t> $        2,649,673 </a:t>
                      </a:r>
                    </a:p>
                  </a:txBody>
                  <a:tcPr marL="9525" marR="9525" marT="9525" marB="0" anchor="b">
                    <a:lnL>
                      <a:noFill/>
                    </a:lnL>
                    <a:lnR>
                      <a:noFill/>
                    </a:lnR>
                    <a:lnT>
                      <a:noFill/>
                    </a:lnT>
                    <a:lnB>
                      <a:noFill/>
                    </a:lnB>
                    <a:noFill/>
                  </a:tcPr>
                </a:tc>
                <a:tc>
                  <a:txBody>
                    <a:bodyPr/>
                    <a:lstStyle/>
                    <a:p>
                      <a:pPr algn="l" fontAlgn="b">
                        <a:buNone/>
                      </a:pPr>
                      <a:endParaRPr lang="en-US" sz="1600" b="0" i="0" u="none" strike="noStrike" dirty="0">
                        <a:solidFill>
                          <a:schemeClr val="tx1"/>
                        </a:solidFill>
                        <a:effectLst/>
                        <a:latin typeface="Aptos Narrow" panose="020B00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3123502820"/>
                  </a:ext>
                </a:extLst>
              </a:tr>
              <a:tr h="251238">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buNone/>
                      </a:pPr>
                      <a:r>
                        <a:rPr lang="en-US" sz="1600" b="0" i="0" u="none" strike="noStrike">
                          <a:solidFill>
                            <a:schemeClr val="tx1"/>
                          </a:solidFill>
                          <a:effectLst/>
                          <a:latin typeface="Aptos Narrow" panose="020B0004020202020204" pitchFamily="34" charset="0"/>
                        </a:rPr>
                        <a:t>Interest</a:t>
                      </a:r>
                    </a:p>
                  </a:txBody>
                  <a:tcPr marL="9525" marR="9525" marT="9525" marB="0" anchor="b">
                    <a:lnL>
                      <a:noFill/>
                    </a:lnL>
                    <a:lnR>
                      <a:noFill/>
                    </a:lnR>
                    <a:lnT>
                      <a:noFill/>
                    </a:lnT>
                    <a:lnB>
                      <a:noFill/>
                    </a:lnB>
                    <a:noFill/>
                  </a:tcPr>
                </a:tc>
                <a:tc>
                  <a:txBody>
                    <a:bodyPr/>
                    <a:lstStyle/>
                    <a:p>
                      <a:pPr algn="l" fontAlgn="b">
                        <a:buNone/>
                      </a:pPr>
                      <a:r>
                        <a:rPr lang="en-US" sz="1600" b="0" i="0" u="none" strike="noStrike" dirty="0">
                          <a:solidFill>
                            <a:schemeClr val="tx1"/>
                          </a:solidFill>
                          <a:effectLst/>
                          <a:latin typeface="Aptos Narrow" panose="020B0004020202020204" pitchFamily="34" charset="0"/>
                        </a:rPr>
                        <a:t>                    1,765 </a:t>
                      </a:r>
                    </a:p>
                  </a:txBody>
                  <a:tcPr marL="9525" marR="9525" marT="9525" marB="0" anchor="b">
                    <a:lnL>
                      <a:noFill/>
                    </a:lnL>
                    <a:lnR>
                      <a:noFill/>
                    </a:lnR>
                    <a:lnT>
                      <a:noFill/>
                    </a:lnT>
                    <a:lnB>
                      <a:noFill/>
                    </a:lnB>
                    <a:noFill/>
                  </a:tcPr>
                </a:tc>
                <a:tc>
                  <a:txBody>
                    <a:bodyPr/>
                    <a:lstStyle/>
                    <a:p>
                      <a:pPr algn="l" fontAlgn="b">
                        <a:buNone/>
                      </a:pPr>
                      <a:endParaRPr lang="en-US" sz="1600" b="0" i="0" u="none" strike="noStrike" dirty="0">
                        <a:solidFill>
                          <a:schemeClr val="tx1"/>
                        </a:solidFill>
                        <a:effectLst/>
                        <a:latin typeface="Aptos Narrow" panose="020B00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3337361823"/>
                  </a:ext>
                </a:extLst>
              </a:tr>
              <a:tr h="251238">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buNone/>
                      </a:pPr>
                      <a:r>
                        <a:rPr lang="en-US" sz="1600" b="0" i="0" u="none" strike="noStrike">
                          <a:solidFill>
                            <a:schemeClr val="tx1"/>
                          </a:solidFill>
                          <a:effectLst/>
                          <a:latin typeface="Aptos Narrow" panose="020B0004020202020204" pitchFamily="34" charset="0"/>
                        </a:rPr>
                        <a:t>ATM Revenue</a:t>
                      </a:r>
                    </a:p>
                  </a:txBody>
                  <a:tcPr marL="9525" marR="9525" marT="9525" marB="0" anchor="b">
                    <a:lnL>
                      <a:noFill/>
                    </a:lnL>
                    <a:lnR>
                      <a:noFill/>
                    </a:lnR>
                    <a:lnT>
                      <a:noFill/>
                    </a:lnT>
                    <a:lnB>
                      <a:noFill/>
                    </a:lnB>
                    <a:noFill/>
                  </a:tcPr>
                </a:tc>
                <a:tc>
                  <a:txBody>
                    <a:bodyPr/>
                    <a:lstStyle/>
                    <a:p>
                      <a:pPr algn="l" fontAlgn="b">
                        <a:buNone/>
                      </a:pPr>
                      <a:r>
                        <a:rPr lang="en-US" sz="1600" b="0" i="0" u="sng" strike="noStrike" dirty="0">
                          <a:solidFill>
                            <a:schemeClr val="tx1"/>
                          </a:solidFill>
                          <a:effectLst/>
                          <a:latin typeface="Aptos Narrow" panose="020B0004020202020204" pitchFamily="34" charset="0"/>
                        </a:rPr>
                        <a:t>                 19,810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buNone/>
                      </a:pPr>
                      <a:endParaRPr lang="en-US" sz="1600" b="0" i="0" u="none" strike="noStrike" dirty="0">
                        <a:solidFill>
                          <a:schemeClr val="tx1"/>
                        </a:solidFill>
                        <a:effectLst/>
                        <a:latin typeface="Aptos Narrow" panose="020B00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1481669194"/>
                  </a:ext>
                </a:extLst>
              </a:tr>
              <a:tr h="251238">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buNone/>
                      </a:pPr>
                      <a:endParaRPr lang="en-US" sz="1600" b="0" i="0" u="none" strike="noStrike">
                        <a:solidFill>
                          <a:schemeClr val="tx1"/>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buNone/>
                      </a:pPr>
                      <a:r>
                        <a:rPr lang="en-US" sz="1600" b="0" i="0" u="none" strike="noStrike" dirty="0">
                          <a:solidFill>
                            <a:schemeClr val="tx1"/>
                          </a:solidFill>
                          <a:effectLst/>
                          <a:latin typeface="Aptos Narrow" panose="020B0004020202020204" pitchFamily="34" charset="0"/>
                        </a:rPr>
                        <a:t> $        2,671,248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endParaRPr lang="en-US" sz="1600" b="0" i="0" u="none" strike="noStrike" dirty="0">
                        <a:solidFill>
                          <a:schemeClr val="tx1"/>
                        </a:solidFill>
                        <a:effectLst/>
                        <a:latin typeface="Aptos Narrow" panose="020B00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703167078"/>
                  </a:ext>
                </a:extLst>
              </a:tr>
              <a:tr h="251238">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buNone/>
                      </a:pPr>
                      <a:endParaRPr lang="en-US" sz="1600" b="0" i="0" u="none" strike="noStrike">
                        <a:solidFill>
                          <a:schemeClr val="tx1"/>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buNone/>
                      </a:pPr>
                      <a:endParaRPr lang="en-US" sz="1600" b="0" i="0" u="none" strike="noStrike" dirty="0">
                        <a:solidFill>
                          <a:schemeClr val="tx1"/>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buNone/>
                      </a:pPr>
                      <a:endParaRPr lang="en-US" sz="1600" b="0" i="0" u="none" strike="noStrike" dirty="0">
                        <a:solidFill>
                          <a:schemeClr val="tx1"/>
                        </a:solidFill>
                        <a:effectLst/>
                        <a:latin typeface="Aptos Narrow" panose="020B00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1601111562"/>
                  </a:ext>
                </a:extLst>
              </a:tr>
              <a:tr h="251238">
                <a:tc gridSpan="2">
                  <a:txBody>
                    <a:bodyPr/>
                    <a:lstStyle/>
                    <a:p>
                      <a:pPr algn="l" fontAlgn="b">
                        <a:buNone/>
                      </a:pPr>
                      <a:r>
                        <a:rPr lang="en-US" sz="1600" b="0" i="0" u="none" strike="noStrike">
                          <a:solidFill>
                            <a:schemeClr val="tx1"/>
                          </a:solidFill>
                          <a:effectLst/>
                          <a:latin typeface="Aptos Narrow" panose="020B0004020202020204" pitchFamily="34" charset="0"/>
                        </a:rPr>
                        <a:t>COST OF GOODS SOLD:</a:t>
                      </a:r>
                    </a:p>
                  </a:txBody>
                  <a:tcPr marL="9525" marR="9525" marT="9525" marB="0" anchor="b">
                    <a:lnL>
                      <a:noFill/>
                    </a:lnL>
                    <a:lnR>
                      <a:noFill/>
                    </a:lnR>
                    <a:lnT>
                      <a:noFill/>
                    </a:lnT>
                    <a:lnB>
                      <a:noFill/>
                    </a:lnB>
                    <a:noFill/>
                  </a:tcPr>
                </a:tc>
                <a:tc hMerge="1">
                  <a:txBody>
                    <a:bodyPr/>
                    <a:lstStyle/>
                    <a:p>
                      <a:endParaRPr lang="en-US"/>
                    </a:p>
                  </a:txBody>
                  <a:tcPr/>
                </a:tc>
                <a:tc>
                  <a:txBody>
                    <a:bodyPr/>
                    <a:lstStyle/>
                    <a:p>
                      <a:pPr algn="l" fontAlgn="b">
                        <a:buNone/>
                      </a:pPr>
                      <a:endParaRPr lang="en-US" sz="1600" b="0" i="0" u="none" strike="noStrike" dirty="0">
                        <a:solidFill>
                          <a:schemeClr val="tx1"/>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buNone/>
                      </a:pPr>
                      <a:endParaRPr lang="en-US" sz="1600" b="0" i="0" u="none" strike="noStrike">
                        <a:solidFill>
                          <a:schemeClr val="tx1"/>
                        </a:solidFill>
                        <a:effectLst/>
                        <a:latin typeface="Aptos Narrow" panose="020B00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1934163155"/>
                  </a:ext>
                </a:extLst>
              </a:tr>
              <a:tr h="251238">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buNone/>
                      </a:pPr>
                      <a:r>
                        <a:rPr lang="en-US" sz="1600" b="0" i="0" u="none" strike="noStrike">
                          <a:solidFill>
                            <a:schemeClr val="tx1"/>
                          </a:solidFill>
                          <a:effectLst/>
                          <a:latin typeface="Aptos Narrow" panose="020B0004020202020204" pitchFamily="34" charset="0"/>
                        </a:rPr>
                        <a:t>Product</a:t>
                      </a:r>
                    </a:p>
                  </a:txBody>
                  <a:tcPr marL="9525" marR="9525" marT="9525" marB="0" anchor="b">
                    <a:lnL>
                      <a:noFill/>
                    </a:lnL>
                    <a:lnR>
                      <a:noFill/>
                    </a:lnR>
                    <a:lnT>
                      <a:noFill/>
                    </a:lnT>
                    <a:lnB>
                      <a:noFill/>
                    </a:lnB>
                    <a:noFill/>
                  </a:tcPr>
                </a:tc>
                <a:tc>
                  <a:txBody>
                    <a:bodyPr/>
                    <a:lstStyle/>
                    <a:p>
                      <a:pPr algn="l" fontAlgn="b">
                        <a:buNone/>
                      </a:pPr>
                      <a:r>
                        <a:rPr lang="en-US" sz="1600" b="0" i="0" u="none" strike="noStrike">
                          <a:solidFill>
                            <a:schemeClr val="tx1"/>
                          </a:solidFill>
                          <a:effectLst/>
                          <a:latin typeface="Aptos Narrow" panose="020B0004020202020204" pitchFamily="34" charset="0"/>
                        </a:rPr>
                        <a:t> $        1,402,420 </a:t>
                      </a:r>
                    </a:p>
                  </a:txBody>
                  <a:tcPr marL="9525" marR="9525" marT="9525" marB="0" anchor="b">
                    <a:lnL>
                      <a:noFill/>
                    </a:lnL>
                    <a:lnR>
                      <a:noFill/>
                    </a:lnR>
                    <a:lnT>
                      <a:noFill/>
                    </a:lnT>
                    <a:lnB>
                      <a:noFill/>
                    </a:lnB>
                    <a:noFill/>
                  </a:tcPr>
                </a:tc>
                <a:tc>
                  <a:txBody>
                    <a:bodyPr/>
                    <a:lstStyle/>
                    <a:p>
                      <a:pPr algn="r" fontAlgn="b">
                        <a:buNone/>
                      </a:pPr>
                      <a:r>
                        <a:rPr lang="en-US" sz="1600" b="0" i="0" u="none" strike="noStrike">
                          <a:solidFill>
                            <a:schemeClr val="tx1"/>
                          </a:solidFill>
                          <a:effectLst/>
                          <a:latin typeface="Aptos Narrow" panose="020B0004020202020204" pitchFamily="34" charset="0"/>
                        </a:rPr>
                        <a:t>53%</a:t>
                      </a:r>
                    </a:p>
                  </a:txBody>
                  <a:tcPr marL="9525" marR="9525" marT="9525" marB="0" anchor="b">
                    <a:lnL>
                      <a:noFill/>
                    </a:lnL>
                    <a:lnR>
                      <a:noFill/>
                    </a:lnR>
                    <a:lnT>
                      <a:noFill/>
                    </a:lnT>
                    <a:lnB>
                      <a:noFill/>
                    </a:lnB>
                    <a:noFill/>
                  </a:tcPr>
                </a:tc>
                <a:extLst>
                  <a:ext uri="{0D108BD9-81ED-4DB2-BD59-A6C34878D82A}">
                    <a16:rowId xmlns:a16="http://schemas.microsoft.com/office/drawing/2014/main" val="1827223717"/>
                  </a:ext>
                </a:extLst>
              </a:tr>
              <a:tr h="251238">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buNone/>
                      </a:pPr>
                      <a:r>
                        <a:rPr lang="en-US" sz="1600" b="0" i="0" u="none" strike="noStrike">
                          <a:solidFill>
                            <a:schemeClr val="tx1"/>
                          </a:solidFill>
                          <a:effectLst/>
                          <a:latin typeface="Aptos Narrow" panose="020B0004020202020204" pitchFamily="34" charset="0"/>
                        </a:rPr>
                        <a:t>Loyalty Redemption</a:t>
                      </a:r>
                    </a:p>
                  </a:txBody>
                  <a:tcPr marL="9525" marR="9525" marT="9525" marB="0" anchor="b">
                    <a:lnL>
                      <a:noFill/>
                    </a:lnL>
                    <a:lnR>
                      <a:noFill/>
                    </a:lnR>
                    <a:lnT>
                      <a:noFill/>
                    </a:lnT>
                    <a:lnB>
                      <a:noFill/>
                    </a:lnB>
                    <a:noFill/>
                  </a:tcPr>
                </a:tc>
                <a:tc>
                  <a:txBody>
                    <a:bodyPr/>
                    <a:lstStyle/>
                    <a:p>
                      <a:pPr algn="l" fontAlgn="b">
                        <a:buNone/>
                      </a:pPr>
                      <a:r>
                        <a:rPr lang="en-US" sz="1600" b="0" i="0" u="none" strike="noStrike">
                          <a:solidFill>
                            <a:schemeClr val="tx1"/>
                          </a:solidFill>
                          <a:effectLst/>
                          <a:latin typeface="Aptos Narrow" panose="020B0004020202020204" pitchFamily="34" charset="0"/>
                        </a:rPr>
                        <a:t>               120,606 </a:t>
                      </a:r>
                    </a:p>
                  </a:txBody>
                  <a:tcPr marL="9525" marR="9525" marT="9525" marB="0" anchor="b">
                    <a:lnL>
                      <a:noFill/>
                    </a:lnL>
                    <a:lnR>
                      <a:noFill/>
                    </a:lnR>
                    <a:lnT>
                      <a:noFill/>
                    </a:lnT>
                    <a:lnB>
                      <a:noFill/>
                    </a:lnB>
                    <a:noFill/>
                  </a:tcPr>
                </a:tc>
                <a:tc>
                  <a:txBody>
                    <a:bodyPr/>
                    <a:lstStyle/>
                    <a:p>
                      <a:pPr algn="r" fontAlgn="b">
                        <a:buNone/>
                      </a:pPr>
                      <a:r>
                        <a:rPr lang="en-US" sz="1600" b="0" i="0" u="none" strike="noStrike" dirty="0">
                          <a:solidFill>
                            <a:schemeClr val="tx1"/>
                          </a:solidFill>
                          <a:effectLst/>
                          <a:latin typeface="Aptos Narrow" panose="020B0004020202020204" pitchFamily="34" charset="0"/>
                        </a:rPr>
                        <a:t>5%</a:t>
                      </a:r>
                    </a:p>
                  </a:txBody>
                  <a:tcPr marL="9525" marR="9525" marT="9525" marB="0" anchor="b">
                    <a:lnL>
                      <a:noFill/>
                    </a:lnL>
                    <a:lnR>
                      <a:noFill/>
                    </a:lnR>
                    <a:lnT>
                      <a:noFill/>
                    </a:lnT>
                    <a:lnB>
                      <a:noFill/>
                    </a:lnB>
                    <a:noFill/>
                  </a:tcPr>
                </a:tc>
                <a:extLst>
                  <a:ext uri="{0D108BD9-81ED-4DB2-BD59-A6C34878D82A}">
                    <a16:rowId xmlns:a16="http://schemas.microsoft.com/office/drawing/2014/main" val="3285124704"/>
                  </a:ext>
                </a:extLst>
              </a:tr>
              <a:tr h="251238">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buNone/>
                      </a:pPr>
                      <a:r>
                        <a:rPr lang="en-US" sz="1600" b="0" i="0" u="none" strike="noStrike">
                          <a:solidFill>
                            <a:schemeClr val="tx1"/>
                          </a:solidFill>
                          <a:effectLst/>
                          <a:latin typeface="Aptos Narrow" panose="020B0004020202020204" pitchFamily="34" charset="0"/>
                        </a:rPr>
                        <a:t>Sales Tax</a:t>
                      </a:r>
                    </a:p>
                  </a:txBody>
                  <a:tcPr marL="9525" marR="9525" marT="9525" marB="0" anchor="b">
                    <a:lnL>
                      <a:noFill/>
                    </a:lnL>
                    <a:lnR>
                      <a:noFill/>
                    </a:lnR>
                    <a:lnT>
                      <a:noFill/>
                    </a:lnT>
                    <a:lnB>
                      <a:noFill/>
                    </a:lnB>
                    <a:noFill/>
                  </a:tcPr>
                </a:tc>
                <a:tc>
                  <a:txBody>
                    <a:bodyPr/>
                    <a:lstStyle/>
                    <a:p>
                      <a:pPr algn="l" fontAlgn="b">
                        <a:buNone/>
                      </a:pPr>
                      <a:r>
                        <a:rPr lang="en-US" sz="1600" b="0" i="0" u="sng" strike="noStrike" dirty="0">
                          <a:solidFill>
                            <a:schemeClr val="tx1"/>
                          </a:solidFill>
                          <a:effectLst/>
                          <a:latin typeface="Aptos Narrow" panose="020B0004020202020204" pitchFamily="34" charset="0"/>
                        </a:rPr>
                        <a:t>               486,755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b">
                        <a:buNone/>
                      </a:pPr>
                      <a:r>
                        <a:rPr lang="en-US" sz="1600" b="0" i="0" u="none" strike="noStrike" dirty="0">
                          <a:solidFill>
                            <a:schemeClr val="tx1"/>
                          </a:solidFill>
                          <a:effectLst/>
                          <a:latin typeface="Aptos Narrow" panose="020B0004020202020204" pitchFamily="34" charset="0"/>
                        </a:rPr>
                        <a:t>18%</a:t>
                      </a:r>
                    </a:p>
                  </a:txBody>
                  <a:tcPr marL="9525" marR="9525" marT="9525" marB="0" anchor="b">
                    <a:lnL>
                      <a:noFill/>
                    </a:lnL>
                    <a:lnR>
                      <a:noFill/>
                    </a:lnR>
                    <a:lnT>
                      <a:noFill/>
                    </a:lnT>
                    <a:lnB>
                      <a:noFill/>
                    </a:lnB>
                    <a:noFill/>
                  </a:tcPr>
                </a:tc>
                <a:extLst>
                  <a:ext uri="{0D108BD9-81ED-4DB2-BD59-A6C34878D82A}">
                    <a16:rowId xmlns:a16="http://schemas.microsoft.com/office/drawing/2014/main" val="1582800373"/>
                  </a:ext>
                </a:extLst>
              </a:tr>
              <a:tr h="251238">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buNone/>
                      </a:pPr>
                      <a:endParaRPr lang="en-US" sz="1600" b="0" i="0" u="none" strike="noStrike">
                        <a:solidFill>
                          <a:schemeClr val="tx1"/>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buNone/>
                      </a:pPr>
                      <a:r>
                        <a:rPr lang="en-US" sz="1600" b="0" i="0" u="none" strike="noStrike">
                          <a:solidFill>
                            <a:schemeClr val="tx1"/>
                          </a:solidFill>
                          <a:effectLst/>
                          <a:latin typeface="Aptos Narrow" panose="020B0004020202020204" pitchFamily="34" charset="0"/>
                        </a:rPr>
                        <a:t> $        2,009,781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endParaRPr lang="en-US" sz="1600" b="0" i="0" u="none" strike="noStrike" dirty="0">
                        <a:solidFill>
                          <a:schemeClr val="tx1"/>
                        </a:solidFill>
                        <a:effectLst/>
                        <a:latin typeface="Aptos Narrow" panose="020B00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2282401792"/>
                  </a:ext>
                </a:extLst>
              </a:tr>
              <a:tr h="251238">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buNone/>
                      </a:pPr>
                      <a:endParaRPr lang="en-US" sz="1600" b="0" i="0" u="none" strike="noStrike">
                        <a:solidFill>
                          <a:schemeClr val="tx1"/>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buNone/>
                      </a:pPr>
                      <a:endParaRPr lang="en-US" sz="1600" b="0" i="0" u="none" strike="noStrike">
                        <a:solidFill>
                          <a:schemeClr val="tx1"/>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buNone/>
                      </a:pPr>
                      <a:endParaRPr lang="en-US" sz="1600" b="0" i="0" u="none" strike="noStrike" dirty="0">
                        <a:solidFill>
                          <a:schemeClr val="tx1"/>
                        </a:solidFill>
                        <a:effectLst/>
                        <a:latin typeface="Aptos Narrow" panose="020B00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1183887102"/>
                  </a:ext>
                </a:extLst>
              </a:tr>
              <a:tr h="251238">
                <a:tc gridSpan="2">
                  <a:txBody>
                    <a:bodyPr/>
                    <a:lstStyle/>
                    <a:p>
                      <a:pPr algn="l" fontAlgn="b">
                        <a:buNone/>
                      </a:pPr>
                      <a:r>
                        <a:rPr lang="en-US" sz="1600" b="0" i="0" u="none" strike="noStrike">
                          <a:solidFill>
                            <a:schemeClr val="tx1"/>
                          </a:solidFill>
                          <a:effectLst/>
                          <a:latin typeface="Aptos Narrow" panose="020B0004020202020204" pitchFamily="34" charset="0"/>
                        </a:rPr>
                        <a:t>GROSS PROFIT:</a:t>
                      </a:r>
                    </a:p>
                  </a:txBody>
                  <a:tcPr marL="9525" marR="9525" marT="9525" marB="0" anchor="b">
                    <a:lnL>
                      <a:noFill/>
                    </a:lnL>
                    <a:lnR>
                      <a:noFill/>
                    </a:lnR>
                    <a:lnT>
                      <a:noFill/>
                    </a:lnT>
                    <a:lnB>
                      <a:noFill/>
                    </a:lnB>
                    <a:noFill/>
                  </a:tcPr>
                </a:tc>
                <a:tc hMerge="1">
                  <a:txBody>
                    <a:bodyPr/>
                    <a:lstStyle/>
                    <a:p>
                      <a:endParaRPr lang="en-US"/>
                    </a:p>
                  </a:txBody>
                  <a:tcPr/>
                </a:tc>
                <a:tc>
                  <a:txBody>
                    <a:bodyPr/>
                    <a:lstStyle/>
                    <a:p>
                      <a:pPr algn="l" fontAlgn="b">
                        <a:buNone/>
                      </a:pPr>
                      <a:r>
                        <a:rPr lang="en-US" sz="1600" b="0" i="0" u="none" strike="noStrike">
                          <a:solidFill>
                            <a:schemeClr val="tx1"/>
                          </a:solidFill>
                          <a:effectLst/>
                          <a:latin typeface="Aptos Narrow" panose="020B0004020202020204" pitchFamily="34" charset="0"/>
                        </a:rPr>
                        <a:t> $            661,467 </a:t>
                      </a:r>
                    </a:p>
                  </a:txBody>
                  <a:tcPr marL="9525" marR="9525" marT="9525" marB="0" anchor="b">
                    <a:lnL>
                      <a:noFill/>
                    </a:lnL>
                    <a:lnR>
                      <a:noFill/>
                    </a:lnR>
                    <a:lnT>
                      <a:noFill/>
                    </a:lnT>
                    <a:lnB>
                      <a:noFill/>
                    </a:lnB>
                    <a:noFill/>
                  </a:tcPr>
                </a:tc>
                <a:tc>
                  <a:txBody>
                    <a:bodyPr/>
                    <a:lstStyle/>
                    <a:p>
                      <a:pPr algn="l" fontAlgn="b">
                        <a:buNone/>
                      </a:pPr>
                      <a:endParaRPr lang="en-US" sz="1600" b="0" i="0" u="none" strike="noStrike" dirty="0">
                        <a:solidFill>
                          <a:schemeClr val="tx1"/>
                        </a:solidFill>
                        <a:effectLst/>
                        <a:latin typeface="Aptos Narrow" panose="020B00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121431727"/>
                  </a:ext>
                </a:extLst>
              </a:tr>
              <a:tr h="251238">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buNone/>
                      </a:pPr>
                      <a:endParaRPr lang="en-US" sz="1600" b="0" i="0" u="none" strike="noStrike">
                        <a:solidFill>
                          <a:schemeClr val="tx1"/>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buNone/>
                      </a:pPr>
                      <a:endParaRPr lang="en-US" sz="1600" b="0" i="0" u="none" strike="noStrike">
                        <a:solidFill>
                          <a:schemeClr val="tx1"/>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buNone/>
                      </a:pPr>
                      <a:endParaRPr lang="en-US" sz="1600" b="0" i="0" u="none" strike="noStrike" dirty="0">
                        <a:solidFill>
                          <a:schemeClr val="tx1"/>
                        </a:solidFill>
                        <a:effectLst/>
                        <a:latin typeface="Aptos Narrow" panose="020B00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3037058648"/>
                  </a:ext>
                </a:extLst>
              </a:tr>
              <a:tr h="251238">
                <a:tc gridSpan="2">
                  <a:txBody>
                    <a:bodyPr/>
                    <a:lstStyle/>
                    <a:p>
                      <a:pPr algn="l" fontAlgn="b">
                        <a:buNone/>
                      </a:pPr>
                      <a:r>
                        <a:rPr lang="en-US" sz="1600" b="0" i="0" u="none" strike="noStrike">
                          <a:solidFill>
                            <a:schemeClr val="tx1"/>
                          </a:solidFill>
                          <a:effectLst/>
                          <a:latin typeface="Aptos Narrow" panose="020B0004020202020204" pitchFamily="34" charset="0"/>
                        </a:rPr>
                        <a:t>OTHER EXPENSES</a:t>
                      </a:r>
                    </a:p>
                  </a:txBody>
                  <a:tcPr marL="9525" marR="9525" marT="9525" marB="0" anchor="b">
                    <a:lnL>
                      <a:noFill/>
                    </a:lnL>
                    <a:lnR>
                      <a:noFill/>
                    </a:lnR>
                    <a:lnT>
                      <a:noFill/>
                    </a:lnT>
                    <a:lnB>
                      <a:noFill/>
                    </a:lnB>
                    <a:noFill/>
                  </a:tcPr>
                </a:tc>
                <a:tc hMerge="1">
                  <a:txBody>
                    <a:bodyPr/>
                    <a:lstStyle/>
                    <a:p>
                      <a:endParaRPr lang="en-US"/>
                    </a:p>
                  </a:txBody>
                  <a:tcPr/>
                </a:tc>
                <a:tc>
                  <a:txBody>
                    <a:bodyPr/>
                    <a:lstStyle/>
                    <a:p>
                      <a:pPr algn="l" fontAlgn="b">
                        <a:buNone/>
                      </a:pPr>
                      <a:r>
                        <a:rPr lang="en-US" sz="1600" b="0" i="0" u="none" strike="noStrike" dirty="0">
                          <a:solidFill>
                            <a:schemeClr val="tx1"/>
                          </a:solidFill>
                          <a:effectLst/>
                          <a:latin typeface="Aptos Narrow" panose="020B0004020202020204" pitchFamily="34" charset="0"/>
                        </a:rPr>
                        <a:t> </a:t>
                      </a:r>
                      <a:r>
                        <a:rPr lang="en-US" sz="1600" b="0" i="0" u="sng" strike="noStrike" dirty="0">
                          <a:solidFill>
                            <a:schemeClr val="tx1"/>
                          </a:solidFill>
                          <a:effectLst/>
                          <a:latin typeface="Aptos Narrow" panose="020B0004020202020204" pitchFamily="34" charset="0"/>
                        </a:rPr>
                        <a:t>$            457,426</a:t>
                      </a:r>
                      <a:r>
                        <a:rPr lang="en-US" sz="1600" b="0" i="0" u="none" strike="noStrike" dirty="0">
                          <a:solidFill>
                            <a:schemeClr val="tx1"/>
                          </a:solidFill>
                          <a:effectLst/>
                          <a:latin typeface="Aptos Narrow" panose="020B000402020202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r" fontAlgn="b">
                        <a:buNone/>
                      </a:pPr>
                      <a:r>
                        <a:rPr lang="en-US" sz="1600" b="0" i="0" u="none" strike="noStrike" dirty="0">
                          <a:solidFill>
                            <a:schemeClr val="tx1"/>
                          </a:solidFill>
                          <a:effectLst/>
                          <a:latin typeface="Aptos Narrow" panose="020B0004020202020204" pitchFamily="34" charset="0"/>
                        </a:rPr>
                        <a:t>17%</a:t>
                      </a:r>
                    </a:p>
                  </a:txBody>
                  <a:tcPr marL="9525" marR="9525" marT="9525" marB="0" anchor="b">
                    <a:lnL>
                      <a:noFill/>
                    </a:lnL>
                    <a:lnR>
                      <a:noFill/>
                    </a:lnR>
                    <a:lnT>
                      <a:noFill/>
                    </a:lnT>
                    <a:lnB>
                      <a:noFill/>
                    </a:lnB>
                    <a:noFill/>
                  </a:tcPr>
                </a:tc>
                <a:extLst>
                  <a:ext uri="{0D108BD9-81ED-4DB2-BD59-A6C34878D82A}">
                    <a16:rowId xmlns:a16="http://schemas.microsoft.com/office/drawing/2014/main" val="3877665431"/>
                  </a:ext>
                </a:extLst>
              </a:tr>
              <a:tr h="251238">
                <a:tc>
                  <a:txBody>
                    <a:bodyPr/>
                    <a:lstStyle/>
                    <a:p>
                      <a:pPr algn="l" fontAlgn="b">
                        <a:buNone/>
                      </a:pPr>
                      <a:endParaRPr lang="en-US" sz="1100" b="0" i="0" u="none" strike="noStrike">
                        <a:solidFill>
                          <a:srgbClr val="000000"/>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buNone/>
                      </a:pPr>
                      <a:endParaRPr lang="en-US" sz="1600" b="0" i="0" u="none" strike="noStrike">
                        <a:solidFill>
                          <a:schemeClr val="tx1"/>
                        </a:solidFill>
                        <a:effectLst/>
                        <a:latin typeface="Aptos Narrow" panose="020B0004020202020204" pitchFamily="34" charset="0"/>
                      </a:endParaRPr>
                    </a:p>
                  </a:txBody>
                  <a:tcPr marL="9525" marR="9525" marT="9525" marB="0" anchor="b">
                    <a:lnL>
                      <a:noFill/>
                    </a:lnL>
                    <a:lnR>
                      <a:noFill/>
                    </a:lnR>
                    <a:lnT>
                      <a:noFill/>
                    </a:lnT>
                    <a:lnB>
                      <a:noFill/>
                    </a:lnB>
                    <a:noFill/>
                  </a:tcPr>
                </a:tc>
                <a:tc>
                  <a:txBody>
                    <a:bodyPr/>
                    <a:lstStyle/>
                    <a:p>
                      <a:pPr algn="l" fontAlgn="b">
                        <a:buNone/>
                      </a:pPr>
                      <a:endParaRPr lang="en-US" sz="1600" b="0" i="0" u="none" strike="noStrike">
                        <a:solidFill>
                          <a:schemeClr val="tx1"/>
                        </a:solidFill>
                        <a:effectLst/>
                        <a:latin typeface="Aptos Narrow" panose="020B000402020202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endParaRPr lang="en-US" sz="1600" b="0" i="0" u="none" strike="noStrike" dirty="0">
                        <a:solidFill>
                          <a:schemeClr val="tx1"/>
                        </a:solidFill>
                        <a:effectLst/>
                        <a:latin typeface="Aptos Narrow" panose="020B00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4014101269"/>
                  </a:ext>
                </a:extLst>
              </a:tr>
              <a:tr h="263313">
                <a:tc gridSpan="2">
                  <a:txBody>
                    <a:bodyPr/>
                    <a:lstStyle/>
                    <a:p>
                      <a:pPr algn="l" fontAlgn="b">
                        <a:buNone/>
                      </a:pPr>
                      <a:r>
                        <a:rPr lang="en-US" sz="1600" b="0" i="0" u="none" strike="noStrike">
                          <a:solidFill>
                            <a:schemeClr val="tx1"/>
                          </a:solidFill>
                          <a:effectLst/>
                          <a:latin typeface="Aptos Narrow" panose="020B0004020202020204" pitchFamily="34" charset="0"/>
                        </a:rPr>
                        <a:t>NET PROFIT:</a:t>
                      </a:r>
                    </a:p>
                  </a:txBody>
                  <a:tcPr marL="9525" marR="9525" marT="9525" marB="0" anchor="b">
                    <a:lnL>
                      <a:noFill/>
                    </a:lnL>
                    <a:lnR>
                      <a:noFill/>
                    </a:lnR>
                    <a:lnT>
                      <a:noFill/>
                    </a:lnT>
                    <a:lnB>
                      <a:noFill/>
                    </a:lnB>
                    <a:noFill/>
                  </a:tcPr>
                </a:tc>
                <a:tc hMerge="1">
                  <a:txBody>
                    <a:bodyPr/>
                    <a:lstStyle/>
                    <a:p>
                      <a:endParaRPr lang="en-US"/>
                    </a:p>
                  </a:txBody>
                  <a:tcPr/>
                </a:tc>
                <a:tc>
                  <a:txBody>
                    <a:bodyPr/>
                    <a:lstStyle/>
                    <a:p>
                      <a:pPr algn="l" fontAlgn="b">
                        <a:buNone/>
                      </a:pPr>
                      <a:r>
                        <a:rPr lang="en-US" sz="1600" b="0" i="0" u="none" strike="noStrike" dirty="0">
                          <a:solidFill>
                            <a:schemeClr val="tx1"/>
                          </a:solidFill>
                          <a:effectLst/>
                          <a:latin typeface="Aptos Narrow" panose="020B0004020202020204" pitchFamily="34" charset="0"/>
                        </a:rPr>
                        <a:t> </a:t>
                      </a:r>
                      <a:r>
                        <a:rPr lang="en-US" sz="1600" b="0" i="0" u="sng" strike="noStrike" dirty="0">
                          <a:solidFill>
                            <a:schemeClr val="tx1"/>
                          </a:solidFill>
                          <a:effectLst/>
                          <a:latin typeface="Aptos Narrow" panose="020B0004020202020204" pitchFamily="34" charset="0"/>
                        </a:rPr>
                        <a:t>$            204,041 </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noFill/>
                  </a:tcPr>
                </a:tc>
                <a:tc>
                  <a:txBody>
                    <a:bodyPr/>
                    <a:lstStyle/>
                    <a:p>
                      <a:pPr algn="r" fontAlgn="b">
                        <a:buNone/>
                      </a:pPr>
                      <a:r>
                        <a:rPr lang="en-US" sz="1600" b="0" i="0" u="none" strike="noStrike" dirty="0">
                          <a:solidFill>
                            <a:schemeClr val="tx1"/>
                          </a:solidFill>
                          <a:effectLst/>
                          <a:latin typeface="Aptos Narrow" panose="020B0004020202020204" pitchFamily="34" charset="0"/>
                        </a:rPr>
                        <a:t>8%</a:t>
                      </a:r>
                    </a:p>
                  </a:txBody>
                  <a:tcPr marL="9525" marR="9525" marT="9525" marB="0" anchor="b">
                    <a:lnL>
                      <a:noFill/>
                    </a:lnL>
                    <a:lnR>
                      <a:noFill/>
                    </a:lnR>
                    <a:lnT>
                      <a:noFill/>
                    </a:lnT>
                    <a:lnB>
                      <a:noFill/>
                    </a:lnB>
                    <a:noFill/>
                  </a:tcPr>
                </a:tc>
                <a:extLst>
                  <a:ext uri="{0D108BD9-81ED-4DB2-BD59-A6C34878D82A}">
                    <a16:rowId xmlns:a16="http://schemas.microsoft.com/office/drawing/2014/main" val="2021852135"/>
                  </a:ext>
                </a:extLst>
              </a:tr>
            </a:tbl>
          </a:graphicData>
        </a:graphic>
      </p:graphicFrame>
      <p:sp>
        <p:nvSpPr>
          <p:cNvPr id="6" name="TextBox 5">
            <a:extLst>
              <a:ext uri="{FF2B5EF4-FFF2-40B4-BE49-F238E27FC236}">
                <a16:creationId xmlns:a16="http://schemas.microsoft.com/office/drawing/2014/main" id="{73A60F58-71FA-0517-BD38-25625BFCA148}"/>
              </a:ext>
            </a:extLst>
          </p:cNvPr>
          <p:cNvSpPr txBox="1"/>
          <p:nvPr/>
        </p:nvSpPr>
        <p:spPr>
          <a:xfrm>
            <a:off x="6096000" y="1224643"/>
            <a:ext cx="5540829" cy="3785652"/>
          </a:xfrm>
          <a:prstGeom prst="rect">
            <a:avLst/>
          </a:prstGeom>
          <a:noFill/>
        </p:spPr>
        <p:txBody>
          <a:bodyPr wrap="square" rtlCol="0">
            <a:spAutoFit/>
          </a:bodyPr>
          <a:lstStyle/>
          <a:p>
            <a:pPr algn="ctr"/>
            <a:r>
              <a:rPr lang="en-US" sz="2400" dirty="0"/>
              <a:t>2027 Budget includes a transfer from the Cannabis Fund to the General fund in the amount of $243,000</a:t>
            </a:r>
          </a:p>
          <a:p>
            <a:pPr algn="ctr"/>
            <a:endParaRPr lang="en-US" sz="2400" dirty="0"/>
          </a:p>
          <a:p>
            <a:pPr algn="ctr"/>
            <a:r>
              <a:rPr lang="en-US" sz="2400" u="sng" dirty="0"/>
              <a:t>That Transfer</a:t>
            </a:r>
            <a:r>
              <a:rPr lang="en-US" sz="2400" dirty="0"/>
              <a:t>:</a:t>
            </a:r>
          </a:p>
          <a:p>
            <a:pPr algn="ctr"/>
            <a:r>
              <a:rPr lang="en-US" sz="2400" dirty="0"/>
              <a:t> - Will reduced the levy increase from 4.9% down to 2.9% for 2027.</a:t>
            </a:r>
          </a:p>
          <a:p>
            <a:pPr algn="ctr"/>
            <a:r>
              <a:rPr lang="en-US" sz="2400" dirty="0"/>
              <a:t> - The transfer will cover the cost of an embedded social worker for our police department. </a:t>
            </a:r>
          </a:p>
        </p:txBody>
      </p:sp>
    </p:spTree>
    <p:extLst>
      <p:ext uri="{BB962C8B-B14F-4D97-AF65-F5344CB8AC3E}">
        <p14:creationId xmlns:p14="http://schemas.microsoft.com/office/powerpoint/2010/main" val="7662927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B5B34-C3A9-D7D7-B461-10F70F54B0B8}"/>
              </a:ext>
            </a:extLst>
          </p:cNvPr>
          <p:cNvSpPr>
            <a:spLocks noGrp="1"/>
          </p:cNvSpPr>
          <p:nvPr>
            <p:ph type="ctrTitle"/>
          </p:nvPr>
        </p:nvSpPr>
        <p:spPr>
          <a:xfrm>
            <a:off x="0" y="210974"/>
            <a:ext cx="9822656" cy="893692"/>
          </a:xfrm>
        </p:spPr>
        <p:txBody>
          <a:bodyPr anchor="t">
            <a:normAutofit/>
          </a:bodyPr>
          <a:lstStyle/>
          <a:p>
            <a:r>
              <a:rPr lang="en-US" sz="3600" dirty="0"/>
              <a:t>UNEXPECTED REVENUE SUPRISES</a:t>
            </a:r>
          </a:p>
        </p:txBody>
      </p:sp>
      <p:pic>
        <p:nvPicPr>
          <p:cNvPr id="9" name="Picture 8" descr="No photo description available.">
            <a:extLst>
              <a:ext uri="{FF2B5EF4-FFF2-40B4-BE49-F238E27FC236}">
                <a16:creationId xmlns:a16="http://schemas.microsoft.com/office/drawing/2014/main" id="{DD91905F-575E-DB71-D0D1-5B8DD14095CE}"/>
              </a:ext>
            </a:extLst>
          </p:cNvPr>
          <p:cNvPicPr>
            <a:picLocks noChangeAspect="1"/>
          </p:cNvPicPr>
          <p:nvPr/>
        </p:nvPicPr>
        <p:blipFill>
          <a:blip r:embed="rId3"/>
          <a:stretch>
            <a:fillRect/>
          </a:stretch>
        </p:blipFill>
        <p:spPr>
          <a:xfrm>
            <a:off x="267138" y="972943"/>
            <a:ext cx="3361943" cy="2688586"/>
          </a:xfrm>
          <a:prstGeom prst="rect">
            <a:avLst/>
          </a:prstGeom>
        </p:spPr>
      </p:pic>
      <p:pic>
        <p:nvPicPr>
          <p:cNvPr id="10" name="Picture 9" descr="May be an image of text that says 'SH 1878 ANOKA CLASSIC DATE 7/20/2026 PAYTO ORDEROF Anoka Communitu Mission $ 3.009.37 Three housand Nine Dollars 3 37/100 June MEMOTune Lip Donation DOLLARS ( Anoka CannarsComsay 門32５７6040８F 0031920 0583 42'">
            <a:extLst>
              <a:ext uri="{FF2B5EF4-FFF2-40B4-BE49-F238E27FC236}">
                <a16:creationId xmlns:a16="http://schemas.microsoft.com/office/drawing/2014/main" id="{57AC2FCD-1A94-62D6-4159-60A45DB38E9B}"/>
              </a:ext>
            </a:extLst>
          </p:cNvPr>
          <p:cNvPicPr>
            <a:picLocks noChangeAspect="1"/>
          </p:cNvPicPr>
          <p:nvPr/>
        </p:nvPicPr>
        <p:blipFill>
          <a:blip r:embed="rId4"/>
          <a:stretch>
            <a:fillRect/>
          </a:stretch>
        </p:blipFill>
        <p:spPr>
          <a:xfrm>
            <a:off x="7842630" y="342447"/>
            <a:ext cx="4163441" cy="2972697"/>
          </a:xfrm>
          <a:prstGeom prst="rect">
            <a:avLst/>
          </a:prstGeom>
        </p:spPr>
      </p:pic>
      <p:pic>
        <p:nvPicPr>
          <p:cNvPr id="12" name="Picture 11" descr="No photo description available.">
            <a:extLst>
              <a:ext uri="{FF2B5EF4-FFF2-40B4-BE49-F238E27FC236}">
                <a16:creationId xmlns:a16="http://schemas.microsoft.com/office/drawing/2014/main" id="{4C584423-ACAE-2801-EBB8-C891BC2DE90E}"/>
              </a:ext>
            </a:extLst>
          </p:cNvPr>
          <p:cNvPicPr>
            <a:picLocks noChangeAspect="1"/>
          </p:cNvPicPr>
          <p:nvPr/>
        </p:nvPicPr>
        <p:blipFill>
          <a:blip r:embed="rId5"/>
          <a:stretch>
            <a:fillRect/>
          </a:stretch>
        </p:blipFill>
        <p:spPr>
          <a:xfrm>
            <a:off x="3896219" y="972943"/>
            <a:ext cx="3149445" cy="2669098"/>
          </a:xfrm>
          <a:prstGeom prst="rect">
            <a:avLst/>
          </a:prstGeom>
        </p:spPr>
      </p:pic>
      <p:sp>
        <p:nvSpPr>
          <p:cNvPr id="13" name="TextBox 12">
            <a:extLst>
              <a:ext uri="{FF2B5EF4-FFF2-40B4-BE49-F238E27FC236}">
                <a16:creationId xmlns:a16="http://schemas.microsoft.com/office/drawing/2014/main" id="{F17F975C-4E0B-754C-8521-1AA39638CCEE}"/>
              </a:ext>
            </a:extLst>
          </p:cNvPr>
          <p:cNvSpPr txBox="1"/>
          <p:nvPr/>
        </p:nvSpPr>
        <p:spPr>
          <a:xfrm>
            <a:off x="131064" y="4800888"/>
            <a:ext cx="6461760" cy="2308324"/>
          </a:xfrm>
          <a:prstGeom prst="rect">
            <a:avLst/>
          </a:prstGeom>
          <a:noFill/>
        </p:spPr>
        <p:txBody>
          <a:bodyPr wrap="square" rtlCol="0">
            <a:spAutoFit/>
          </a:bodyPr>
          <a:lstStyle/>
          <a:p>
            <a:r>
              <a:rPr lang="en-US" dirty="0"/>
              <a:t>A core value of Anoka Cannabis Company is putting community first. One meaningful way we live out that value is through the tip donations generated by our dedicated Budtenders and the generosity of our Guests. Because we are city‑owned, state law prohibits Budtenders from accepting personal tips—a common practice in the cannabis industry. In response, our staff chose to donate all collected tips to nonprofit organizations serving Anoka and Anoka County.</a:t>
            </a:r>
          </a:p>
          <a:p>
            <a:endParaRPr lang="en-US" dirty="0"/>
          </a:p>
        </p:txBody>
      </p:sp>
      <p:pic>
        <p:nvPicPr>
          <p:cNvPr id="14" name="Picture 13">
            <a:extLst>
              <a:ext uri="{FF2B5EF4-FFF2-40B4-BE49-F238E27FC236}">
                <a16:creationId xmlns:a16="http://schemas.microsoft.com/office/drawing/2014/main" id="{C4F3E7C9-574D-08C5-F4B5-182070E0BE67}"/>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562920" y="3661529"/>
            <a:ext cx="3205408" cy="2997012"/>
          </a:xfrm>
          <a:prstGeom prst="rect">
            <a:avLst/>
          </a:prstGeom>
          <a:noFill/>
        </p:spPr>
      </p:pic>
      <p:sp>
        <p:nvSpPr>
          <p:cNvPr id="15" name="TextBox 14">
            <a:extLst>
              <a:ext uri="{FF2B5EF4-FFF2-40B4-BE49-F238E27FC236}">
                <a16:creationId xmlns:a16="http://schemas.microsoft.com/office/drawing/2014/main" id="{4A9E5548-2432-358F-B451-19EAA4795099}"/>
              </a:ext>
            </a:extLst>
          </p:cNvPr>
          <p:cNvSpPr txBox="1"/>
          <p:nvPr/>
        </p:nvSpPr>
        <p:spPr>
          <a:xfrm>
            <a:off x="329722" y="3979342"/>
            <a:ext cx="6806106" cy="523220"/>
          </a:xfrm>
          <a:prstGeom prst="rect">
            <a:avLst/>
          </a:prstGeom>
          <a:noFill/>
        </p:spPr>
        <p:txBody>
          <a:bodyPr wrap="square" rtlCol="0">
            <a:spAutoFit/>
          </a:bodyPr>
          <a:lstStyle/>
          <a:p>
            <a:r>
              <a:rPr lang="en-US" sz="2800" b="1" dirty="0"/>
              <a:t>Over $18,500 donated as of August 31</a:t>
            </a:r>
            <a:r>
              <a:rPr lang="en-US" sz="2800" b="1" baseline="30000" dirty="0"/>
              <a:t>st</a:t>
            </a:r>
            <a:r>
              <a:rPr lang="en-US" sz="2800" b="1" dirty="0"/>
              <a:t> 2026</a:t>
            </a:r>
          </a:p>
        </p:txBody>
      </p:sp>
    </p:spTree>
    <p:extLst>
      <p:ext uri="{BB962C8B-B14F-4D97-AF65-F5344CB8AC3E}">
        <p14:creationId xmlns:p14="http://schemas.microsoft.com/office/powerpoint/2010/main" val="19078103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1B01D1E-D943-9492-757C-BD0C6AFF650A}"/>
              </a:ext>
            </a:extLst>
          </p:cNvPr>
          <p:cNvSpPr>
            <a:spLocks noGrp="1"/>
          </p:cNvSpPr>
          <p:nvPr>
            <p:ph type="ctrTitle"/>
          </p:nvPr>
        </p:nvSpPr>
        <p:spPr>
          <a:xfrm>
            <a:off x="197180" y="217171"/>
            <a:ext cx="5430207" cy="1030604"/>
          </a:xfrm>
        </p:spPr>
        <p:txBody>
          <a:bodyPr/>
          <a:lstStyle/>
          <a:p>
            <a:r>
              <a:rPr lang="en-US" dirty="0"/>
              <a:t>What’s Next?</a:t>
            </a:r>
          </a:p>
        </p:txBody>
      </p:sp>
      <p:sp>
        <p:nvSpPr>
          <p:cNvPr id="3" name="TextBox 2">
            <a:extLst>
              <a:ext uri="{FF2B5EF4-FFF2-40B4-BE49-F238E27FC236}">
                <a16:creationId xmlns:a16="http://schemas.microsoft.com/office/drawing/2014/main" id="{A973647F-9805-9B3E-EF29-A4B0C47790C9}"/>
              </a:ext>
            </a:extLst>
          </p:cNvPr>
          <p:cNvSpPr txBox="1"/>
          <p:nvPr/>
        </p:nvSpPr>
        <p:spPr>
          <a:xfrm>
            <a:off x="245547" y="1338943"/>
            <a:ext cx="11700906" cy="5355312"/>
          </a:xfrm>
          <a:prstGeom prst="rect">
            <a:avLst/>
          </a:prstGeom>
          <a:noFill/>
        </p:spPr>
        <p:txBody>
          <a:bodyPr wrap="square" rtlCol="0">
            <a:spAutoFit/>
          </a:bodyPr>
          <a:lstStyle/>
          <a:p>
            <a:r>
              <a:rPr lang="en-US" dirty="0"/>
              <a:t>During the 2026 legislative session, the Minnesota Legislature amended Minn. Stat. § 342.22, subd. 2, removing the previous limit on the number of cannabis retail establishments a municipality may operate. Under this updated law, cities may now open and operate multiple municipal cannabis dispensaries.</a:t>
            </a:r>
          </a:p>
          <a:p>
            <a:endParaRPr lang="en-US" dirty="0"/>
          </a:p>
          <a:p>
            <a:r>
              <a:rPr lang="en-US" dirty="0"/>
              <a:t>At the March 2026 work session, the Anoka City Council directed staff to explore partnership opportunities with cities that may be uncertain about entering the adult-use cannabis retail market independently or through a private operator.</a:t>
            </a:r>
          </a:p>
          <a:p>
            <a:endParaRPr lang="en-US" dirty="0"/>
          </a:p>
          <a:p>
            <a:r>
              <a:rPr lang="en-US" dirty="0"/>
              <a:t>If your city is interested and can provide or lease space, the City of Anoka is prepared to bring its expertise, operational experience, established Anoka Cannabis Company brand, and trained staff to operate a location within your community. Under this partnership model, net revenue would be shared between our cities, and all charitable donations generated through Anoka Cannabis Company operations within your community would remain local, supporting your nonprofit organizations.</a:t>
            </a:r>
          </a:p>
          <a:p>
            <a:endParaRPr lang="en-US" dirty="0"/>
          </a:p>
          <a:p>
            <a:r>
              <a:rPr lang="en-US" dirty="0"/>
              <a:t>We welcome the opportunity to host tours of Anoka Cannabis Company for elected officials and city staff who wish to learn more about our operations. Enterprise Operations Director Kevin Morelli is also available to participate in work sessions or City Council meetings to provide information and answer questions.</a:t>
            </a:r>
          </a:p>
          <a:p>
            <a:endParaRPr lang="en-US" dirty="0"/>
          </a:p>
          <a:p>
            <a:r>
              <a:rPr lang="en-US" dirty="0"/>
              <a:t>Joint Powers Agreements have a long and successful history in Minnesota municipal government, supporting shared services such as fire protection, public safety, and information technology. As adult-use cannabis is a new and evolving area, the City of Anoka—already a leader in this field—is eager to partner with communities interested in exploring this opportunity collaboratively.</a:t>
            </a:r>
          </a:p>
        </p:txBody>
      </p:sp>
    </p:spTree>
    <p:extLst>
      <p:ext uri="{BB962C8B-B14F-4D97-AF65-F5344CB8AC3E}">
        <p14:creationId xmlns:p14="http://schemas.microsoft.com/office/powerpoint/2010/main" val="4334450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27865-7E6A-F83B-8612-DAC1299362C0}"/>
              </a:ext>
            </a:extLst>
          </p:cNvPr>
          <p:cNvSpPr>
            <a:spLocks noGrp="1"/>
          </p:cNvSpPr>
          <p:nvPr>
            <p:ph type="ctrTitle"/>
          </p:nvPr>
        </p:nvSpPr>
        <p:spPr>
          <a:xfrm>
            <a:off x="276225" y="4154558"/>
            <a:ext cx="5751195" cy="2220902"/>
          </a:xfrm>
        </p:spPr>
        <p:txBody>
          <a:bodyPr/>
          <a:lstStyle/>
          <a:p>
            <a:r>
              <a:rPr lang="en-US"/>
              <a:t>Any Questions?</a:t>
            </a:r>
            <a:endParaRPr lang="en-US" dirty="0"/>
          </a:p>
        </p:txBody>
      </p:sp>
      <p:pic>
        <p:nvPicPr>
          <p:cNvPr id="6" name="Picture Placeholder 5">
            <a:extLst>
              <a:ext uri="{FF2B5EF4-FFF2-40B4-BE49-F238E27FC236}">
                <a16:creationId xmlns:a16="http://schemas.microsoft.com/office/drawing/2014/main" id="{2E6EE4B5-47E7-E8E4-A3CB-30BA1AC76F3E}"/>
              </a:ext>
            </a:extLst>
          </p:cNvPr>
          <p:cNvPicPr>
            <a:picLocks noGrp="1" noChangeAspect="1"/>
          </p:cNvPicPr>
          <p:nvPr>
            <p:ph type="pic" sz="quarter" idx="12"/>
          </p:nvPr>
        </p:nvPicPr>
        <p:blipFill>
          <a:blip r:embed="rId2"/>
          <a:srcRect t="654" b="654"/>
          <a:stretch/>
        </p:blipFill>
        <p:spPr>
          <a:prstGeom prst="rect">
            <a:avLst/>
          </a:prstGeom>
        </p:spPr>
      </p:pic>
    </p:spTree>
    <p:extLst>
      <p:ext uri="{BB962C8B-B14F-4D97-AF65-F5344CB8AC3E}">
        <p14:creationId xmlns:p14="http://schemas.microsoft.com/office/powerpoint/2010/main" val="521202440"/>
      </p:ext>
    </p:extLst>
  </p:cSld>
  <p:clrMapOvr>
    <a:masterClrMapping/>
  </p:clrMapOvr>
</p:sld>
</file>

<file path=ppt/theme/theme1.xml><?xml version="1.0" encoding="utf-8"?>
<a:theme xmlns:a="http://schemas.openxmlformats.org/drawingml/2006/main" name="Custom">
  <a:themeElements>
    <a:clrScheme name="Custom 224">
      <a:dk1>
        <a:sysClr val="windowText" lastClr="000000"/>
      </a:dk1>
      <a:lt1>
        <a:sysClr val="window" lastClr="FFFFFF"/>
      </a:lt1>
      <a:dk2>
        <a:srgbClr val="0E2841"/>
      </a:dk2>
      <a:lt2>
        <a:srgbClr val="E8E8E8"/>
      </a:lt2>
      <a:accent1>
        <a:srgbClr val="737C54"/>
      </a:accent1>
      <a:accent2>
        <a:srgbClr val="BDB5A2"/>
      </a:accent2>
      <a:accent3>
        <a:srgbClr val="4D4247"/>
      </a:accent3>
      <a:accent4>
        <a:srgbClr val="DEC8C9"/>
      </a:accent4>
      <a:accent5>
        <a:srgbClr val="6D7383"/>
      </a:accent5>
      <a:accent6>
        <a:srgbClr val="958381"/>
      </a:accent6>
      <a:hlink>
        <a:srgbClr val="467886"/>
      </a:hlink>
      <a:folHlink>
        <a:srgbClr val="96607D"/>
      </a:folHlink>
    </a:clrScheme>
    <a:fontScheme name="Custom 166">
      <a:majorFont>
        <a:latin typeface="Chamberi Super Display"/>
        <a:ea typeface=""/>
        <a:cs typeface=""/>
      </a:majorFont>
      <a:minorFont>
        <a:latin typeface="Gill Sans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FoodScrapbook_Win32_SL_V5" id="{0AA88523-B83D-4B3B-A0FD-B36C0C47AAAA}" vid="{64FE718D-A302-4E96-BFCA-81CBB8AD7C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6C1F3AC-182C-4744-84BA-9B28F56022DC}">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A973A56F-6BA6-4341-A4BD-D30C8B6C40E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7458EF5-D8DC-4F71-8CC9-369D1AA91F9D}">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Favorite local foods album</Template>
  <TotalTime>4741</TotalTime>
  <Words>1577</Words>
  <Application>Microsoft Office PowerPoint</Application>
  <PresentationFormat>Widescreen</PresentationFormat>
  <Paragraphs>131</Paragraphs>
  <Slides>14</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Aptos</vt:lpstr>
      <vt:lpstr>Aptos Narrow</vt:lpstr>
      <vt:lpstr>Arial</vt:lpstr>
      <vt:lpstr>Chamberi Super Display</vt:lpstr>
      <vt:lpstr>Gill Sans Nova Light</vt:lpstr>
      <vt:lpstr>Custom</vt:lpstr>
      <vt:lpstr>PowerPoint Presentation</vt:lpstr>
      <vt:lpstr>PowerPoint Presentation</vt:lpstr>
      <vt:lpstr>PowerPoint Presentation</vt:lpstr>
      <vt:lpstr>INDUSTRY EDUCATION &amp; NETWORKING</vt:lpstr>
      <vt:lpstr>BUSINESS PLANNING WITH POINTSEVEN CONSULTANTS</vt:lpstr>
      <vt:lpstr>PowerPoint Presentation</vt:lpstr>
      <vt:lpstr>Building the Team</vt:lpstr>
      <vt:lpstr>Overcoming Banking Challenges </vt:lpstr>
      <vt:lpstr>Anoka’s Private Label Gummies</vt:lpstr>
      <vt:lpstr>RIBBON CUTTING CEREMONY</vt:lpstr>
      <vt:lpstr>FINANCIAL SUMMARY</vt:lpstr>
      <vt:lpstr>UNEXPECTED REVENUE SUPRISES</vt:lpstr>
      <vt:lpstr>What’s Next?</vt:lpstr>
      <vt:lpstr>Any Questions?</vt:lpstr>
    </vt:vector>
  </TitlesOfParts>
  <Company>Anoka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Brenda Springer</dc:creator>
  <cp:lastModifiedBy>Corey Boyer</cp:lastModifiedBy>
  <cp:revision>19</cp:revision>
  <dcterms:created xsi:type="dcterms:W3CDTF">2026-05-04T16:29:48Z</dcterms:created>
  <dcterms:modified xsi:type="dcterms:W3CDTF">2026-09-04T19:24:00Z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