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77" r:id="rId2"/>
    <p:sldId id="265" r:id="rId3"/>
    <p:sldId id="267" r:id="rId4"/>
    <p:sldId id="266" r:id="rId5"/>
    <p:sldId id="259" r:id="rId6"/>
    <p:sldId id="268" r:id="rId7"/>
    <p:sldId id="269" r:id="rId8"/>
    <p:sldId id="270" r:id="rId9"/>
    <p:sldId id="271" r:id="rId10"/>
    <p:sldId id="275" r:id="rId11"/>
    <p:sldId id="276" r:id="rId12"/>
    <p:sldId id="261" r:id="rId13"/>
    <p:sldId id="272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1D5BC8-6857-4976-814D-745640EB4888}" v="265" dt="2026-09-09T15:22:33.3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2E7E-265F-690C-A15F-B6C18D734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D5440C-F782-B57E-4968-9AC9E509E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4EC90-207A-CC1F-4E3E-3424F4D8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CA306-47A8-8C77-1739-5F68F031C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DC86B-4DA5-51B0-4BF1-476CBCD94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93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6469B-64AE-B333-D683-56A80BBEC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1FBA7-5111-2A26-C2A9-CFB58FB1B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074B6-1372-77CD-41B8-15B687B4F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9BF50-14F6-9AE5-BEE8-1DE886F44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E2BA4-70A0-1151-4523-CE4AAB02E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0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0BAE-7351-BD8E-085F-E9DCCC37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68A2F-0D53-E5A0-0E6F-9800E3A7E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EDF80-7C49-9105-CA47-E1972C72A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4D155-FE66-4DA1-5577-73B4F3DAC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575D4-F386-F463-216C-8538D501A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6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7C4A6-1CD1-3F50-9D11-CB10AD64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E7D95-DEE3-EE4D-B7A3-165CE2E08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6B95AC-CF7B-A4BD-BEF0-42B2AD563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68A03-07C1-5FB2-E508-C82F3243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C8F41-EAB6-B09A-159E-DF5346BE6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B62A4-F43F-5A51-8D70-F25E00F9A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70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0295D-38BA-11BB-300D-2C2B6E1C8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4AB5AD-84FC-0018-4C8C-8D235C091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E086A-D3B6-1358-E8DD-40EF927E0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CEFBAF-6D59-D514-BEB2-42BD860A9A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965F4A-17F5-2772-9F65-A431655039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C8994-4F72-4E2E-55C7-9A731D78E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6E99B8-34DF-7F95-5805-F0DF88B31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F9295D-E67E-B997-3B30-3070CDF36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6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12E81-126C-8527-C493-ABE84F951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EB18A-811F-2FDB-31FE-F260DCF24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9D3FF-C559-C944-9719-135246528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9C775F-1B32-0B49-704B-5663D855C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3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61E8B0-519D-5A5F-63F5-7A8D6A2D7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CBFAF-E0FB-CEBF-FB44-0E914E9D9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5D3CCD-90D5-A030-1A47-975CF1517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35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51411-BD09-7A1A-AD84-A08DC7A2A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5C9DD-A772-7222-FB21-3DBE50A6C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21F71-905D-6CFA-4C30-2B29AA337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0DA40A-1E65-D3B2-5247-DFCCCA87E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ACD30-63ED-9872-4FCC-E0920A3B2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E883C-ABBB-76EF-9921-7844D59FE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24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8D64A-519C-F214-0338-561460C0F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BBDF9F-EE59-38D3-D73A-737C807CD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D3ABA-557B-59A3-78FF-F1C642BF9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FB3BF-8912-A883-31A4-9CE33479C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E5D5E-FED6-657C-E231-D505AB92E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E3590-6AA4-C3C7-ECE4-BD0618C53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01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FBCEE-CC00-A1B9-11EB-805FF657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701DB3-2AC4-8604-0157-7C7052D86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1DE9D-E721-9952-DFC9-4B171CF41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5BA97-BF34-67C9-11CA-98C350AC8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DD5E3-73E9-3273-1351-3C5BABCDD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43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27399F-3E71-0488-05BC-D36148A0FD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EDFA07-F43D-2879-8969-DA95B0247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302B8-E39F-5271-AD1A-6909D4FDD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3A79D-F58C-1742-4E84-7B2A6EF12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DBE08-4C7C-41D0-6793-D25449EB0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98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alphaModFix amt="36000"/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ED0029-AD85-273D-9CE1-CE855E916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685EA-341F-1A6E-9926-68E28AD9C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48E7F-79B5-EC27-41EF-F312805E8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600220-A49F-4634-99E3-DEF1577D1599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B91B0-170F-409B-9032-59C269301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7C4DC-DE46-80FD-C943-2CECF91438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D119D5-7723-40BD-9B1E-A8E2A76EB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3.png"/><Relationship Id="rId7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3.png"/><Relationship Id="rId7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13" Type="http://schemas.openxmlformats.org/officeDocument/2006/relationships/image" Target="../media/image27.png"/><Relationship Id="rId18" Type="http://schemas.openxmlformats.org/officeDocument/2006/relationships/image" Target="../media/image32.jpg"/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12" Type="http://schemas.openxmlformats.org/officeDocument/2006/relationships/image" Target="../media/image26.jpg"/><Relationship Id="rId17" Type="http://schemas.openxmlformats.org/officeDocument/2006/relationships/image" Target="../media/image31.jpg"/><Relationship Id="rId2" Type="http://schemas.openxmlformats.org/officeDocument/2006/relationships/image" Target="../media/image16.jpg"/><Relationship Id="rId16" Type="http://schemas.openxmlformats.org/officeDocument/2006/relationships/image" Target="../media/image30.jpg"/><Relationship Id="rId20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11" Type="http://schemas.openxmlformats.org/officeDocument/2006/relationships/image" Target="../media/image25.png"/><Relationship Id="rId5" Type="http://schemas.openxmlformats.org/officeDocument/2006/relationships/image" Target="../media/image19.jpg"/><Relationship Id="rId15" Type="http://schemas.openxmlformats.org/officeDocument/2006/relationships/image" Target="../media/image29.jpg"/><Relationship Id="rId10" Type="http://schemas.openxmlformats.org/officeDocument/2006/relationships/image" Target="../media/image24.jpg"/><Relationship Id="rId19" Type="http://schemas.openxmlformats.org/officeDocument/2006/relationships/image" Target="../media/image33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Relationship Id="rId1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smikkelson@osseomn.gov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CCC49-4A4F-3FB6-EAA6-65A946F23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67154"/>
          </a:xfrm>
        </p:spPr>
        <p:txBody>
          <a:bodyPr/>
          <a:lstStyle/>
          <a:p>
            <a:r>
              <a:rPr lang="en-US" b="1" dirty="0"/>
              <a:t>Osseo Cannabis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5145B-4859-C756-9ACE-FAA6E46BF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50234"/>
            <a:ext cx="9144000" cy="2307566"/>
          </a:xfrm>
        </p:spPr>
        <p:txBody>
          <a:bodyPr>
            <a:normAutofit/>
          </a:bodyPr>
          <a:lstStyle/>
          <a:p>
            <a:r>
              <a:rPr lang="en-US" sz="3200" b="1" dirty="0"/>
              <a:t>Shane Mikkelson</a:t>
            </a:r>
          </a:p>
          <a:p>
            <a:r>
              <a:rPr lang="en-US" sz="3200" b="1" dirty="0"/>
              <a:t>Police Chief/City Administrator</a:t>
            </a:r>
          </a:p>
          <a:p>
            <a:r>
              <a:rPr lang="en-US" sz="3200" b="1" dirty="0"/>
              <a:t>MN GFOA Conference</a:t>
            </a:r>
          </a:p>
        </p:txBody>
      </p:sp>
    </p:spTree>
    <p:extLst>
      <p:ext uri="{BB962C8B-B14F-4D97-AF65-F5344CB8AC3E}">
        <p14:creationId xmlns:p14="http://schemas.microsoft.com/office/powerpoint/2010/main" val="1539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9956C-A20A-5F25-924E-9E2F95DC7E70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Osseo Cannabis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6ADC9-94C1-1AC0-053B-58FC9011B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Osseo is 2,800 residents with 1.2 square miles</a:t>
            </a:r>
          </a:p>
          <a:p>
            <a:pPr lvl="1"/>
            <a:endParaRPr lang="en-US" sz="3600" b="1" dirty="0"/>
          </a:p>
          <a:p>
            <a:pPr lvl="1"/>
            <a:r>
              <a:rPr lang="en-US" sz="3600" b="1" dirty="0"/>
              <a:t>4,000,000-dollar budget</a:t>
            </a:r>
          </a:p>
          <a:p>
            <a:endParaRPr lang="en-US" sz="3600" b="1" dirty="0"/>
          </a:p>
          <a:p>
            <a:r>
              <a:rPr lang="en-US" sz="3600" b="1" dirty="0"/>
              <a:t>Municipal Cannabis started in 2023 before we could get a license</a:t>
            </a:r>
          </a:p>
          <a:p>
            <a:endParaRPr lang="en-US" sz="3600" b="1" dirty="0"/>
          </a:p>
          <a:p>
            <a:endParaRPr lang="en-US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8292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27AE2-52EA-A5EB-CE5C-9A53DEF4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Osseo Cannabis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87D2-8014-65C0-35AA-6FBCFADC9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In April, 2024 I took over as the City Administrator/Police Chief</a:t>
            </a:r>
          </a:p>
          <a:p>
            <a:endParaRPr lang="en-US" sz="3600" b="1" dirty="0"/>
          </a:p>
          <a:p>
            <a:r>
              <a:rPr lang="en-US" sz="3600" b="1" dirty="0"/>
              <a:t>February 2025 advised by council to move forward with Cannabis.</a:t>
            </a:r>
          </a:p>
        </p:txBody>
      </p:sp>
    </p:spTree>
    <p:extLst>
      <p:ext uri="{BB962C8B-B14F-4D97-AF65-F5344CB8AC3E}">
        <p14:creationId xmlns:p14="http://schemas.microsoft.com/office/powerpoint/2010/main" val="1745055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54D36-26CA-B774-EFFC-7AA20DFEE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Osseo Cannabis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2B7405A-BC0B-2132-42EC-593F27DBD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b="1" dirty="0"/>
              <a:t>April 2025 applied for a license </a:t>
            </a:r>
          </a:p>
          <a:p>
            <a:endParaRPr lang="en-US" sz="3600" b="1" dirty="0"/>
          </a:p>
          <a:p>
            <a:r>
              <a:rPr lang="en-US" sz="3600" b="1" dirty="0"/>
              <a:t>June 2025 received our preliminary license</a:t>
            </a:r>
          </a:p>
          <a:p>
            <a:endParaRPr lang="en-US" sz="3600" b="1" dirty="0"/>
          </a:p>
          <a:p>
            <a:r>
              <a:rPr lang="en-US" sz="3600" b="1" dirty="0"/>
              <a:t>November signed contract with Voyageur Cannabis for management services of </a:t>
            </a:r>
            <a:r>
              <a:rPr lang="en-US" sz="3600" b="1"/>
              <a:t>the store</a:t>
            </a:r>
            <a:endParaRPr lang="en-US" sz="3600" b="1" dirty="0"/>
          </a:p>
          <a:p>
            <a:endParaRPr lang="en-US" sz="3600" b="1" dirty="0"/>
          </a:p>
          <a:p>
            <a:r>
              <a:rPr lang="en-US" sz="3600" b="1" dirty="0"/>
              <a:t>December 2025 chose location at old Osseo Press building</a:t>
            </a:r>
          </a:p>
          <a:p>
            <a:endParaRPr lang="en-US" sz="3600" b="1" dirty="0"/>
          </a:p>
          <a:p>
            <a:endParaRPr lang="en-US" sz="3600" b="1" dirty="0"/>
          </a:p>
          <a:p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208589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9137" y="753196"/>
            <a:ext cx="9427042" cy="103205"/>
          </a:xfrm>
          <a:custGeom>
            <a:avLst/>
            <a:gdLst/>
            <a:ahLst/>
            <a:cxnLst/>
            <a:rect l="l" t="t" r="r" b="b"/>
            <a:pathLst>
              <a:path w="15544800" h="170180">
                <a:moveTo>
                  <a:pt x="15544799" y="170022"/>
                </a:moveTo>
                <a:lnTo>
                  <a:pt x="15544799" y="0"/>
                </a:lnTo>
                <a:lnTo>
                  <a:pt x="0" y="0"/>
                </a:lnTo>
                <a:lnTo>
                  <a:pt x="0" y="170022"/>
                </a:lnTo>
                <a:lnTo>
                  <a:pt x="15544799" y="170022"/>
                </a:lnTo>
                <a:close/>
              </a:path>
            </a:pathLst>
          </a:custGeom>
          <a:solidFill>
            <a:srgbClr val="39404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3" name="object 3"/>
          <p:cNvGrpSpPr/>
          <p:nvPr/>
        </p:nvGrpSpPr>
        <p:grpSpPr>
          <a:xfrm>
            <a:off x="1609137" y="5687289"/>
            <a:ext cx="9427042" cy="417439"/>
            <a:chOff x="0" y="8712982"/>
            <a:chExt cx="15544800" cy="688340"/>
          </a:xfrm>
        </p:grpSpPr>
        <p:sp>
          <p:nvSpPr>
            <p:cNvPr id="4" name="object 4"/>
            <p:cNvSpPr/>
            <p:nvPr/>
          </p:nvSpPr>
          <p:spPr>
            <a:xfrm>
              <a:off x="0" y="8712982"/>
              <a:ext cx="15544800" cy="688340"/>
            </a:xfrm>
            <a:custGeom>
              <a:avLst/>
              <a:gdLst/>
              <a:ahLst/>
              <a:cxnLst/>
              <a:rect l="l" t="t" r="r" b="b"/>
              <a:pathLst>
                <a:path w="15544800" h="688340">
                  <a:moveTo>
                    <a:pt x="15544799" y="688192"/>
                  </a:moveTo>
                  <a:lnTo>
                    <a:pt x="15544799" y="0"/>
                  </a:lnTo>
                  <a:lnTo>
                    <a:pt x="0" y="0"/>
                  </a:lnTo>
                  <a:lnTo>
                    <a:pt x="0" y="688192"/>
                  </a:lnTo>
                  <a:lnTo>
                    <a:pt x="15544799" y="688192"/>
                  </a:lnTo>
                  <a:close/>
                </a:path>
              </a:pathLst>
            </a:custGeom>
            <a:solidFill>
              <a:srgbClr val="39404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" name="object 5"/>
            <p:cNvSpPr/>
            <p:nvPr/>
          </p:nvSpPr>
          <p:spPr>
            <a:xfrm>
              <a:off x="290830" y="8950782"/>
              <a:ext cx="751840" cy="194945"/>
            </a:xfrm>
            <a:custGeom>
              <a:avLst/>
              <a:gdLst/>
              <a:ahLst/>
              <a:cxnLst/>
              <a:rect l="l" t="t" r="r" b="b"/>
              <a:pathLst>
                <a:path w="751840" h="194945">
                  <a:moveTo>
                    <a:pt x="128270" y="0"/>
                  </a:moveTo>
                  <a:lnTo>
                    <a:pt x="73660" y="0"/>
                  </a:lnTo>
                  <a:lnTo>
                    <a:pt x="54610" y="0"/>
                  </a:lnTo>
                  <a:lnTo>
                    <a:pt x="0" y="0"/>
                  </a:lnTo>
                  <a:lnTo>
                    <a:pt x="0" y="18097"/>
                  </a:lnTo>
                  <a:lnTo>
                    <a:pt x="54610" y="18097"/>
                  </a:lnTo>
                  <a:lnTo>
                    <a:pt x="54610" y="194945"/>
                  </a:lnTo>
                  <a:lnTo>
                    <a:pt x="73660" y="194945"/>
                  </a:lnTo>
                  <a:lnTo>
                    <a:pt x="73660" y="18097"/>
                  </a:lnTo>
                  <a:lnTo>
                    <a:pt x="128270" y="18097"/>
                  </a:lnTo>
                  <a:lnTo>
                    <a:pt x="128270" y="0"/>
                  </a:lnTo>
                  <a:close/>
                </a:path>
                <a:path w="751840" h="194945">
                  <a:moveTo>
                    <a:pt x="276860" y="0"/>
                  </a:moveTo>
                  <a:lnTo>
                    <a:pt x="257810" y="0"/>
                  </a:lnTo>
                  <a:lnTo>
                    <a:pt x="257810" y="87452"/>
                  </a:lnTo>
                  <a:lnTo>
                    <a:pt x="165100" y="87452"/>
                  </a:lnTo>
                  <a:lnTo>
                    <a:pt x="165100" y="0"/>
                  </a:lnTo>
                  <a:lnTo>
                    <a:pt x="144780" y="0"/>
                  </a:lnTo>
                  <a:lnTo>
                    <a:pt x="144780" y="194945"/>
                  </a:lnTo>
                  <a:lnTo>
                    <a:pt x="165100" y="194945"/>
                  </a:lnTo>
                  <a:lnTo>
                    <a:pt x="165100" y="106946"/>
                  </a:lnTo>
                  <a:lnTo>
                    <a:pt x="257810" y="106946"/>
                  </a:lnTo>
                  <a:lnTo>
                    <a:pt x="257810" y="194945"/>
                  </a:lnTo>
                  <a:lnTo>
                    <a:pt x="276860" y="194945"/>
                  </a:lnTo>
                  <a:lnTo>
                    <a:pt x="276860" y="0"/>
                  </a:lnTo>
                  <a:close/>
                </a:path>
                <a:path w="751840" h="194945">
                  <a:moveTo>
                    <a:pt x="331050" y="0"/>
                  </a:moveTo>
                  <a:lnTo>
                    <a:pt x="311467" y="0"/>
                  </a:lnTo>
                  <a:lnTo>
                    <a:pt x="311467" y="194945"/>
                  </a:lnTo>
                  <a:lnTo>
                    <a:pt x="331050" y="194945"/>
                  </a:lnTo>
                  <a:lnTo>
                    <a:pt x="331050" y="0"/>
                  </a:lnTo>
                  <a:close/>
                </a:path>
                <a:path w="751840" h="194945">
                  <a:moveTo>
                    <a:pt x="481330" y="0"/>
                  </a:moveTo>
                  <a:lnTo>
                    <a:pt x="473710" y="0"/>
                  </a:lnTo>
                  <a:lnTo>
                    <a:pt x="384810" y="0"/>
                  </a:lnTo>
                  <a:lnTo>
                    <a:pt x="365760" y="0"/>
                  </a:lnTo>
                  <a:lnTo>
                    <a:pt x="365760" y="194945"/>
                  </a:lnTo>
                  <a:lnTo>
                    <a:pt x="384810" y="194945"/>
                  </a:lnTo>
                  <a:lnTo>
                    <a:pt x="473710" y="194945"/>
                  </a:lnTo>
                  <a:lnTo>
                    <a:pt x="481330" y="194945"/>
                  </a:lnTo>
                  <a:lnTo>
                    <a:pt x="481330" y="176860"/>
                  </a:lnTo>
                  <a:lnTo>
                    <a:pt x="473710" y="176860"/>
                  </a:lnTo>
                  <a:lnTo>
                    <a:pt x="384810" y="176860"/>
                  </a:lnTo>
                  <a:lnTo>
                    <a:pt x="384810" y="105270"/>
                  </a:lnTo>
                  <a:lnTo>
                    <a:pt x="473710" y="105270"/>
                  </a:lnTo>
                  <a:lnTo>
                    <a:pt x="473710" y="87185"/>
                  </a:lnTo>
                  <a:lnTo>
                    <a:pt x="384810" y="87185"/>
                  </a:lnTo>
                  <a:lnTo>
                    <a:pt x="384810" y="18097"/>
                  </a:lnTo>
                  <a:lnTo>
                    <a:pt x="473710" y="18097"/>
                  </a:lnTo>
                  <a:lnTo>
                    <a:pt x="481330" y="18097"/>
                  </a:lnTo>
                  <a:lnTo>
                    <a:pt x="481330" y="0"/>
                  </a:lnTo>
                  <a:close/>
                </a:path>
                <a:path w="751840" h="194945">
                  <a:moveTo>
                    <a:pt x="615950" y="176860"/>
                  </a:moveTo>
                  <a:lnTo>
                    <a:pt x="525780" y="176860"/>
                  </a:lnTo>
                  <a:lnTo>
                    <a:pt x="525780" y="0"/>
                  </a:lnTo>
                  <a:lnTo>
                    <a:pt x="505460" y="0"/>
                  </a:lnTo>
                  <a:lnTo>
                    <a:pt x="505460" y="194945"/>
                  </a:lnTo>
                  <a:lnTo>
                    <a:pt x="525780" y="194945"/>
                  </a:lnTo>
                  <a:lnTo>
                    <a:pt x="615950" y="194945"/>
                  </a:lnTo>
                  <a:lnTo>
                    <a:pt x="615950" y="176860"/>
                  </a:lnTo>
                  <a:close/>
                </a:path>
                <a:path w="751840" h="194945">
                  <a:moveTo>
                    <a:pt x="751840" y="0"/>
                  </a:moveTo>
                  <a:lnTo>
                    <a:pt x="744220" y="0"/>
                  </a:lnTo>
                  <a:lnTo>
                    <a:pt x="655320" y="0"/>
                  </a:lnTo>
                  <a:lnTo>
                    <a:pt x="636270" y="0"/>
                  </a:lnTo>
                  <a:lnTo>
                    <a:pt x="636270" y="194945"/>
                  </a:lnTo>
                  <a:lnTo>
                    <a:pt x="655320" y="194945"/>
                  </a:lnTo>
                  <a:lnTo>
                    <a:pt x="744220" y="194945"/>
                  </a:lnTo>
                  <a:lnTo>
                    <a:pt x="751840" y="194945"/>
                  </a:lnTo>
                  <a:lnTo>
                    <a:pt x="751840" y="176860"/>
                  </a:lnTo>
                  <a:lnTo>
                    <a:pt x="744220" y="176860"/>
                  </a:lnTo>
                  <a:lnTo>
                    <a:pt x="655320" y="176860"/>
                  </a:lnTo>
                  <a:lnTo>
                    <a:pt x="655320" y="105270"/>
                  </a:lnTo>
                  <a:lnTo>
                    <a:pt x="744220" y="105270"/>
                  </a:lnTo>
                  <a:lnTo>
                    <a:pt x="744220" y="87185"/>
                  </a:lnTo>
                  <a:lnTo>
                    <a:pt x="655320" y="87185"/>
                  </a:lnTo>
                  <a:lnTo>
                    <a:pt x="655320" y="18097"/>
                  </a:lnTo>
                  <a:lnTo>
                    <a:pt x="744220" y="18097"/>
                  </a:lnTo>
                  <a:lnTo>
                    <a:pt x="751840" y="18097"/>
                  </a:lnTo>
                  <a:lnTo>
                    <a:pt x="751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7299" y="8950771"/>
              <a:ext cx="134089" cy="1949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6628" y="8946885"/>
              <a:ext cx="142874" cy="2027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7362" y="8950772"/>
              <a:ext cx="131826" cy="1949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84680" y="8950782"/>
              <a:ext cx="256540" cy="194945"/>
            </a:xfrm>
            <a:custGeom>
              <a:avLst/>
              <a:gdLst/>
              <a:ahLst/>
              <a:cxnLst/>
              <a:rect l="l" t="t" r="r" b="b"/>
              <a:pathLst>
                <a:path w="256539" h="194945">
                  <a:moveTo>
                    <a:pt x="115570" y="0"/>
                  </a:moveTo>
                  <a:lnTo>
                    <a:pt x="109220" y="0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194945"/>
                  </a:lnTo>
                  <a:lnTo>
                    <a:pt x="19050" y="194945"/>
                  </a:lnTo>
                  <a:lnTo>
                    <a:pt x="109220" y="194945"/>
                  </a:lnTo>
                  <a:lnTo>
                    <a:pt x="115570" y="194945"/>
                  </a:lnTo>
                  <a:lnTo>
                    <a:pt x="115570" y="176860"/>
                  </a:lnTo>
                  <a:lnTo>
                    <a:pt x="109220" y="176860"/>
                  </a:lnTo>
                  <a:lnTo>
                    <a:pt x="19050" y="176860"/>
                  </a:lnTo>
                  <a:lnTo>
                    <a:pt x="19050" y="105270"/>
                  </a:lnTo>
                  <a:lnTo>
                    <a:pt x="109220" y="105270"/>
                  </a:lnTo>
                  <a:lnTo>
                    <a:pt x="109220" y="87185"/>
                  </a:lnTo>
                  <a:lnTo>
                    <a:pt x="19050" y="87185"/>
                  </a:lnTo>
                  <a:lnTo>
                    <a:pt x="19050" y="18097"/>
                  </a:lnTo>
                  <a:lnTo>
                    <a:pt x="109220" y="18097"/>
                  </a:lnTo>
                  <a:lnTo>
                    <a:pt x="115570" y="18097"/>
                  </a:lnTo>
                  <a:lnTo>
                    <a:pt x="115570" y="0"/>
                  </a:lnTo>
                  <a:close/>
                </a:path>
                <a:path w="256539" h="194945">
                  <a:moveTo>
                    <a:pt x="256540" y="0"/>
                  </a:moveTo>
                  <a:lnTo>
                    <a:pt x="248920" y="0"/>
                  </a:lnTo>
                  <a:lnTo>
                    <a:pt x="160020" y="0"/>
                  </a:lnTo>
                  <a:lnTo>
                    <a:pt x="139700" y="0"/>
                  </a:lnTo>
                  <a:lnTo>
                    <a:pt x="139700" y="194945"/>
                  </a:lnTo>
                  <a:lnTo>
                    <a:pt x="160020" y="194945"/>
                  </a:lnTo>
                  <a:lnTo>
                    <a:pt x="248920" y="194945"/>
                  </a:lnTo>
                  <a:lnTo>
                    <a:pt x="256540" y="194945"/>
                  </a:lnTo>
                  <a:lnTo>
                    <a:pt x="256540" y="176860"/>
                  </a:lnTo>
                  <a:lnTo>
                    <a:pt x="248920" y="176860"/>
                  </a:lnTo>
                  <a:lnTo>
                    <a:pt x="160020" y="176860"/>
                  </a:lnTo>
                  <a:lnTo>
                    <a:pt x="160020" y="105270"/>
                  </a:lnTo>
                  <a:lnTo>
                    <a:pt x="248920" y="105270"/>
                  </a:lnTo>
                  <a:lnTo>
                    <a:pt x="248920" y="87185"/>
                  </a:lnTo>
                  <a:lnTo>
                    <a:pt x="160020" y="87185"/>
                  </a:lnTo>
                  <a:lnTo>
                    <a:pt x="160020" y="18097"/>
                  </a:lnTo>
                  <a:lnTo>
                    <a:pt x="248920" y="18097"/>
                  </a:lnTo>
                  <a:lnTo>
                    <a:pt x="256540" y="18097"/>
                  </a:lnTo>
                  <a:lnTo>
                    <a:pt x="25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5253" y="8950771"/>
              <a:ext cx="134081" cy="1949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2330" y="8946322"/>
              <a:ext cx="152817" cy="20386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23589" y="977970"/>
            <a:ext cx="3712590" cy="245103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58814" y="3845823"/>
            <a:ext cx="2649738" cy="176895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2011" y="3802921"/>
            <a:ext cx="2743084" cy="176895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09137" y="929498"/>
            <a:ext cx="5484378" cy="281829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23589" y="3495367"/>
            <a:ext cx="3712590" cy="213679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061430" y="5748593"/>
            <a:ext cx="2196562" cy="215422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spcBef>
                <a:spcPts val="79"/>
              </a:spcBef>
            </a:pPr>
            <a:r>
              <a:rPr sz="1152" dirty="0">
                <a:solidFill>
                  <a:srgbClr val="FFFFFF"/>
                </a:solidFill>
                <a:latin typeface="Arial Narrow"/>
                <a:cs typeface="Arial Narrow"/>
              </a:rPr>
              <a:t>Existing</a:t>
            </a:r>
            <a:r>
              <a:rPr sz="1152" spc="16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34" b="1" dirty="0">
                <a:solidFill>
                  <a:srgbClr val="FFFFFF"/>
                </a:solidFill>
                <a:latin typeface="Arial"/>
                <a:cs typeface="Arial"/>
              </a:rPr>
              <a:t>Concept</a:t>
            </a:r>
            <a:r>
              <a:rPr sz="1334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34" b="1" dirty="0">
                <a:solidFill>
                  <a:srgbClr val="FFFFFF"/>
                </a:solidFill>
                <a:latin typeface="Arial"/>
                <a:cs typeface="Arial"/>
              </a:rPr>
              <a:t>Images</a:t>
            </a:r>
            <a:r>
              <a:rPr sz="1334" spc="127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910" spc="-42" dirty="0">
                <a:solidFill>
                  <a:srgbClr val="FFFFFF"/>
                </a:solidFill>
                <a:latin typeface="Arial Narrow"/>
                <a:cs typeface="Arial Narrow"/>
              </a:rPr>
              <a:t>Page</a:t>
            </a:r>
            <a:r>
              <a:rPr sz="91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910" spc="-15" dirty="0">
                <a:solidFill>
                  <a:srgbClr val="FFFFFF"/>
                </a:solidFill>
                <a:latin typeface="Arial Narrow"/>
                <a:cs typeface="Arial Narrow"/>
              </a:rPr>
              <a:t>04</a:t>
            </a:r>
            <a:endParaRPr sz="91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11269-98FD-89B7-F759-70EA4286E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A7D1-3A78-5745-3388-6337AB258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Osseo Cannabis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B3FFD7-FD7B-412A-1974-345DAE08E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dirty="0"/>
              <a:t>February 2026 signed contract with 45North for project management services.</a:t>
            </a:r>
          </a:p>
          <a:p>
            <a:endParaRPr lang="en-US" sz="3600" b="1" dirty="0"/>
          </a:p>
          <a:p>
            <a:r>
              <a:rPr lang="en-US" sz="3600" b="1" dirty="0"/>
              <a:t>Advised by council that they wanted to open in November 2026.</a:t>
            </a:r>
          </a:p>
          <a:p>
            <a:endParaRPr lang="en-US" sz="3600" b="1" dirty="0"/>
          </a:p>
          <a:p>
            <a:r>
              <a:rPr lang="en-US" sz="3600" b="1" dirty="0"/>
              <a:t>Started purchasing Security/IT/Fire and demo for building in March 2026</a:t>
            </a:r>
          </a:p>
        </p:txBody>
      </p:sp>
    </p:spTree>
    <p:extLst>
      <p:ext uri="{BB962C8B-B14F-4D97-AF65-F5344CB8AC3E}">
        <p14:creationId xmlns:p14="http://schemas.microsoft.com/office/powerpoint/2010/main" val="2606484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57811-3277-491C-C33A-954555DA5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30A50-79A4-830A-F6B2-AF818FE60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Osseo Cannabis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70CD73-9C99-85FE-196A-EE2435DF7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dirty="0"/>
              <a:t>Then we ran into issues in May 2026</a:t>
            </a:r>
          </a:p>
          <a:p>
            <a:pPr lvl="1"/>
            <a:r>
              <a:rPr lang="en-US" sz="3200" b="1" dirty="0"/>
              <a:t>Started talking about bonding</a:t>
            </a:r>
          </a:p>
          <a:p>
            <a:pPr lvl="2"/>
            <a:r>
              <a:rPr lang="en-US" sz="2800" b="1" dirty="0"/>
              <a:t>We went high at 4,000,000 estimate</a:t>
            </a:r>
          </a:p>
          <a:p>
            <a:pPr lvl="2"/>
            <a:r>
              <a:rPr lang="en-US" sz="2800" b="1" dirty="0"/>
              <a:t>Tax abatement bonding</a:t>
            </a:r>
          </a:p>
          <a:p>
            <a:pPr lvl="2"/>
            <a:r>
              <a:rPr lang="en-US" sz="2800" b="1" dirty="0"/>
              <a:t>Settled at 2,650,000 bond</a:t>
            </a:r>
          </a:p>
          <a:p>
            <a:pPr lvl="1"/>
            <a:endParaRPr lang="en-US" sz="3200" b="1" dirty="0"/>
          </a:p>
          <a:p>
            <a:pPr lvl="1"/>
            <a:r>
              <a:rPr lang="en-US" sz="3200" b="1" dirty="0"/>
              <a:t>Residents started to take notice</a:t>
            </a:r>
          </a:p>
          <a:p>
            <a:pPr lvl="1"/>
            <a:endParaRPr lang="en-US" sz="3200" b="1" dirty="0"/>
          </a:p>
          <a:p>
            <a:pPr lvl="1"/>
            <a:r>
              <a:rPr lang="en-US" sz="3200" b="1" dirty="0"/>
              <a:t>Started to get push back</a:t>
            </a:r>
          </a:p>
        </p:txBody>
      </p:sp>
    </p:spTree>
    <p:extLst>
      <p:ext uri="{BB962C8B-B14F-4D97-AF65-F5344CB8AC3E}">
        <p14:creationId xmlns:p14="http://schemas.microsoft.com/office/powerpoint/2010/main" val="372538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4B91-5AB3-311A-B818-8833A496A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F9706-F47D-7650-6C7D-202DBEABC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Osseo Cannabis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A281CE-1E11-569E-EF6F-FDC090BF2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dirty="0"/>
              <a:t>End of June we announced we would be having a public hearing on the bonds</a:t>
            </a:r>
          </a:p>
          <a:p>
            <a:endParaRPr lang="en-US" sz="3600" b="1" dirty="0"/>
          </a:p>
          <a:p>
            <a:r>
              <a:rPr lang="en-US" sz="3600" b="1" dirty="0"/>
              <a:t>Early July council decided to have a public listening session</a:t>
            </a:r>
          </a:p>
          <a:p>
            <a:endParaRPr lang="en-US" sz="3600" b="1" dirty="0"/>
          </a:p>
          <a:p>
            <a:r>
              <a:rPr lang="en-US" sz="3600" b="1" dirty="0"/>
              <a:t>July council pushes bonding question for more information.</a:t>
            </a:r>
          </a:p>
        </p:txBody>
      </p:sp>
    </p:spTree>
    <p:extLst>
      <p:ext uri="{BB962C8B-B14F-4D97-AF65-F5344CB8AC3E}">
        <p14:creationId xmlns:p14="http://schemas.microsoft.com/office/powerpoint/2010/main" val="1634538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1C4A2-C28B-E670-DFAA-DE0C0B039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D603A-FB3B-2CE5-56AD-B219D1304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Osseo Cannabis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04A7A4-8652-6737-D9F3-625006AF1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dirty="0"/>
              <a:t>End of July awarded tax abatement bonding through Park State Bank.</a:t>
            </a:r>
          </a:p>
          <a:p>
            <a:pPr lvl="1"/>
            <a:r>
              <a:rPr lang="en-US" sz="3200" b="1" dirty="0"/>
              <a:t>Ended at 2,650,000 bond.  350,000 per year payment.  </a:t>
            </a:r>
          </a:p>
          <a:p>
            <a:endParaRPr lang="en-US" sz="3600" b="1" dirty="0"/>
          </a:p>
          <a:p>
            <a:r>
              <a:rPr lang="en-US" sz="3600" b="1" dirty="0"/>
              <a:t>Also awarded GCM Construction the general contractor.</a:t>
            </a:r>
          </a:p>
          <a:p>
            <a:endParaRPr lang="en-US" sz="3600" b="1" dirty="0"/>
          </a:p>
          <a:p>
            <a:r>
              <a:rPr lang="en-US" sz="3600" b="1" dirty="0"/>
              <a:t>We just started construction end of August.  </a:t>
            </a:r>
          </a:p>
        </p:txBody>
      </p:sp>
    </p:spTree>
    <p:extLst>
      <p:ext uri="{BB962C8B-B14F-4D97-AF65-F5344CB8AC3E}">
        <p14:creationId xmlns:p14="http://schemas.microsoft.com/office/powerpoint/2010/main" val="3751430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3587" y="702413"/>
            <a:ext cx="9427042" cy="103205"/>
          </a:xfrm>
          <a:custGeom>
            <a:avLst/>
            <a:gdLst/>
            <a:ahLst/>
            <a:cxnLst/>
            <a:rect l="l" t="t" r="r" b="b"/>
            <a:pathLst>
              <a:path w="15544800" h="170180">
                <a:moveTo>
                  <a:pt x="15544799" y="170022"/>
                </a:moveTo>
                <a:lnTo>
                  <a:pt x="15544799" y="0"/>
                </a:lnTo>
                <a:lnTo>
                  <a:pt x="0" y="0"/>
                </a:lnTo>
                <a:lnTo>
                  <a:pt x="0" y="170022"/>
                </a:lnTo>
                <a:lnTo>
                  <a:pt x="15544799" y="170022"/>
                </a:lnTo>
                <a:close/>
              </a:path>
            </a:pathLst>
          </a:custGeom>
          <a:solidFill>
            <a:srgbClr val="39404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3" name="object 3"/>
          <p:cNvGrpSpPr/>
          <p:nvPr/>
        </p:nvGrpSpPr>
        <p:grpSpPr>
          <a:xfrm>
            <a:off x="1103587" y="5613790"/>
            <a:ext cx="9427042" cy="417439"/>
            <a:chOff x="0" y="8712982"/>
            <a:chExt cx="15544800" cy="688340"/>
          </a:xfrm>
        </p:grpSpPr>
        <p:sp>
          <p:nvSpPr>
            <p:cNvPr id="4" name="object 4"/>
            <p:cNvSpPr/>
            <p:nvPr/>
          </p:nvSpPr>
          <p:spPr>
            <a:xfrm>
              <a:off x="0" y="8712982"/>
              <a:ext cx="15544800" cy="688340"/>
            </a:xfrm>
            <a:custGeom>
              <a:avLst/>
              <a:gdLst/>
              <a:ahLst/>
              <a:cxnLst/>
              <a:rect l="l" t="t" r="r" b="b"/>
              <a:pathLst>
                <a:path w="15544800" h="688340">
                  <a:moveTo>
                    <a:pt x="15544799" y="688192"/>
                  </a:moveTo>
                  <a:lnTo>
                    <a:pt x="15544799" y="0"/>
                  </a:lnTo>
                  <a:lnTo>
                    <a:pt x="0" y="0"/>
                  </a:lnTo>
                  <a:lnTo>
                    <a:pt x="0" y="688192"/>
                  </a:lnTo>
                  <a:lnTo>
                    <a:pt x="15544799" y="688192"/>
                  </a:lnTo>
                  <a:close/>
                </a:path>
              </a:pathLst>
            </a:custGeom>
            <a:solidFill>
              <a:srgbClr val="39404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" name="object 5"/>
            <p:cNvSpPr/>
            <p:nvPr/>
          </p:nvSpPr>
          <p:spPr>
            <a:xfrm>
              <a:off x="290830" y="8950782"/>
              <a:ext cx="751840" cy="194945"/>
            </a:xfrm>
            <a:custGeom>
              <a:avLst/>
              <a:gdLst/>
              <a:ahLst/>
              <a:cxnLst/>
              <a:rect l="l" t="t" r="r" b="b"/>
              <a:pathLst>
                <a:path w="751840" h="194945">
                  <a:moveTo>
                    <a:pt x="128270" y="0"/>
                  </a:moveTo>
                  <a:lnTo>
                    <a:pt x="73660" y="0"/>
                  </a:lnTo>
                  <a:lnTo>
                    <a:pt x="54610" y="0"/>
                  </a:lnTo>
                  <a:lnTo>
                    <a:pt x="0" y="0"/>
                  </a:lnTo>
                  <a:lnTo>
                    <a:pt x="0" y="18097"/>
                  </a:lnTo>
                  <a:lnTo>
                    <a:pt x="54610" y="18097"/>
                  </a:lnTo>
                  <a:lnTo>
                    <a:pt x="54610" y="194945"/>
                  </a:lnTo>
                  <a:lnTo>
                    <a:pt x="73660" y="194945"/>
                  </a:lnTo>
                  <a:lnTo>
                    <a:pt x="73660" y="18097"/>
                  </a:lnTo>
                  <a:lnTo>
                    <a:pt x="128270" y="18097"/>
                  </a:lnTo>
                  <a:lnTo>
                    <a:pt x="128270" y="0"/>
                  </a:lnTo>
                  <a:close/>
                </a:path>
                <a:path w="751840" h="194945">
                  <a:moveTo>
                    <a:pt x="276860" y="0"/>
                  </a:moveTo>
                  <a:lnTo>
                    <a:pt x="257810" y="0"/>
                  </a:lnTo>
                  <a:lnTo>
                    <a:pt x="257810" y="87452"/>
                  </a:lnTo>
                  <a:lnTo>
                    <a:pt x="165100" y="87452"/>
                  </a:lnTo>
                  <a:lnTo>
                    <a:pt x="165100" y="0"/>
                  </a:lnTo>
                  <a:lnTo>
                    <a:pt x="144780" y="0"/>
                  </a:lnTo>
                  <a:lnTo>
                    <a:pt x="144780" y="194945"/>
                  </a:lnTo>
                  <a:lnTo>
                    <a:pt x="165100" y="194945"/>
                  </a:lnTo>
                  <a:lnTo>
                    <a:pt x="165100" y="106946"/>
                  </a:lnTo>
                  <a:lnTo>
                    <a:pt x="257810" y="106946"/>
                  </a:lnTo>
                  <a:lnTo>
                    <a:pt x="257810" y="194945"/>
                  </a:lnTo>
                  <a:lnTo>
                    <a:pt x="276860" y="194945"/>
                  </a:lnTo>
                  <a:lnTo>
                    <a:pt x="276860" y="0"/>
                  </a:lnTo>
                  <a:close/>
                </a:path>
                <a:path w="751840" h="194945">
                  <a:moveTo>
                    <a:pt x="331050" y="0"/>
                  </a:moveTo>
                  <a:lnTo>
                    <a:pt x="311467" y="0"/>
                  </a:lnTo>
                  <a:lnTo>
                    <a:pt x="311467" y="194945"/>
                  </a:lnTo>
                  <a:lnTo>
                    <a:pt x="331050" y="194945"/>
                  </a:lnTo>
                  <a:lnTo>
                    <a:pt x="331050" y="0"/>
                  </a:lnTo>
                  <a:close/>
                </a:path>
                <a:path w="751840" h="194945">
                  <a:moveTo>
                    <a:pt x="481330" y="0"/>
                  </a:moveTo>
                  <a:lnTo>
                    <a:pt x="473710" y="0"/>
                  </a:lnTo>
                  <a:lnTo>
                    <a:pt x="384810" y="0"/>
                  </a:lnTo>
                  <a:lnTo>
                    <a:pt x="365760" y="0"/>
                  </a:lnTo>
                  <a:lnTo>
                    <a:pt x="365760" y="194945"/>
                  </a:lnTo>
                  <a:lnTo>
                    <a:pt x="384810" y="194945"/>
                  </a:lnTo>
                  <a:lnTo>
                    <a:pt x="473710" y="194945"/>
                  </a:lnTo>
                  <a:lnTo>
                    <a:pt x="481330" y="194945"/>
                  </a:lnTo>
                  <a:lnTo>
                    <a:pt x="481330" y="176860"/>
                  </a:lnTo>
                  <a:lnTo>
                    <a:pt x="473710" y="176860"/>
                  </a:lnTo>
                  <a:lnTo>
                    <a:pt x="384810" y="176860"/>
                  </a:lnTo>
                  <a:lnTo>
                    <a:pt x="384810" y="105270"/>
                  </a:lnTo>
                  <a:lnTo>
                    <a:pt x="473710" y="105270"/>
                  </a:lnTo>
                  <a:lnTo>
                    <a:pt x="473710" y="87185"/>
                  </a:lnTo>
                  <a:lnTo>
                    <a:pt x="384810" y="87185"/>
                  </a:lnTo>
                  <a:lnTo>
                    <a:pt x="384810" y="18097"/>
                  </a:lnTo>
                  <a:lnTo>
                    <a:pt x="473710" y="18097"/>
                  </a:lnTo>
                  <a:lnTo>
                    <a:pt x="481330" y="18097"/>
                  </a:lnTo>
                  <a:lnTo>
                    <a:pt x="481330" y="0"/>
                  </a:lnTo>
                  <a:close/>
                </a:path>
                <a:path w="751840" h="194945">
                  <a:moveTo>
                    <a:pt x="615950" y="176860"/>
                  </a:moveTo>
                  <a:lnTo>
                    <a:pt x="525780" y="176860"/>
                  </a:lnTo>
                  <a:lnTo>
                    <a:pt x="525780" y="0"/>
                  </a:lnTo>
                  <a:lnTo>
                    <a:pt x="505460" y="0"/>
                  </a:lnTo>
                  <a:lnTo>
                    <a:pt x="505460" y="194945"/>
                  </a:lnTo>
                  <a:lnTo>
                    <a:pt x="525780" y="194945"/>
                  </a:lnTo>
                  <a:lnTo>
                    <a:pt x="615950" y="194945"/>
                  </a:lnTo>
                  <a:lnTo>
                    <a:pt x="615950" y="176860"/>
                  </a:lnTo>
                  <a:close/>
                </a:path>
                <a:path w="751840" h="194945">
                  <a:moveTo>
                    <a:pt x="751840" y="0"/>
                  </a:moveTo>
                  <a:lnTo>
                    <a:pt x="744220" y="0"/>
                  </a:lnTo>
                  <a:lnTo>
                    <a:pt x="655320" y="0"/>
                  </a:lnTo>
                  <a:lnTo>
                    <a:pt x="636270" y="0"/>
                  </a:lnTo>
                  <a:lnTo>
                    <a:pt x="636270" y="194945"/>
                  </a:lnTo>
                  <a:lnTo>
                    <a:pt x="655320" y="194945"/>
                  </a:lnTo>
                  <a:lnTo>
                    <a:pt x="744220" y="194945"/>
                  </a:lnTo>
                  <a:lnTo>
                    <a:pt x="751840" y="194945"/>
                  </a:lnTo>
                  <a:lnTo>
                    <a:pt x="751840" y="176860"/>
                  </a:lnTo>
                  <a:lnTo>
                    <a:pt x="744220" y="176860"/>
                  </a:lnTo>
                  <a:lnTo>
                    <a:pt x="655320" y="176860"/>
                  </a:lnTo>
                  <a:lnTo>
                    <a:pt x="655320" y="105270"/>
                  </a:lnTo>
                  <a:lnTo>
                    <a:pt x="744220" y="105270"/>
                  </a:lnTo>
                  <a:lnTo>
                    <a:pt x="744220" y="87185"/>
                  </a:lnTo>
                  <a:lnTo>
                    <a:pt x="655320" y="87185"/>
                  </a:lnTo>
                  <a:lnTo>
                    <a:pt x="655320" y="18097"/>
                  </a:lnTo>
                  <a:lnTo>
                    <a:pt x="744220" y="18097"/>
                  </a:lnTo>
                  <a:lnTo>
                    <a:pt x="751840" y="18097"/>
                  </a:lnTo>
                  <a:lnTo>
                    <a:pt x="751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7299" y="8950771"/>
              <a:ext cx="134089" cy="1949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6628" y="8946885"/>
              <a:ext cx="142874" cy="2027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7362" y="8950772"/>
              <a:ext cx="131826" cy="1949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84680" y="8950782"/>
              <a:ext cx="256540" cy="194945"/>
            </a:xfrm>
            <a:custGeom>
              <a:avLst/>
              <a:gdLst/>
              <a:ahLst/>
              <a:cxnLst/>
              <a:rect l="l" t="t" r="r" b="b"/>
              <a:pathLst>
                <a:path w="256539" h="194945">
                  <a:moveTo>
                    <a:pt x="115570" y="0"/>
                  </a:moveTo>
                  <a:lnTo>
                    <a:pt x="109220" y="0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194945"/>
                  </a:lnTo>
                  <a:lnTo>
                    <a:pt x="19050" y="194945"/>
                  </a:lnTo>
                  <a:lnTo>
                    <a:pt x="109220" y="194945"/>
                  </a:lnTo>
                  <a:lnTo>
                    <a:pt x="115570" y="194945"/>
                  </a:lnTo>
                  <a:lnTo>
                    <a:pt x="115570" y="176860"/>
                  </a:lnTo>
                  <a:lnTo>
                    <a:pt x="109220" y="176860"/>
                  </a:lnTo>
                  <a:lnTo>
                    <a:pt x="19050" y="176860"/>
                  </a:lnTo>
                  <a:lnTo>
                    <a:pt x="19050" y="105270"/>
                  </a:lnTo>
                  <a:lnTo>
                    <a:pt x="109220" y="105270"/>
                  </a:lnTo>
                  <a:lnTo>
                    <a:pt x="109220" y="87185"/>
                  </a:lnTo>
                  <a:lnTo>
                    <a:pt x="19050" y="87185"/>
                  </a:lnTo>
                  <a:lnTo>
                    <a:pt x="19050" y="18097"/>
                  </a:lnTo>
                  <a:lnTo>
                    <a:pt x="109220" y="18097"/>
                  </a:lnTo>
                  <a:lnTo>
                    <a:pt x="115570" y="18097"/>
                  </a:lnTo>
                  <a:lnTo>
                    <a:pt x="115570" y="0"/>
                  </a:lnTo>
                  <a:close/>
                </a:path>
                <a:path w="256539" h="194945">
                  <a:moveTo>
                    <a:pt x="256540" y="0"/>
                  </a:moveTo>
                  <a:lnTo>
                    <a:pt x="248920" y="0"/>
                  </a:lnTo>
                  <a:lnTo>
                    <a:pt x="160020" y="0"/>
                  </a:lnTo>
                  <a:lnTo>
                    <a:pt x="139700" y="0"/>
                  </a:lnTo>
                  <a:lnTo>
                    <a:pt x="139700" y="194945"/>
                  </a:lnTo>
                  <a:lnTo>
                    <a:pt x="160020" y="194945"/>
                  </a:lnTo>
                  <a:lnTo>
                    <a:pt x="248920" y="194945"/>
                  </a:lnTo>
                  <a:lnTo>
                    <a:pt x="256540" y="194945"/>
                  </a:lnTo>
                  <a:lnTo>
                    <a:pt x="256540" y="176860"/>
                  </a:lnTo>
                  <a:lnTo>
                    <a:pt x="248920" y="176860"/>
                  </a:lnTo>
                  <a:lnTo>
                    <a:pt x="160020" y="176860"/>
                  </a:lnTo>
                  <a:lnTo>
                    <a:pt x="160020" y="105270"/>
                  </a:lnTo>
                  <a:lnTo>
                    <a:pt x="248920" y="105270"/>
                  </a:lnTo>
                  <a:lnTo>
                    <a:pt x="248920" y="87185"/>
                  </a:lnTo>
                  <a:lnTo>
                    <a:pt x="160020" y="87185"/>
                  </a:lnTo>
                  <a:lnTo>
                    <a:pt x="160020" y="18097"/>
                  </a:lnTo>
                  <a:lnTo>
                    <a:pt x="248920" y="18097"/>
                  </a:lnTo>
                  <a:lnTo>
                    <a:pt x="256540" y="18097"/>
                  </a:lnTo>
                  <a:lnTo>
                    <a:pt x="25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5253" y="8950771"/>
              <a:ext cx="134081" cy="1949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2330" y="8946322"/>
              <a:ext cx="152817" cy="20386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176601" y="857421"/>
            <a:ext cx="9281093" cy="4710055"/>
            <a:chOff x="120395" y="947927"/>
            <a:chExt cx="15304135" cy="7766684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395" y="947927"/>
              <a:ext cx="15304007" cy="76855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99063" y="6493763"/>
              <a:ext cx="4625339" cy="2220467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2266544" y="8859243"/>
            <a:ext cx="3037840" cy="368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9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pPr>
              <a:spcBef>
                <a:spcPts val="90"/>
              </a:spcBef>
            </a:pPr>
            <a:r>
              <a:rPr lang="en-US" spc="-10"/>
              <a:t>Southwest</a:t>
            </a:r>
            <a:r>
              <a:rPr lang="en-US" spc="260">
                <a:latin typeface="Times New Roman"/>
                <a:cs typeface="Times New Roman"/>
              </a:rPr>
              <a:t> </a:t>
            </a:r>
            <a:r>
              <a:rPr lang="en-US" sz="2200" b="1" spc="-10">
                <a:latin typeface="Arial"/>
                <a:cs typeface="Arial"/>
              </a:rPr>
              <a:t>Rendering</a:t>
            </a:r>
            <a:r>
              <a:rPr lang="en-US" sz="2200" spc="-114">
                <a:latin typeface="Times New Roman"/>
                <a:cs typeface="Times New Roman"/>
              </a:rPr>
              <a:t> </a:t>
            </a:r>
            <a:r>
              <a:rPr lang="en-US" sz="1500" spc="-65"/>
              <a:t>Page</a:t>
            </a:r>
            <a:r>
              <a:rPr lang="en-US" sz="1500" spc="-30">
                <a:latin typeface="Times New Roman"/>
                <a:cs typeface="Times New Roman"/>
              </a:rPr>
              <a:t> </a:t>
            </a:r>
            <a:fld id="{81D60167-4931-47E6-BA6A-407CBD079E47}" type="slidenum">
              <a:rPr sz="1500" spc="-25" smtClean="0"/>
              <a:pPr>
                <a:spcBef>
                  <a:spcPts val="90"/>
                </a:spcBef>
              </a:pPr>
              <a:t>10</a:t>
            </a:fld>
            <a:endParaRPr sz="91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2808" y="826559"/>
            <a:ext cx="9427042" cy="103205"/>
          </a:xfrm>
          <a:custGeom>
            <a:avLst/>
            <a:gdLst/>
            <a:ahLst/>
            <a:cxnLst/>
            <a:rect l="l" t="t" r="r" b="b"/>
            <a:pathLst>
              <a:path w="15544800" h="170180">
                <a:moveTo>
                  <a:pt x="15544799" y="170022"/>
                </a:moveTo>
                <a:lnTo>
                  <a:pt x="15544799" y="0"/>
                </a:lnTo>
                <a:lnTo>
                  <a:pt x="0" y="0"/>
                </a:lnTo>
                <a:lnTo>
                  <a:pt x="0" y="170022"/>
                </a:lnTo>
                <a:lnTo>
                  <a:pt x="15544799" y="170022"/>
                </a:lnTo>
                <a:close/>
              </a:path>
            </a:pathLst>
          </a:custGeom>
          <a:solidFill>
            <a:srgbClr val="39404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3" name="object 3"/>
          <p:cNvGrpSpPr/>
          <p:nvPr/>
        </p:nvGrpSpPr>
        <p:grpSpPr>
          <a:xfrm>
            <a:off x="1112808" y="1006094"/>
            <a:ext cx="9427042" cy="5125954"/>
            <a:chOff x="0" y="948689"/>
            <a:chExt cx="15544800" cy="8452485"/>
          </a:xfrm>
        </p:grpSpPr>
        <p:sp>
          <p:nvSpPr>
            <p:cNvPr id="4" name="object 4"/>
            <p:cNvSpPr/>
            <p:nvPr/>
          </p:nvSpPr>
          <p:spPr>
            <a:xfrm>
              <a:off x="0" y="8712981"/>
              <a:ext cx="15544800" cy="688340"/>
            </a:xfrm>
            <a:custGeom>
              <a:avLst/>
              <a:gdLst/>
              <a:ahLst/>
              <a:cxnLst/>
              <a:rect l="l" t="t" r="r" b="b"/>
              <a:pathLst>
                <a:path w="15544800" h="688340">
                  <a:moveTo>
                    <a:pt x="15544799" y="688192"/>
                  </a:moveTo>
                  <a:lnTo>
                    <a:pt x="15544799" y="0"/>
                  </a:lnTo>
                  <a:lnTo>
                    <a:pt x="0" y="0"/>
                  </a:lnTo>
                  <a:lnTo>
                    <a:pt x="0" y="688192"/>
                  </a:lnTo>
                  <a:lnTo>
                    <a:pt x="15544799" y="688192"/>
                  </a:lnTo>
                  <a:close/>
                </a:path>
              </a:pathLst>
            </a:custGeom>
            <a:solidFill>
              <a:srgbClr val="39404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" name="object 5"/>
            <p:cNvSpPr/>
            <p:nvPr/>
          </p:nvSpPr>
          <p:spPr>
            <a:xfrm>
              <a:off x="290830" y="8950782"/>
              <a:ext cx="751840" cy="194945"/>
            </a:xfrm>
            <a:custGeom>
              <a:avLst/>
              <a:gdLst/>
              <a:ahLst/>
              <a:cxnLst/>
              <a:rect l="l" t="t" r="r" b="b"/>
              <a:pathLst>
                <a:path w="751840" h="194945">
                  <a:moveTo>
                    <a:pt x="128270" y="0"/>
                  </a:moveTo>
                  <a:lnTo>
                    <a:pt x="73660" y="0"/>
                  </a:lnTo>
                  <a:lnTo>
                    <a:pt x="54610" y="0"/>
                  </a:lnTo>
                  <a:lnTo>
                    <a:pt x="0" y="0"/>
                  </a:lnTo>
                  <a:lnTo>
                    <a:pt x="0" y="18097"/>
                  </a:lnTo>
                  <a:lnTo>
                    <a:pt x="54610" y="18097"/>
                  </a:lnTo>
                  <a:lnTo>
                    <a:pt x="54610" y="194945"/>
                  </a:lnTo>
                  <a:lnTo>
                    <a:pt x="73660" y="194945"/>
                  </a:lnTo>
                  <a:lnTo>
                    <a:pt x="73660" y="18097"/>
                  </a:lnTo>
                  <a:lnTo>
                    <a:pt x="128270" y="18097"/>
                  </a:lnTo>
                  <a:lnTo>
                    <a:pt x="128270" y="0"/>
                  </a:lnTo>
                  <a:close/>
                </a:path>
                <a:path w="751840" h="194945">
                  <a:moveTo>
                    <a:pt x="276860" y="0"/>
                  </a:moveTo>
                  <a:lnTo>
                    <a:pt x="257810" y="0"/>
                  </a:lnTo>
                  <a:lnTo>
                    <a:pt x="257810" y="87452"/>
                  </a:lnTo>
                  <a:lnTo>
                    <a:pt x="165100" y="87452"/>
                  </a:lnTo>
                  <a:lnTo>
                    <a:pt x="165100" y="0"/>
                  </a:lnTo>
                  <a:lnTo>
                    <a:pt x="144780" y="0"/>
                  </a:lnTo>
                  <a:lnTo>
                    <a:pt x="144780" y="194945"/>
                  </a:lnTo>
                  <a:lnTo>
                    <a:pt x="165100" y="194945"/>
                  </a:lnTo>
                  <a:lnTo>
                    <a:pt x="165100" y="106946"/>
                  </a:lnTo>
                  <a:lnTo>
                    <a:pt x="257810" y="106946"/>
                  </a:lnTo>
                  <a:lnTo>
                    <a:pt x="257810" y="194945"/>
                  </a:lnTo>
                  <a:lnTo>
                    <a:pt x="276860" y="194945"/>
                  </a:lnTo>
                  <a:lnTo>
                    <a:pt x="276860" y="0"/>
                  </a:lnTo>
                  <a:close/>
                </a:path>
                <a:path w="751840" h="194945">
                  <a:moveTo>
                    <a:pt x="331050" y="0"/>
                  </a:moveTo>
                  <a:lnTo>
                    <a:pt x="311467" y="0"/>
                  </a:lnTo>
                  <a:lnTo>
                    <a:pt x="311467" y="194945"/>
                  </a:lnTo>
                  <a:lnTo>
                    <a:pt x="331050" y="194945"/>
                  </a:lnTo>
                  <a:lnTo>
                    <a:pt x="331050" y="0"/>
                  </a:lnTo>
                  <a:close/>
                </a:path>
                <a:path w="751840" h="194945">
                  <a:moveTo>
                    <a:pt x="481330" y="0"/>
                  </a:moveTo>
                  <a:lnTo>
                    <a:pt x="473710" y="0"/>
                  </a:lnTo>
                  <a:lnTo>
                    <a:pt x="384810" y="0"/>
                  </a:lnTo>
                  <a:lnTo>
                    <a:pt x="365760" y="0"/>
                  </a:lnTo>
                  <a:lnTo>
                    <a:pt x="365760" y="194945"/>
                  </a:lnTo>
                  <a:lnTo>
                    <a:pt x="384810" y="194945"/>
                  </a:lnTo>
                  <a:lnTo>
                    <a:pt x="473710" y="194945"/>
                  </a:lnTo>
                  <a:lnTo>
                    <a:pt x="481330" y="194945"/>
                  </a:lnTo>
                  <a:lnTo>
                    <a:pt x="481330" y="176860"/>
                  </a:lnTo>
                  <a:lnTo>
                    <a:pt x="473710" y="176860"/>
                  </a:lnTo>
                  <a:lnTo>
                    <a:pt x="384810" y="176860"/>
                  </a:lnTo>
                  <a:lnTo>
                    <a:pt x="384810" y="105270"/>
                  </a:lnTo>
                  <a:lnTo>
                    <a:pt x="473710" y="105270"/>
                  </a:lnTo>
                  <a:lnTo>
                    <a:pt x="473710" y="87185"/>
                  </a:lnTo>
                  <a:lnTo>
                    <a:pt x="384810" y="87185"/>
                  </a:lnTo>
                  <a:lnTo>
                    <a:pt x="384810" y="18097"/>
                  </a:lnTo>
                  <a:lnTo>
                    <a:pt x="473710" y="18097"/>
                  </a:lnTo>
                  <a:lnTo>
                    <a:pt x="481330" y="18097"/>
                  </a:lnTo>
                  <a:lnTo>
                    <a:pt x="481330" y="0"/>
                  </a:lnTo>
                  <a:close/>
                </a:path>
                <a:path w="751840" h="194945">
                  <a:moveTo>
                    <a:pt x="615950" y="176860"/>
                  </a:moveTo>
                  <a:lnTo>
                    <a:pt x="525780" y="176860"/>
                  </a:lnTo>
                  <a:lnTo>
                    <a:pt x="525780" y="0"/>
                  </a:lnTo>
                  <a:lnTo>
                    <a:pt x="505460" y="0"/>
                  </a:lnTo>
                  <a:lnTo>
                    <a:pt x="505460" y="194945"/>
                  </a:lnTo>
                  <a:lnTo>
                    <a:pt x="525780" y="194945"/>
                  </a:lnTo>
                  <a:lnTo>
                    <a:pt x="615950" y="194945"/>
                  </a:lnTo>
                  <a:lnTo>
                    <a:pt x="615950" y="176860"/>
                  </a:lnTo>
                  <a:close/>
                </a:path>
                <a:path w="751840" h="194945">
                  <a:moveTo>
                    <a:pt x="751840" y="0"/>
                  </a:moveTo>
                  <a:lnTo>
                    <a:pt x="744220" y="0"/>
                  </a:lnTo>
                  <a:lnTo>
                    <a:pt x="655320" y="0"/>
                  </a:lnTo>
                  <a:lnTo>
                    <a:pt x="636270" y="0"/>
                  </a:lnTo>
                  <a:lnTo>
                    <a:pt x="636270" y="194945"/>
                  </a:lnTo>
                  <a:lnTo>
                    <a:pt x="655320" y="194945"/>
                  </a:lnTo>
                  <a:lnTo>
                    <a:pt x="744220" y="194945"/>
                  </a:lnTo>
                  <a:lnTo>
                    <a:pt x="751840" y="194945"/>
                  </a:lnTo>
                  <a:lnTo>
                    <a:pt x="751840" y="176860"/>
                  </a:lnTo>
                  <a:lnTo>
                    <a:pt x="744220" y="176860"/>
                  </a:lnTo>
                  <a:lnTo>
                    <a:pt x="655320" y="176860"/>
                  </a:lnTo>
                  <a:lnTo>
                    <a:pt x="655320" y="105270"/>
                  </a:lnTo>
                  <a:lnTo>
                    <a:pt x="744220" y="105270"/>
                  </a:lnTo>
                  <a:lnTo>
                    <a:pt x="744220" y="87185"/>
                  </a:lnTo>
                  <a:lnTo>
                    <a:pt x="655320" y="87185"/>
                  </a:lnTo>
                  <a:lnTo>
                    <a:pt x="655320" y="18097"/>
                  </a:lnTo>
                  <a:lnTo>
                    <a:pt x="744220" y="18097"/>
                  </a:lnTo>
                  <a:lnTo>
                    <a:pt x="751840" y="18097"/>
                  </a:lnTo>
                  <a:lnTo>
                    <a:pt x="751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7299" y="8950772"/>
              <a:ext cx="134089" cy="1949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6628" y="8946885"/>
              <a:ext cx="142874" cy="2027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7362" y="8950772"/>
              <a:ext cx="131826" cy="19495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84680" y="8950782"/>
              <a:ext cx="256540" cy="194945"/>
            </a:xfrm>
            <a:custGeom>
              <a:avLst/>
              <a:gdLst/>
              <a:ahLst/>
              <a:cxnLst/>
              <a:rect l="l" t="t" r="r" b="b"/>
              <a:pathLst>
                <a:path w="256539" h="194945">
                  <a:moveTo>
                    <a:pt x="115570" y="0"/>
                  </a:moveTo>
                  <a:lnTo>
                    <a:pt x="109220" y="0"/>
                  </a:lnTo>
                  <a:lnTo>
                    <a:pt x="19050" y="0"/>
                  </a:lnTo>
                  <a:lnTo>
                    <a:pt x="0" y="0"/>
                  </a:lnTo>
                  <a:lnTo>
                    <a:pt x="0" y="194945"/>
                  </a:lnTo>
                  <a:lnTo>
                    <a:pt x="19050" y="194945"/>
                  </a:lnTo>
                  <a:lnTo>
                    <a:pt x="109220" y="194945"/>
                  </a:lnTo>
                  <a:lnTo>
                    <a:pt x="115570" y="194945"/>
                  </a:lnTo>
                  <a:lnTo>
                    <a:pt x="115570" y="176860"/>
                  </a:lnTo>
                  <a:lnTo>
                    <a:pt x="109220" y="176860"/>
                  </a:lnTo>
                  <a:lnTo>
                    <a:pt x="19050" y="176860"/>
                  </a:lnTo>
                  <a:lnTo>
                    <a:pt x="19050" y="105270"/>
                  </a:lnTo>
                  <a:lnTo>
                    <a:pt x="109220" y="105270"/>
                  </a:lnTo>
                  <a:lnTo>
                    <a:pt x="109220" y="87185"/>
                  </a:lnTo>
                  <a:lnTo>
                    <a:pt x="19050" y="87185"/>
                  </a:lnTo>
                  <a:lnTo>
                    <a:pt x="19050" y="18097"/>
                  </a:lnTo>
                  <a:lnTo>
                    <a:pt x="109220" y="18097"/>
                  </a:lnTo>
                  <a:lnTo>
                    <a:pt x="115570" y="18097"/>
                  </a:lnTo>
                  <a:lnTo>
                    <a:pt x="115570" y="0"/>
                  </a:lnTo>
                  <a:close/>
                </a:path>
                <a:path w="256539" h="194945">
                  <a:moveTo>
                    <a:pt x="256540" y="0"/>
                  </a:moveTo>
                  <a:lnTo>
                    <a:pt x="248920" y="0"/>
                  </a:lnTo>
                  <a:lnTo>
                    <a:pt x="160020" y="0"/>
                  </a:lnTo>
                  <a:lnTo>
                    <a:pt x="139700" y="0"/>
                  </a:lnTo>
                  <a:lnTo>
                    <a:pt x="139700" y="194945"/>
                  </a:lnTo>
                  <a:lnTo>
                    <a:pt x="160020" y="194945"/>
                  </a:lnTo>
                  <a:lnTo>
                    <a:pt x="248920" y="194945"/>
                  </a:lnTo>
                  <a:lnTo>
                    <a:pt x="256540" y="194945"/>
                  </a:lnTo>
                  <a:lnTo>
                    <a:pt x="256540" y="176860"/>
                  </a:lnTo>
                  <a:lnTo>
                    <a:pt x="248920" y="176860"/>
                  </a:lnTo>
                  <a:lnTo>
                    <a:pt x="160020" y="176860"/>
                  </a:lnTo>
                  <a:lnTo>
                    <a:pt x="160020" y="105270"/>
                  </a:lnTo>
                  <a:lnTo>
                    <a:pt x="248920" y="105270"/>
                  </a:lnTo>
                  <a:lnTo>
                    <a:pt x="248920" y="87185"/>
                  </a:lnTo>
                  <a:lnTo>
                    <a:pt x="160020" y="87185"/>
                  </a:lnTo>
                  <a:lnTo>
                    <a:pt x="160020" y="18097"/>
                  </a:lnTo>
                  <a:lnTo>
                    <a:pt x="248920" y="18097"/>
                  </a:lnTo>
                  <a:lnTo>
                    <a:pt x="256540" y="18097"/>
                  </a:lnTo>
                  <a:lnTo>
                    <a:pt x="25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5253" y="8950772"/>
              <a:ext cx="134081" cy="1949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2330" y="8946321"/>
              <a:ext cx="152817" cy="2038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443" y="948689"/>
              <a:ext cx="15301893" cy="77643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91870" y="6454139"/>
              <a:ext cx="4331466" cy="2258857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2266544" y="8859243"/>
            <a:ext cx="3037840" cy="368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9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pPr marL="35041">
              <a:spcBef>
                <a:spcPts val="90"/>
              </a:spcBef>
            </a:pPr>
            <a:r>
              <a:rPr lang="en-US" spc="-10"/>
              <a:t>Southwest</a:t>
            </a:r>
            <a:r>
              <a:rPr lang="en-US" spc="260">
                <a:latin typeface="Times New Roman"/>
                <a:cs typeface="Times New Roman"/>
              </a:rPr>
              <a:t> </a:t>
            </a:r>
            <a:r>
              <a:rPr lang="en-US" sz="2200" b="1" spc="-10">
                <a:latin typeface="Arial"/>
                <a:cs typeface="Arial"/>
              </a:rPr>
              <a:t>Rendering</a:t>
            </a:r>
            <a:r>
              <a:rPr lang="en-US" sz="2200" spc="-114">
                <a:latin typeface="Times New Roman"/>
                <a:cs typeface="Times New Roman"/>
              </a:rPr>
              <a:t> </a:t>
            </a:r>
            <a:r>
              <a:rPr lang="en-US" sz="1500" spc="-65"/>
              <a:t>Page</a:t>
            </a:r>
            <a:r>
              <a:rPr lang="en-US" sz="1500" spc="-30">
                <a:latin typeface="Times New Roman"/>
                <a:cs typeface="Times New Roman"/>
              </a:rPr>
              <a:t> </a:t>
            </a:r>
            <a:fld id="{81D60167-4931-47E6-BA6A-407CBD079E47}" type="slidenum">
              <a:rPr sz="1500" spc="-25" smtClean="0"/>
              <a:pPr marL="35041">
                <a:spcBef>
                  <a:spcPts val="90"/>
                </a:spcBef>
              </a:pPr>
              <a:t>11</a:t>
            </a:fld>
            <a:endParaRPr sz="91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2" y="379219"/>
            <a:ext cx="10583087" cy="5682412"/>
            <a:chOff x="-1454" y="238"/>
            <a:chExt cx="17451070" cy="9370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38"/>
              <a:ext cx="17447116" cy="86583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8637282"/>
              <a:ext cx="17447895" cy="731520"/>
            </a:xfrm>
            <a:custGeom>
              <a:avLst/>
              <a:gdLst/>
              <a:ahLst/>
              <a:cxnLst/>
              <a:rect l="l" t="t" r="r" b="b"/>
              <a:pathLst>
                <a:path w="17447895" h="731520">
                  <a:moveTo>
                    <a:pt x="17447883" y="2654"/>
                  </a:moveTo>
                  <a:lnTo>
                    <a:pt x="17447108" y="2654"/>
                  </a:lnTo>
                  <a:lnTo>
                    <a:pt x="17447108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21590"/>
                  </a:lnTo>
                  <a:lnTo>
                    <a:pt x="1447" y="21590"/>
                  </a:lnTo>
                  <a:lnTo>
                    <a:pt x="1447" y="731520"/>
                  </a:lnTo>
                  <a:lnTo>
                    <a:pt x="17447883" y="731520"/>
                  </a:lnTo>
                  <a:lnTo>
                    <a:pt x="17447883" y="21590"/>
                  </a:lnTo>
                  <a:lnTo>
                    <a:pt x="17447108" y="21590"/>
                  </a:lnTo>
                  <a:lnTo>
                    <a:pt x="17447108" y="21310"/>
                  </a:lnTo>
                  <a:lnTo>
                    <a:pt x="17447883" y="21310"/>
                  </a:lnTo>
                  <a:lnTo>
                    <a:pt x="17447883" y="2654"/>
                  </a:lnTo>
                  <a:close/>
                </a:path>
              </a:pathLst>
            </a:custGeom>
            <a:solidFill>
              <a:srgbClr val="4E4E4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8637025"/>
              <a:ext cx="17447895" cy="732155"/>
            </a:xfrm>
            <a:custGeom>
              <a:avLst/>
              <a:gdLst/>
              <a:ahLst/>
              <a:cxnLst/>
              <a:rect l="l" t="t" r="r" b="b"/>
              <a:pathLst>
                <a:path w="17447895" h="732154">
                  <a:moveTo>
                    <a:pt x="0" y="21563"/>
                  </a:moveTo>
                  <a:lnTo>
                    <a:pt x="17447118" y="21563"/>
                  </a:lnTo>
                  <a:lnTo>
                    <a:pt x="17447118" y="0"/>
                  </a:lnTo>
                </a:path>
                <a:path w="17447895" h="732154">
                  <a:moveTo>
                    <a:pt x="1454" y="731663"/>
                  </a:moveTo>
                  <a:lnTo>
                    <a:pt x="17447888" y="731663"/>
                  </a:lnTo>
                  <a:lnTo>
                    <a:pt x="17447888" y="2908"/>
                  </a:lnTo>
                  <a:lnTo>
                    <a:pt x="1454" y="2908"/>
                  </a:lnTo>
                  <a:lnTo>
                    <a:pt x="1454" y="731663"/>
                  </a:lnTo>
                </a:path>
              </a:pathLst>
            </a:custGeom>
            <a:ln w="3175">
              <a:solidFill>
                <a:srgbClr val="4E4E4E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763419" y="393553"/>
            <a:ext cx="1206876" cy="1199175"/>
            <a:chOff x="17748429" y="23874"/>
            <a:chExt cx="1990089" cy="1977389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02991" y="846822"/>
              <a:ext cx="1360818" cy="11539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48429" y="23874"/>
              <a:ext cx="1989467" cy="825887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11174" y="3852719"/>
            <a:ext cx="738834" cy="60921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78382" y="4497640"/>
            <a:ext cx="601291" cy="60129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96151" y="1935880"/>
            <a:ext cx="765892" cy="42641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082664" y="5119514"/>
            <a:ext cx="614803" cy="62364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090623" y="5823094"/>
            <a:ext cx="582292" cy="58229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972539" y="2397467"/>
            <a:ext cx="817475" cy="34680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773249" y="1650900"/>
            <a:ext cx="1218302" cy="22654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406427" y="3167918"/>
            <a:ext cx="785572" cy="61478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050497" y="2788716"/>
            <a:ext cx="675383" cy="296987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26848" y="4431237"/>
            <a:ext cx="4069263" cy="1916986"/>
            <a:chOff x="44271" y="6681847"/>
            <a:chExt cx="6710045" cy="3161030"/>
          </a:xfrm>
        </p:grpSpPr>
        <p:sp>
          <p:nvSpPr>
            <p:cNvPr id="19" name="object 19"/>
            <p:cNvSpPr/>
            <p:nvPr/>
          </p:nvSpPr>
          <p:spPr>
            <a:xfrm>
              <a:off x="45725" y="8268955"/>
              <a:ext cx="2510155" cy="363855"/>
            </a:xfrm>
            <a:custGeom>
              <a:avLst/>
              <a:gdLst/>
              <a:ahLst/>
              <a:cxnLst/>
              <a:rect l="l" t="t" r="r" b="b"/>
              <a:pathLst>
                <a:path w="2510155" h="363854">
                  <a:moveTo>
                    <a:pt x="2510104" y="0"/>
                  </a:moveTo>
                  <a:lnTo>
                    <a:pt x="0" y="0"/>
                  </a:lnTo>
                  <a:lnTo>
                    <a:pt x="0" y="363572"/>
                  </a:lnTo>
                  <a:lnTo>
                    <a:pt x="2510104" y="363572"/>
                  </a:lnTo>
                  <a:lnTo>
                    <a:pt x="25101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20"/>
            <p:cNvSpPr/>
            <p:nvPr/>
          </p:nvSpPr>
          <p:spPr>
            <a:xfrm>
              <a:off x="45725" y="8268955"/>
              <a:ext cx="2510155" cy="363855"/>
            </a:xfrm>
            <a:custGeom>
              <a:avLst/>
              <a:gdLst/>
              <a:ahLst/>
              <a:cxnLst/>
              <a:rect l="l" t="t" r="r" b="b"/>
              <a:pathLst>
                <a:path w="2510155" h="363854">
                  <a:moveTo>
                    <a:pt x="0" y="363572"/>
                  </a:moveTo>
                  <a:lnTo>
                    <a:pt x="2510104" y="363572"/>
                  </a:lnTo>
                  <a:lnTo>
                    <a:pt x="2510104" y="0"/>
                  </a:lnTo>
                  <a:lnTo>
                    <a:pt x="0" y="0"/>
                  </a:lnTo>
                  <a:lnTo>
                    <a:pt x="0" y="36357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16646" y="6681847"/>
              <a:ext cx="6537074" cy="3160785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4945945" y="5777457"/>
            <a:ext cx="1522267" cy="157117"/>
          </a:xfrm>
          <a:custGeom>
            <a:avLst/>
            <a:gdLst/>
            <a:ahLst/>
            <a:cxnLst/>
            <a:rect l="l" t="t" r="r" b="b"/>
            <a:pathLst>
              <a:path w="2510154" h="259079">
                <a:moveTo>
                  <a:pt x="0" y="258863"/>
                </a:moveTo>
                <a:lnTo>
                  <a:pt x="2510104" y="258863"/>
                </a:lnTo>
                <a:lnTo>
                  <a:pt x="2510104" y="0"/>
                </a:lnTo>
                <a:lnTo>
                  <a:pt x="0" y="0"/>
                </a:lnTo>
                <a:lnTo>
                  <a:pt x="0" y="258863"/>
                </a:lnTo>
              </a:path>
            </a:pathLst>
          </a:custGeom>
          <a:ln w="3175">
            <a:solidFill>
              <a:srgbClr val="4E4E4E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23"/>
          <p:cNvSpPr txBox="1"/>
          <p:nvPr/>
        </p:nvSpPr>
        <p:spPr>
          <a:xfrm>
            <a:off x="4993599" y="5740615"/>
            <a:ext cx="1425224" cy="178169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spcBef>
                <a:spcPts val="79"/>
              </a:spcBef>
            </a:pPr>
            <a:r>
              <a:rPr sz="1092" b="1" dirty="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sz="1092" b="1" spc="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92" b="1" dirty="0">
                <a:solidFill>
                  <a:srgbClr val="FFFFFF"/>
                </a:solidFill>
                <a:latin typeface="Arial"/>
                <a:cs typeface="Arial"/>
              </a:rPr>
              <a:t>LATE</a:t>
            </a:r>
            <a:r>
              <a:rPr sz="1092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92" b="1" spc="-12" dirty="0">
                <a:solidFill>
                  <a:srgbClr val="FFFFFF"/>
                </a:solidFill>
                <a:latin typeface="Arial"/>
                <a:cs typeface="Arial"/>
              </a:rPr>
              <a:t>2026</a:t>
            </a:r>
            <a:endParaRPr sz="1092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080000" y="5141575"/>
            <a:ext cx="380999" cy="38100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524500" y="5141575"/>
            <a:ext cx="380999" cy="3810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969000" y="5141575"/>
            <a:ext cx="380999" cy="3810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635500" y="5141575"/>
            <a:ext cx="380999" cy="38100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413500" y="5141575"/>
            <a:ext cx="380999" cy="381000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5271018" y="4960976"/>
            <a:ext cx="697401" cy="178169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spcBef>
                <a:spcPts val="79"/>
              </a:spcBef>
            </a:pPr>
            <a:r>
              <a:rPr sz="1092" b="1" dirty="0">
                <a:solidFill>
                  <a:srgbClr val="FFFFFF"/>
                </a:solidFill>
                <a:latin typeface="Arial"/>
                <a:cs typeface="Arial"/>
              </a:rPr>
              <a:t>SCAN</a:t>
            </a:r>
            <a:r>
              <a:rPr sz="1092" b="1" spc="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92" b="1" spc="-15" dirty="0">
                <a:solidFill>
                  <a:srgbClr val="FFFFFF"/>
                </a:solidFill>
                <a:latin typeface="Arial"/>
                <a:cs typeface="Arial"/>
              </a:rPr>
              <a:t>US!</a:t>
            </a:r>
            <a:endParaRPr sz="1092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585894" y="3149347"/>
            <a:ext cx="759826" cy="6162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8F9F5-F819-4FD8-4F1F-99EF9B408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Osseo Cannabis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FAC4B-D818-EACA-D7E3-937850A42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Lessons learned</a:t>
            </a:r>
          </a:p>
          <a:p>
            <a:pPr lvl="2"/>
            <a:r>
              <a:rPr lang="en-US" sz="2800" b="1" dirty="0"/>
              <a:t>Short time fame is difficult</a:t>
            </a:r>
          </a:p>
          <a:p>
            <a:pPr lvl="3"/>
            <a:r>
              <a:rPr lang="en-US" sz="2600" b="1" dirty="0"/>
              <a:t>A lot for residents</a:t>
            </a:r>
          </a:p>
          <a:p>
            <a:pPr lvl="3"/>
            <a:r>
              <a:rPr lang="en-US" sz="2600" b="1" dirty="0"/>
              <a:t>Expectations of residents today is different </a:t>
            </a:r>
          </a:p>
          <a:p>
            <a:pPr lvl="2"/>
            <a:r>
              <a:rPr lang="en-US" sz="2800" b="1" dirty="0"/>
              <a:t>You may think you know your elected officials</a:t>
            </a:r>
          </a:p>
          <a:p>
            <a:pPr lvl="2"/>
            <a:r>
              <a:rPr lang="en-US" sz="2800" b="1" dirty="0"/>
              <a:t>Communication is key.  </a:t>
            </a:r>
          </a:p>
          <a:p>
            <a:pPr lvl="2"/>
            <a:r>
              <a:rPr lang="en-US" sz="2800" b="1" dirty="0"/>
              <a:t>Front end work helps everyone in the end</a:t>
            </a:r>
          </a:p>
          <a:p>
            <a:pPr lvl="2"/>
            <a:r>
              <a:rPr lang="en-US" sz="2800" b="1" dirty="0"/>
              <a:t>Sometimes you have nothing to say</a:t>
            </a:r>
          </a:p>
        </p:txBody>
      </p:sp>
    </p:spTree>
    <p:extLst>
      <p:ext uri="{BB962C8B-B14F-4D97-AF65-F5344CB8AC3E}">
        <p14:creationId xmlns:p14="http://schemas.microsoft.com/office/powerpoint/2010/main" val="3776416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E1070-F280-EC7C-7A32-4201A07DA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4CA20-2E01-4601-81F3-34647D9EBA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/>
              <a:t>Questions?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15C493C-607E-5934-2B69-8392020942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774269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3600" b="1" dirty="0"/>
              <a:t>Shane Mikkelson</a:t>
            </a:r>
          </a:p>
          <a:p>
            <a:r>
              <a:rPr lang="en-US" sz="3600" b="1" dirty="0"/>
              <a:t>City Administrator/Police Chief</a:t>
            </a:r>
          </a:p>
          <a:p>
            <a:r>
              <a:rPr lang="en-US" sz="3600" b="1" dirty="0">
                <a:hlinkClick r:id="rId2"/>
              </a:rPr>
              <a:t>smikkelson@osseomn.gov</a:t>
            </a:r>
            <a:endParaRPr lang="en-US" sz="3600" b="1" dirty="0"/>
          </a:p>
          <a:p>
            <a:r>
              <a:rPr lang="en-US" sz="3600" b="1" dirty="0"/>
              <a:t>763-269-2468</a:t>
            </a:r>
          </a:p>
        </p:txBody>
      </p:sp>
    </p:spTree>
    <p:extLst>
      <p:ext uri="{BB962C8B-B14F-4D97-AF65-F5344CB8AC3E}">
        <p14:creationId xmlns:p14="http://schemas.microsoft.com/office/powerpoint/2010/main" val="3909887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</TotalTime>
  <Words>328</Words>
  <Application>Microsoft Office PowerPoint</Application>
  <PresentationFormat>Widescreen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Arial Narrow</vt:lpstr>
      <vt:lpstr>Times New Roman</vt:lpstr>
      <vt:lpstr>Office Theme</vt:lpstr>
      <vt:lpstr>Osseo Cannabis</vt:lpstr>
      <vt:lpstr>Osseo Cannabis </vt:lpstr>
      <vt:lpstr>Osseo Cannabis</vt:lpstr>
      <vt:lpstr>Osseo Cannabis</vt:lpstr>
      <vt:lpstr>PowerPoint Presentation</vt:lpstr>
      <vt:lpstr>Osseo Cannabis</vt:lpstr>
      <vt:lpstr>Osseo Cannabis</vt:lpstr>
      <vt:lpstr>Osseo Cannabis</vt:lpstr>
      <vt:lpstr>Osseo Cannabis</vt:lpstr>
      <vt:lpstr>PowerPoint Presentation</vt:lpstr>
      <vt:lpstr>PowerPoint Presentation</vt:lpstr>
      <vt:lpstr>PowerPoint Presentation</vt:lpstr>
      <vt:lpstr>Osseo Cannabis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Shane Mikkelson</dc:creator>
  <cp:lastModifiedBy>Melissa Schlingman</cp:lastModifiedBy>
  <cp:revision>3</cp:revision>
  <dcterms:created xsi:type="dcterms:W3CDTF">2026-09-06T19:57:24Z</dcterms:created>
  <dcterms:modified xsi:type="dcterms:W3CDTF">2026-09-11T19:43:25Z</dcterms:modified>
</cp:coreProperties>
</file>