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8"/>
  </p:notesMasterIdLst>
  <p:handoutMasterIdLst>
    <p:handoutMasterId r:id="rId79"/>
  </p:handoutMasterIdLst>
  <p:sldIdLst>
    <p:sldId id="257" r:id="rId5"/>
    <p:sldId id="367" r:id="rId6"/>
    <p:sldId id="490" r:id="rId7"/>
    <p:sldId id="492" r:id="rId8"/>
    <p:sldId id="496" r:id="rId9"/>
    <p:sldId id="426" r:id="rId10"/>
    <p:sldId id="500" r:id="rId11"/>
    <p:sldId id="501" r:id="rId12"/>
    <p:sldId id="502" r:id="rId13"/>
    <p:sldId id="503" r:id="rId14"/>
    <p:sldId id="504" r:id="rId15"/>
    <p:sldId id="505" r:id="rId16"/>
    <p:sldId id="506" r:id="rId17"/>
    <p:sldId id="507" r:id="rId18"/>
    <p:sldId id="508" r:id="rId19"/>
    <p:sldId id="509" r:id="rId20"/>
    <p:sldId id="510" r:id="rId21"/>
    <p:sldId id="511" r:id="rId22"/>
    <p:sldId id="569" r:id="rId23"/>
    <p:sldId id="513" r:id="rId24"/>
    <p:sldId id="514" r:id="rId25"/>
    <p:sldId id="515" r:id="rId26"/>
    <p:sldId id="516" r:id="rId27"/>
    <p:sldId id="517" r:id="rId28"/>
    <p:sldId id="519" r:id="rId29"/>
    <p:sldId id="491" r:id="rId30"/>
    <p:sldId id="520" r:id="rId31"/>
    <p:sldId id="521" r:id="rId32"/>
    <p:sldId id="522" r:id="rId33"/>
    <p:sldId id="523" r:id="rId34"/>
    <p:sldId id="524" r:id="rId35"/>
    <p:sldId id="525" r:id="rId36"/>
    <p:sldId id="527" r:id="rId37"/>
    <p:sldId id="528" r:id="rId38"/>
    <p:sldId id="526" r:id="rId39"/>
    <p:sldId id="529" r:id="rId40"/>
    <p:sldId id="530" r:id="rId41"/>
    <p:sldId id="531" r:id="rId42"/>
    <p:sldId id="532" r:id="rId43"/>
    <p:sldId id="533" r:id="rId44"/>
    <p:sldId id="534" r:id="rId45"/>
    <p:sldId id="536" r:id="rId46"/>
    <p:sldId id="537" r:id="rId47"/>
    <p:sldId id="539" r:id="rId48"/>
    <p:sldId id="540" r:id="rId49"/>
    <p:sldId id="541" r:id="rId50"/>
    <p:sldId id="542" r:id="rId51"/>
    <p:sldId id="543" r:id="rId52"/>
    <p:sldId id="544" r:id="rId53"/>
    <p:sldId id="401" r:id="rId54"/>
    <p:sldId id="328" r:id="rId55"/>
    <p:sldId id="547" r:id="rId56"/>
    <p:sldId id="548" r:id="rId57"/>
    <p:sldId id="550" r:id="rId58"/>
    <p:sldId id="551" r:id="rId59"/>
    <p:sldId id="552" r:id="rId60"/>
    <p:sldId id="553" r:id="rId61"/>
    <p:sldId id="554" r:id="rId62"/>
    <p:sldId id="555" r:id="rId63"/>
    <p:sldId id="556" r:id="rId64"/>
    <p:sldId id="557" r:id="rId65"/>
    <p:sldId id="558" r:id="rId66"/>
    <p:sldId id="559" r:id="rId67"/>
    <p:sldId id="560" r:id="rId68"/>
    <p:sldId id="561" r:id="rId69"/>
    <p:sldId id="562" r:id="rId70"/>
    <p:sldId id="563" r:id="rId71"/>
    <p:sldId id="564" r:id="rId72"/>
    <p:sldId id="565" r:id="rId73"/>
    <p:sldId id="566" r:id="rId74"/>
    <p:sldId id="567" r:id="rId75"/>
    <p:sldId id="568" r:id="rId76"/>
    <p:sldId id="429"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5058"/>
    <a:srgbClr val="617C31"/>
    <a:srgbClr val="173340"/>
    <a:srgbClr val="556A6F"/>
    <a:srgbClr val="1E3C44"/>
    <a:srgbClr val="799852"/>
    <a:srgbClr val="3B3E4C"/>
    <a:srgbClr val="F6D46B"/>
    <a:srgbClr val="98A1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5" autoAdjust="0"/>
    <p:restoredTop sz="94694"/>
  </p:normalViewPr>
  <p:slideViewPr>
    <p:cSldViewPr snapToGrid="0">
      <p:cViewPr varScale="1">
        <p:scale>
          <a:sx n="97" d="100"/>
          <a:sy n="97" d="100"/>
        </p:scale>
        <p:origin x="144"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95" d="100"/>
          <a:sy n="95" d="100"/>
        </p:scale>
        <p:origin x="4152"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714C32-980D-BA47-FE9F-DC96750797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C4DFE58-52CA-BD09-EC05-0215C343EA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EAE0F6-81F4-F049-A9B3-5DB9C7880677}" type="datetimeFigureOut">
              <a:rPr lang="en-US" smtClean="0"/>
              <a:t>9/3/2026</a:t>
            </a:fld>
            <a:endParaRPr lang="en-US" dirty="0"/>
          </a:p>
        </p:txBody>
      </p:sp>
      <p:sp>
        <p:nvSpPr>
          <p:cNvPr id="4" name="Footer Placeholder 3">
            <a:extLst>
              <a:ext uri="{FF2B5EF4-FFF2-40B4-BE49-F238E27FC236}">
                <a16:creationId xmlns:a16="http://schemas.microsoft.com/office/drawing/2014/main" id="{9A599AA4-8648-B077-5007-DEC0ED9533C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88F6138-77B6-FE66-0102-6E26252B6B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DC27D7-1586-3243-9DEC-0E78DD961BDB}" type="slidenum">
              <a:rPr lang="en-US" smtClean="0"/>
              <a:t>‹#›</a:t>
            </a:fld>
            <a:endParaRPr lang="en-US" dirty="0"/>
          </a:p>
        </p:txBody>
      </p:sp>
    </p:spTree>
    <p:extLst>
      <p:ext uri="{BB962C8B-B14F-4D97-AF65-F5344CB8AC3E}">
        <p14:creationId xmlns:p14="http://schemas.microsoft.com/office/powerpoint/2010/main" val="1828330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32273C-DE7D-1E49-8163-8F70E909B3B7}" type="datetimeFigureOut">
              <a:rPr lang="en-US" smtClean="0"/>
              <a:t>9/3/2026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1E6763-2042-F448-92B8-CC200F6EC2B8}" type="slidenum">
              <a:rPr lang="en-US" smtClean="0"/>
              <a:t>‹#›</a:t>
            </a:fld>
            <a:endParaRPr lang="en-US" dirty="0"/>
          </a:p>
        </p:txBody>
      </p:sp>
    </p:spTree>
    <p:extLst>
      <p:ext uri="{BB962C8B-B14F-4D97-AF65-F5344CB8AC3E}">
        <p14:creationId xmlns:p14="http://schemas.microsoft.com/office/powerpoint/2010/main" val="1960992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1E6763-2042-F448-92B8-CC200F6EC2B8}" type="slidenum">
              <a:rPr lang="en-US" smtClean="0"/>
              <a:t>2</a:t>
            </a:fld>
            <a:endParaRPr lang="en-US" dirty="0"/>
          </a:p>
        </p:txBody>
      </p:sp>
    </p:spTree>
    <p:extLst>
      <p:ext uri="{BB962C8B-B14F-4D97-AF65-F5344CB8AC3E}">
        <p14:creationId xmlns:p14="http://schemas.microsoft.com/office/powerpoint/2010/main" val="2815290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 the Board believes that an objective of MD&amp;A is to communicate information to a broad range of users</a:t>
            </a:r>
          </a:p>
        </p:txBody>
      </p:sp>
      <p:sp>
        <p:nvSpPr>
          <p:cNvPr id="4" name="Slide Number Placeholder 3"/>
          <p:cNvSpPr>
            <a:spLocks noGrp="1"/>
          </p:cNvSpPr>
          <p:nvPr>
            <p:ph type="sldNum" sz="quarter" idx="5"/>
          </p:nvPr>
        </p:nvSpPr>
        <p:spPr/>
        <p:txBody>
          <a:bodyPr/>
          <a:lstStyle/>
          <a:p>
            <a:fld id="{501E6763-2042-F448-92B8-CC200F6EC2B8}" type="slidenum">
              <a:rPr lang="en-US" smtClean="0"/>
              <a:t>6</a:t>
            </a:fld>
            <a:endParaRPr lang="en-US" dirty="0"/>
          </a:p>
        </p:txBody>
      </p:sp>
    </p:spTree>
    <p:extLst>
      <p:ext uri="{BB962C8B-B14F-4D97-AF65-F5344CB8AC3E}">
        <p14:creationId xmlns:p14="http://schemas.microsoft.com/office/powerpoint/2010/main" val="1319970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8FF7E-2639-399B-8E69-10BD8A7B4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C4566-5C36-7833-201A-2BA1A23A799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EBC11D3-1ECB-1620-997A-59E46B952646}"/>
              </a:ext>
            </a:extLst>
          </p:cNvPr>
          <p:cNvSpPr>
            <a:spLocks noGrp="1"/>
          </p:cNvSpPr>
          <p:nvPr>
            <p:ph type="body" idx="1"/>
          </p:nvPr>
        </p:nvSpPr>
        <p:spPr/>
        <p:txBody>
          <a:bodyPr/>
          <a:lstStyle/>
          <a:p>
            <a:r>
              <a:rPr lang="en-US" dirty="0"/>
              <a:t> the Board believes that an objective of MD&amp;A is to communicate information to a broad range of users</a:t>
            </a:r>
          </a:p>
        </p:txBody>
      </p:sp>
      <p:sp>
        <p:nvSpPr>
          <p:cNvPr id="4" name="Slide Number Placeholder 3">
            <a:extLst>
              <a:ext uri="{FF2B5EF4-FFF2-40B4-BE49-F238E27FC236}">
                <a16:creationId xmlns:a16="http://schemas.microsoft.com/office/drawing/2014/main" id="{CC1B931A-A18B-9B5F-EC5E-AA3ADFC8966D}"/>
              </a:ext>
            </a:extLst>
          </p:cNvPr>
          <p:cNvSpPr>
            <a:spLocks noGrp="1"/>
          </p:cNvSpPr>
          <p:nvPr>
            <p:ph type="sldNum" sz="quarter" idx="5"/>
          </p:nvPr>
        </p:nvSpPr>
        <p:spPr/>
        <p:txBody>
          <a:bodyPr/>
          <a:lstStyle/>
          <a:p>
            <a:fld id="{501E6763-2042-F448-92B8-CC200F6EC2B8}" type="slidenum">
              <a:rPr lang="en-US" smtClean="0"/>
              <a:t>7</a:t>
            </a:fld>
            <a:endParaRPr lang="en-US" dirty="0"/>
          </a:p>
        </p:txBody>
      </p:sp>
    </p:spTree>
    <p:extLst>
      <p:ext uri="{BB962C8B-B14F-4D97-AF65-F5344CB8AC3E}">
        <p14:creationId xmlns:p14="http://schemas.microsoft.com/office/powerpoint/2010/main" val="2915345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B8C39-01C3-6072-446D-B4EA3B9EBD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A551D-E618-A7EE-BD95-AC479C93A52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53435BA-8BC0-42AC-F305-B7F3EC000A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BB0E84-E6B7-87ED-9D36-0A84CDDF5BF9}"/>
              </a:ext>
            </a:extLst>
          </p:cNvPr>
          <p:cNvSpPr>
            <a:spLocks noGrp="1"/>
          </p:cNvSpPr>
          <p:nvPr>
            <p:ph type="sldNum" sz="quarter" idx="5"/>
          </p:nvPr>
        </p:nvSpPr>
        <p:spPr/>
        <p:txBody>
          <a:bodyPr/>
          <a:lstStyle/>
          <a:p>
            <a:fld id="{501E6763-2042-F448-92B8-CC200F6EC2B8}" type="slidenum">
              <a:rPr lang="en-US" smtClean="0"/>
              <a:t>8</a:t>
            </a:fld>
            <a:endParaRPr lang="en-US" dirty="0"/>
          </a:p>
        </p:txBody>
      </p:sp>
    </p:spTree>
    <p:extLst>
      <p:ext uri="{BB962C8B-B14F-4D97-AF65-F5344CB8AC3E}">
        <p14:creationId xmlns:p14="http://schemas.microsoft.com/office/powerpoint/2010/main" val="2825653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52A17-08A3-5D05-3881-91C4E7ACC9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E4D2B8-AA88-8B21-538B-19F82D4F2EE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D0A1EBD-D279-F4BD-42DB-AA6C420B51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10584B-38D5-BCEC-AAD5-3624B3399911}"/>
              </a:ext>
            </a:extLst>
          </p:cNvPr>
          <p:cNvSpPr>
            <a:spLocks noGrp="1"/>
          </p:cNvSpPr>
          <p:nvPr>
            <p:ph type="sldNum" sz="quarter" idx="5"/>
          </p:nvPr>
        </p:nvSpPr>
        <p:spPr/>
        <p:txBody>
          <a:bodyPr/>
          <a:lstStyle/>
          <a:p>
            <a:fld id="{501E6763-2042-F448-92B8-CC200F6EC2B8}" type="slidenum">
              <a:rPr lang="en-US" smtClean="0"/>
              <a:t>9</a:t>
            </a:fld>
            <a:endParaRPr lang="en-US" dirty="0"/>
          </a:p>
        </p:txBody>
      </p:sp>
    </p:spTree>
    <p:extLst>
      <p:ext uri="{BB962C8B-B14F-4D97-AF65-F5344CB8AC3E}">
        <p14:creationId xmlns:p14="http://schemas.microsoft.com/office/powerpoint/2010/main" val="691663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15D1D-0397-519A-1465-FFFE790D40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0C911-EB92-691B-6C1F-9511724C1BE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06DF282-0F82-EBB2-2CD2-916A692944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AB9EAF-5095-9D48-53B1-E6ECB284E824}"/>
              </a:ext>
            </a:extLst>
          </p:cNvPr>
          <p:cNvSpPr>
            <a:spLocks noGrp="1"/>
          </p:cNvSpPr>
          <p:nvPr>
            <p:ph type="sldNum" sz="quarter" idx="5"/>
          </p:nvPr>
        </p:nvSpPr>
        <p:spPr/>
        <p:txBody>
          <a:bodyPr/>
          <a:lstStyle/>
          <a:p>
            <a:fld id="{501E6763-2042-F448-92B8-CC200F6EC2B8}" type="slidenum">
              <a:rPr lang="en-US" smtClean="0"/>
              <a:t>10</a:t>
            </a:fld>
            <a:endParaRPr lang="en-US" dirty="0"/>
          </a:p>
        </p:txBody>
      </p:sp>
    </p:spTree>
    <p:extLst>
      <p:ext uri="{BB962C8B-B14F-4D97-AF65-F5344CB8AC3E}">
        <p14:creationId xmlns:p14="http://schemas.microsoft.com/office/powerpoint/2010/main" val="4258396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3D38E-889D-F241-8778-4C4A799037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40BC3-0185-135B-065A-C25F9F86A3E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01B533F-F014-72A6-6FE2-09A6310A34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0154CD-5A2B-6640-29FA-95C0DDAF1DE9}"/>
              </a:ext>
            </a:extLst>
          </p:cNvPr>
          <p:cNvSpPr>
            <a:spLocks noGrp="1"/>
          </p:cNvSpPr>
          <p:nvPr>
            <p:ph type="sldNum" sz="quarter" idx="5"/>
          </p:nvPr>
        </p:nvSpPr>
        <p:spPr/>
        <p:txBody>
          <a:bodyPr/>
          <a:lstStyle/>
          <a:p>
            <a:fld id="{501E6763-2042-F448-92B8-CC200F6EC2B8}" type="slidenum">
              <a:rPr lang="en-US" smtClean="0"/>
              <a:t>11</a:t>
            </a:fld>
            <a:endParaRPr lang="en-US" dirty="0"/>
          </a:p>
        </p:txBody>
      </p:sp>
    </p:spTree>
    <p:extLst>
      <p:ext uri="{BB962C8B-B14F-4D97-AF65-F5344CB8AC3E}">
        <p14:creationId xmlns:p14="http://schemas.microsoft.com/office/powerpoint/2010/main" val="1122180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16165-C969-8EF3-5A57-3163546E56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2F980-3B81-ED28-D384-B9273018704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FE4F7EE-3396-2CE5-6CBE-3FEB66D252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5CE0C9-F2DE-C5AF-B91B-FC4018AA96D3}"/>
              </a:ext>
            </a:extLst>
          </p:cNvPr>
          <p:cNvSpPr>
            <a:spLocks noGrp="1"/>
          </p:cNvSpPr>
          <p:nvPr>
            <p:ph type="sldNum" sz="quarter" idx="5"/>
          </p:nvPr>
        </p:nvSpPr>
        <p:spPr/>
        <p:txBody>
          <a:bodyPr/>
          <a:lstStyle/>
          <a:p>
            <a:fld id="{501E6763-2042-F448-92B8-CC200F6EC2B8}" type="slidenum">
              <a:rPr lang="en-US" smtClean="0"/>
              <a:t>12</a:t>
            </a:fld>
            <a:endParaRPr lang="en-US" dirty="0"/>
          </a:p>
        </p:txBody>
      </p:sp>
    </p:spTree>
    <p:extLst>
      <p:ext uri="{BB962C8B-B14F-4D97-AF65-F5344CB8AC3E}">
        <p14:creationId xmlns:p14="http://schemas.microsoft.com/office/powerpoint/2010/main" val="54176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7FA8-7D8E-85A3-C55E-2D510EFF52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DB5F79-89E8-1251-6A94-DA017CA958A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77836BE-0827-4CA8-8567-72ABD82FF8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236B0F-C96B-D7AD-1A6E-42A361E3C3C5}"/>
              </a:ext>
            </a:extLst>
          </p:cNvPr>
          <p:cNvSpPr>
            <a:spLocks noGrp="1"/>
          </p:cNvSpPr>
          <p:nvPr>
            <p:ph type="sldNum" sz="quarter" idx="5"/>
          </p:nvPr>
        </p:nvSpPr>
        <p:spPr/>
        <p:txBody>
          <a:bodyPr/>
          <a:lstStyle/>
          <a:p>
            <a:fld id="{501E6763-2042-F448-92B8-CC200F6EC2B8}" type="slidenum">
              <a:rPr lang="en-US" smtClean="0"/>
              <a:t>44</a:t>
            </a:fld>
            <a:endParaRPr lang="en-US" dirty="0"/>
          </a:p>
        </p:txBody>
      </p:sp>
    </p:spTree>
    <p:extLst>
      <p:ext uri="{BB962C8B-B14F-4D97-AF65-F5344CB8AC3E}">
        <p14:creationId xmlns:p14="http://schemas.microsoft.com/office/powerpoint/2010/main" val="83524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C0763-C57D-1D96-8556-9FD48F3D1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48DF5-F725-9FC3-128E-C86909A20B2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30F9018-B73E-B60E-42B7-C4D4AAA67A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1B1B3C-CCD0-2321-45A7-5262B582BA90}"/>
              </a:ext>
            </a:extLst>
          </p:cNvPr>
          <p:cNvSpPr>
            <a:spLocks noGrp="1"/>
          </p:cNvSpPr>
          <p:nvPr>
            <p:ph type="sldNum" sz="quarter" idx="5"/>
          </p:nvPr>
        </p:nvSpPr>
        <p:spPr/>
        <p:txBody>
          <a:bodyPr/>
          <a:lstStyle/>
          <a:p>
            <a:fld id="{501E6763-2042-F448-92B8-CC200F6EC2B8}" type="slidenum">
              <a:rPr lang="en-US" smtClean="0"/>
              <a:t>59</a:t>
            </a:fld>
            <a:endParaRPr lang="en-US" dirty="0"/>
          </a:p>
        </p:txBody>
      </p:sp>
    </p:spTree>
    <p:extLst>
      <p:ext uri="{BB962C8B-B14F-4D97-AF65-F5344CB8AC3E}">
        <p14:creationId xmlns:p14="http://schemas.microsoft.com/office/powerpoint/2010/main" val="331122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16223-C2A8-DF6F-2E6A-DE07C2FED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6A2B1-47D7-262F-7E82-CA17C970F75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7791768-8052-B519-1944-6E3B4D81CB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EA72DD-C2C1-6048-7316-6AF3B0D514C7}"/>
              </a:ext>
            </a:extLst>
          </p:cNvPr>
          <p:cNvSpPr>
            <a:spLocks noGrp="1"/>
          </p:cNvSpPr>
          <p:nvPr>
            <p:ph type="sldNum" sz="quarter" idx="5"/>
          </p:nvPr>
        </p:nvSpPr>
        <p:spPr/>
        <p:txBody>
          <a:bodyPr/>
          <a:lstStyle/>
          <a:p>
            <a:fld id="{501E6763-2042-F448-92B8-CC200F6EC2B8}" type="slidenum">
              <a:rPr lang="en-US" smtClean="0"/>
              <a:t>60</a:t>
            </a:fld>
            <a:endParaRPr lang="en-US" dirty="0"/>
          </a:p>
        </p:txBody>
      </p:sp>
    </p:spTree>
    <p:extLst>
      <p:ext uri="{BB962C8B-B14F-4D97-AF65-F5344CB8AC3E}">
        <p14:creationId xmlns:p14="http://schemas.microsoft.com/office/powerpoint/2010/main" val="2086778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4B8D2-ECF1-24C8-CDED-F4F0A6AD3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0E98D1-13AE-C219-C083-F240A79A666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45F7218-E630-F8F9-D206-F69738C291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58505A-4378-CF5A-6859-8C7C3DDA006D}"/>
              </a:ext>
            </a:extLst>
          </p:cNvPr>
          <p:cNvSpPr>
            <a:spLocks noGrp="1"/>
          </p:cNvSpPr>
          <p:nvPr>
            <p:ph type="sldNum" sz="quarter" idx="5"/>
          </p:nvPr>
        </p:nvSpPr>
        <p:spPr/>
        <p:txBody>
          <a:bodyPr/>
          <a:lstStyle/>
          <a:p>
            <a:fld id="{501E6763-2042-F448-92B8-CC200F6EC2B8}" type="slidenum">
              <a:rPr lang="en-US" smtClean="0"/>
              <a:t>67</a:t>
            </a:fld>
            <a:endParaRPr lang="en-US" dirty="0"/>
          </a:p>
        </p:txBody>
      </p:sp>
    </p:spTree>
    <p:extLst>
      <p:ext uri="{BB962C8B-B14F-4D97-AF65-F5344CB8AC3E}">
        <p14:creationId xmlns:p14="http://schemas.microsoft.com/office/powerpoint/2010/main" val="190451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7C534-9148-D0B5-8A9F-1E523C566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F9D61E-03F1-9C0A-1ED8-1782C5C9866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649C35C-00DF-4996-7862-0D733F5162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5E62FA-1A88-546F-30A6-A698735216C0}"/>
              </a:ext>
            </a:extLst>
          </p:cNvPr>
          <p:cNvSpPr>
            <a:spLocks noGrp="1"/>
          </p:cNvSpPr>
          <p:nvPr>
            <p:ph type="sldNum" sz="quarter" idx="5"/>
          </p:nvPr>
        </p:nvSpPr>
        <p:spPr/>
        <p:txBody>
          <a:bodyPr/>
          <a:lstStyle/>
          <a:p>
            <a:fld id="{501E6763-2042-F448-92B8-CC200F6EC2B8}" type="slidenum">
              <a:rPr lang="en-US" smtClean="0"/>
              <a:t>70</a:t>
            </a:fld>
            <a:endParaRPr lang="en-US" dirty="0"/>
          </a:p>
        </p:txBody>
      </p:sp>
    </p:spTree>
    <p:extLst>
      <p:ext uri="{BB962C8B-B14F-4D97-AF65-F5344CB8AC3E}">
        <p14:creationId xmlns:p14="http://schemas.microsoft.com/office/powerpoint/2010/main" val="4267743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24CD1-4361-ABC2-393F-22AE4933E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5EE3B-3B6C-5565-45DE-E51C7EAE281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12FE9AB-31A5-EC8E-079B-F72F26FFD0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019D17-60BA-B11B-FDE1-46D6371A8864}"/>
              </a:ext>
            </a:extLst>
          </p:cNvPr>
          <p:cNvSpPr>
            <a:spLocks noGrp="1"/>
          </p:cNvSpPr>
          <p:nvPr>
            <p:ph type="sldNum" sz="quarter" idx="5"/>
          </p:nvPr>
        </p:nvSpPr>
        <p:spPr/>
        <p:txBody>
          <a:bodyPr/>
          <a:lstStyle/>
          <a:p>
            <a:fld id="{501E6763-2042-F448-92B8-CC200F6EC2B8}" type="slidenum">
              <a:rPr lang="en-US" smtClean="0"/>
              <a:t>72</a:t>
            </a:fld>
            <a:endParaRPr lang="en-US" dirty="0"/>
          </a:p>
        </p:txBody>
      </p:sp>
    </p:spTree>
    <p:extLst>
      <p:ext uri="{BB962C8B-B14F-4D97-AF65-F5344CB8AC3E}">
        <p14:creationId xmlns:p14="http://schemas.microsoft.com/office/powerpoint/2010/main" val="18065826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pic>
        <p:nvPicPr>
          <p:cNvPr id="9" name="Picture 8" descr="A green and black logo&#10;&#10;AI-generated content may be incorrect.">
            <a:extLst>
              <a:ext uri="{FF2B5EF4-FFF2-40B4-BE49-F238E27FC236}">
                <a16:creationId xmlns:a16="http://schemas.microsoft.com/office/drawing/2014/main" id="{46B031BE-BCE3-76AB-889E-C5ED47E24134}"/>
              </a:ext>
            </a:extLst>
          </p:cNvPr>
          <p:cNvPicPr>
            <a:picLocks noChangeAspect="1"/>
          </p:cNvPicPr>
          <p:nvPr userDrawn="1"/>
        </p:nvPicPr>
        <p:blipFill>
          <a:blip r:embed="rId3"/>
          <a:stretch>
            <a:fillRect/>
          </a:stretch>
        </p:blipFill>
        <p:spPr>
          <a:xfrm>
            <a:off x="9252465" y="5894667"/>
            <a:ext cx="2709210" cy="743980"/>
          </a:xfrm>
          <a:prstGeom prst="rect">
            <a:avLst/>
          </a:prstGeom>
        </p:spPr>
      </p:pic>
      <p:sp>
        <p:nvSpPr>
          <p:cNvPr id="2" name="Title 1">
            <a:extLst>
              <a:ext uri="{FF2B5EF4-FFF2-40B4-BE49-F238E27FC236}">
                <a16:creationId xmlns:a16="http://schemas.microsoft.com/office/drawing/2014/main" id="{7A11C60D-F167-D331-338B-57899F57B494}"/>
              </a:ext>
            </a:extLst>
          </p:cNvPr>
          <p:cNvSpPr>
            <a:spLocks noGrp="1"/>
          </p:cNvSpPr>
          <p:nvPr>
            <p:ph type="ctrTitle"/>
          </p:nvPr>
        </p:nvSpPr>
        <p:spPr>
          <a:xfrm>
            <a:off x="606287" y="1122363"/>
            <a:ext cx="5565913" cy="2387600"/>
          </a:xfrm>
          <a:prstGeom prst="rect">
            <a:avLst/>
          </a:prstGeom>
        </p:spPr>
        <p:txBody>
          <a:bodyPr anchor="b">
            <a:normAutofit/>
          </a:bodyPr>
          <a:lstStyle>
            <a:lvl1pPr algn="l">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8197EC0-386F-B5A5-2AB2-CB9E115FD7A0}"/>
              </a:ext>
            </a:extLst>
          </p:cNvPr>
          <p:cNvSpPr>
            <a:spLocks noGrp="1"/>
          </p:cNvSpPr>
          <p:nvPr>
            <p:ph type="subTitle" idx="1"/>
          </p:nvPr>
        </p:nvSpPr>
        <p:spPr>
          <a:xfrm>
            <a:off x="606286" y="3941414"/>
            <a:ext cx="5337313" cy="690912"/>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5" name="Text Placeholder 2">
            <a:extLst>
              <a:ext uri="{FF2B5EF4-FFF2-40B4-BE49-F238E27FC236}">
                <a16:creationId xmlns:a16="http://schemas.microsoft.com/office/drawing/2014/main" id="{05995563-DBD9-D3C7-CD06-9DE108C13D73}"/>
              </a:ext>
            </a:extLst>
          </p:cNvPr>
          <p:cNvSpPr>
            <a:spLocks noGrp="1"/>
          </p:cNvSpPr>
          <p:nvPr>
            <p:ph idx="10" hasCustomPrompt="1"/>
          </p:nvPr>
        </p:nvSpPr>
        <p:spPr>
          <a:xfrm>
            <a:off x="606287" y="5849762"/>
            <a:ext cx="4084984" cy="344253"/>
          </a:xfrm>
          <a:prstGeom prst="rect">
            <a:avLst/>
          </a:prstGeom>
        </p:spPr>
        <p:txBody>
          <a:bodyPr vert="horz" lIns="91440" tIns="45720" rIns="91440" bIns="45720" rtlCol="0">
            <a:normAutofit/>
          </a:bodyPr>
          <a:lstStyle>
            <a:lvl1pPr marL="0" indent="0">
              <a:buNone/>
              <a:defRPr sz="1800"/>
            </a:lvl1pPr>
            <a:lvl2pPr marL="457200" indent="0" algn="l">
              <a:buNone/>
              <a:defRPr sz="1600"/>
            </a:lvl2pPr>
          </a:lstStyle>
          <a:p>
            <a:pPr lvl="0"/>
            <a:r>
              <a:rPr lang="en-US" dirty="0"/>
              <a:t>Click to edit Master text styles</a:t>
            </a:r>
          </a:p>
        </p:txBody>
      </p:sp>
      <p:sp>
        <p:nvSpPr>
          <p:cNvPr id="16" name="Text Placeholder 2">
            <a:extLst>
              <a:ext uri="{FF2B5EF4-FFF2-40B4-BE49-F238E27FC236}">
                <a16:creationId xmlns:a16="http://schemas.microsoft.com/office/drawing/2014/main" id="{FCBF462D-5844-7205-A4B2-2F15FEC8FDDC}"/>
              </a:ext>
            </a:extLst>
          </p:cNvPr>
          <p:cNvSpPr>
            <a:spLocks noGrp="1"/>
          </p:cNvSpPr>
          <p:nvPr>
            <p:ph idx="11" hasCustomPrompt="1"/>
          </p:nvPr>
        </p:nvSpPr>
        <p:spPr>
          <a:xfrm>
            <a:off x="606287" y="6227449"/>
            <a:ext cx="4084984" cy="344253"/>
          </a:xfrm>
          <a:prstGeom prst="rect">
            <a:avLst/>
          </a:prstGeom>
        </p:spPr>
        <p:txBody>
          <a:bodyPr vert="horz" lIns="91440" tIns="45720" rIns="91440" bIns="45720" rtlCol="0">
            <a:normAutofit/>
          </a:bodyPr>
          <a:lstStyle>
            <a:lvl1pPr marL="0" indent="0">
              <a:buNone/>
              <a:defRPr sz="1400" b="0"/>
            </a:lvl1pPr>
            <a:lvl2pPr marL="457200" indent="0" algn="l">
              <a:buNone/>
              <a:defRPr sz="1600"/>
            </a:lvl2pPr>
          </a:lstStyle>
          <a:p>
            <a:pPr lvl="0"/>
            <a:r>
              <a:rPr lang="en-US" dirty="0"/>
              <a:t>Click to edit Master text styles</a:t>
            </a:r>
          </a:p>
        </p:txBody>
      </p:sp>
      <p:sp>
        <p:nvSpPr>
          <p:cNvPr id="17" name="Text Placeholder 2">
            <a:extLst>
              <a:ext uri="{FF2B5EF4-FFF2-40B4-BE49-F238E27FC236}">
                <a16:creationId xmlns:a16="http://schemas.microsoft.com/office/drawing/2014/main" id="{6F5BEAEC-7556-EDDF-5BEF-089938E9D4A5}"/>
              </a:ext>
            </a:extLst>
          </p:cNvPr>
          <p:cNvSpPr>
            <a:spLocks noGrp="1"/>
          </p:cNvSpPr>
          <p:nvPr>
            <p:ph idx="12" hasCustomPrompt="1"/>
          </p:nvPr>
        </p:nvSpPr>
        <p:spPr>
          <a:xfrm>
            <a:off x="5168348" y="5849762"/>
            <a:ext cx="4084984" cy="344253"/>
          </a:xfrm>
          <a:prstGeom prst="rect">
            <a:avLst/>
          </a:prstGeom>
        </p:spPr>
        <p:txBody>
          <a:bodyPr vert="horz" lIns="91440" tIns="45720" rIns="91440" bIns="45720" rtlCol="0">
            <a:normAutofit/>
          </a:bodyPr>
          <a:lstStyle>
            <a:lvl1pPr marL="0" indent="0">
              <a:buNone/>
              <a:defRPr sz="1800"/>
            </a:lvl1pPr>
            <a:lvl2pPr marL="457200" indent="0" algn="l">
              <a:buNone/>
              <a:defRPr sz="1600"/>
            </a:lvl2pPr>
          </a:lstStyle>
          <a:p>
            <a:pPr lvl="0"/>
            <a:r>
              <a:rPr lang="en-US" dirty="0"/>
              <a:t>Click to edit Master text styles</a:t>
            </a:r>
          </a:p>
        </p:txBody>
      </p:sp>
      <p:sp>
        <p:nvSpPr>
          <p:cNvPr id="18" name="Text Placeholder 2">
            <a:extLst>
              <a:ext uri="{FF2B5EF4-FFF2-40B4-BE49-F238E27FC236}">
                <a16:creationId xmlns:a16="http://schemas.microsoft.com/office/drawing/2014/main" id="{A10F4612-6A8B-E6F4-14BA-278582E8CBFF}"/>
              </a:ext>
            </a:extLst>
          </p:cNvPr>
          <p:cNvSpPr>
            <a:spLocks noGrp="1"/>
          </p:cNvSpPr>
          <p:nvPr>
            <p:ph idx="13" hasCustomPrompt="1"/>
          </p:nvPr>
        </p:nvSpPr>
        <p:spPr>
          <a:xfrm>
            <a:off x="5168348" y="6227449"/>
            <a:ext cx="4084984" cy="344253"/>
          </a:xfrm>
          <a:prstGeom prst="rect">
            <a:avLst/>
          </a:prstGeom>
        </p:spPr>
        <p:txBody>
          <a:bodyPr vert="horz" lIns="91440" tIns="45720" rIns="91440" bIns="45720" rtlCol="0">
            <a:normAutofit/>
          </a:bodyPr>
          <a:lstStyle>
            <a:lvl1pPr marL="0" indent="0">
              <a:buNone/>
              <a:defRPr sz="1400" b="0"/>
            </a:lvl1pPr>
            <a:lvl2pPr marL="457200" indent="0" algn="l">
              <a:buNone/>
              <a:defRPr sz="1600"/>
            </a:lvl2pPr>
          </a:lstStyle>
          <a:p>
            <a:pPr lvl="0"/>
            <a:r>
              <a:rPr lang="en-US" dirty="0"/>
              <a:t>Click to edit Master text styles</a:t>
            </a:r>
          </a:p>
        </p:txBody>
      </p:sp>
      <p:pic>
        <p:nvPicPr>
          <p:cNvPr id="5" name="Picture 4" descr="A green circle with a white letter on it&#10;&#10;AI-generated content may be incorrect.">
            <a:extLst>
              <a:ext uri="{FF2B5EF4-FFF2-40B4-BE49-F238E27FC236}">
                <a16:creationId xmlns:a16="http://schemas.microsoft.com/office/drawing/2014/main" id="{47273971-7ABB-C65B-EC8C-673F8DF419A3}"/>
              </a:ext>
            </a:extLst>
          </p:cNvPr>
          <p:cNvPicPr>
            <a:picLocks noChangeAspect="1"/>
          </p:cNvPicPr>
          <p:nvPr userDrawn="1"/>
        </p:nvPicPr>
        <p:blipFill>
          <a:blip r:embed="rId4"/>
          <a:stretch>
            <a:fillRect/>
          </a:stretch>
        </p:blipFill>
        <p:spPr>
          <a:xfrm>
            <a:off x="335723" y="286298"/>
            <a:ext cx="1049867" cy="1049867"/>
          </a:xfrm>
          <a:prstGeom prst="rect">
            <a:avLst/>
          </a:prstGeom>
        </p:spPr>
      </p:pic>
    </p:spTree>
    <p:extLst>
      <p:ext uri="{BB962C8B-B14F-4D97-AF65-F5344CB8AC3E}">
        <p14:creationId xmlns:p14="http://schemas.microsoft.com/office/powerpoint/2010/main" val="2437909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with Headlin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0153C7-18D7-F85E-AEAF-DEA487D0093F}"/>
              </a:ext>
            </a:extLst>
          </p:cNvPr>
          <p:cNvPicPr>
            <a:picLocks noChangeAspect="1"/>
          </p:cNvPicPr>
          <p:nvPr userDrawn="1"/>
        </p:nvPicPr>
        <p:blipFill>
          <a:blip r:embed="rId2"/>
          <a:srcRect/>
          <a:stretch/>
        </p:blipFill>
        <p:spPr>
          <a:xfrm>
            <a:off x="0" y="-8627"/>
            <a:ext cx="12192000" cy="6858000"/>
          </a:xfrm>
          <a:prstGeom prst="rect">
            <a:avLst/>
          </a:prstGeom>
        </p:spPr>
      </p:pic>
      <p:sp>
        <p:nvSpPr>
          <p:cNvPr id="2" name="Title 1">
            <a:extLst>
              <a:ext uri="{FF2B5EF4-FFF2-40B4-BE49-F238E27FC236}">
                <a16:creationId xmlns:a16="http://schemas.microsoft.com/office/drawing/2014/main" id="{B4D722DC-F127-EEA3-D6C0-BD39B71CC5BA}"/>
              </a:ext>
            </a:extLst>
          </p:cNvPr>
          <p:cNvSpPr>
            <a:spLocks noGrp="1"/>
          </p:cNvSpPr>
          <p:nvPr>
            <p:ph type="title"/>
          </p:nvPr>
        </p:nvSpPr>
        <p:spPr>
          <a:xfrm>
            <a:off x="603882" y="345056"/>
            <a:ext cx="10515600" cy="656703"/>
          </a:xfrm>
          <a:prstGeom prst="rect">
            <a:avLst/>
          </a:prstGeom>
        </p:spPr>
        <p:txBody>
          <a:bodyPr>
            <a:normAutofit/>
          </a:bodyPr>
          <a:lstStyle>
            <a:lvl1pPr>
              <a:defRPr sz="3200">
                <a:solidFill>
                  <a:schemeClr val="bg1"/>
                </a:solidFill>
              </a:defRPr>
            </a:lvl1pPr>
          </a:lstStyle>
          <a:p>
            <a:r>
              <a:rPr lang="en-US"/>
              <a:t>Click to edit Master title style</a:t>
            </a:r>
            <a:endParaRPr lang="en-US" dirty="0"/>
          </a:p>
        </p:txBody>
      </p:sp>
      <p:pic>
        <p:nvPicPr>
          <p:cNvPr id="3" name="Picture 2" descr="A green circle with a white letter on it&#10;&#10;AI-generated content may be incorrect.">
            <a:extLst>
              <a:ext uri="{FF2B5EF4-FFF2-40B4-BE49-F238E27FC236}">
                <a16:creationId xmlns:a16="http://schemas.microsoft.com/office/drawing/2014/main" id="{F8D54956-F27C-7D30-62D0-F6179C22E830}"/>
              </a:ext>
            </a:extLst>
          </p:cNvPr>
          <p:cNvPicPr>
            <a:picLocks noChangeAspect="1"/>
          </p:cNvPicPr>
          <p:nvPr userDrawn="1"/>
        </p:nvPicPr>
        <p:blipFill>
          <a:blip r:embed="rId3"/>
          <a:stretch>
            <a:fillRect/>
          </a:stretch>
        </p:blipFill>
        <p:spPr>
          <a:xfrm>
            <a:off x="10605873" y="227553"/>
            <a:ext cx="1049867" cy="1049867"/>
          </a:xfrm>
          <a:prstGeom prst="rect">
            <a:avLst/>
          </a:prstGeom>
        </p:spPr>
      </p:pic>
      <p:sp>
        <p:nvSpPr>
          <p:cNvPr id="7" name="Footer Placeholder 4">
            <a:extLst>
              <a:ext uri="{FF2B5EF4-FFF2-40B4-BE49-F238E27FC236}">
                <a16:creationId xmlns:a16="http://schemas.microsoft.com/office/drawing/2014/main" id="{B10DD6BC-15EF-05E7-5095-3638444CBCF8}"/>
              </a:ext>
            </a:extLst>
          </p:cNvPr>
          <p:cNvSpPr>
            <a:spLocks noGrp="1"/>
          </p:cNvSpPr>
          <p:nvPr>
            <p:ph type="ftr" sz="quarter" idx="3"/>
          </p:nvPr>
        </p:nvSpPr>
        <p:spPr>
          <a:xfrm>
            <a:off x="4038600" y="6530526"/>
            <a:ext cx="4114800" cy="283936"/>
          </a:xfrm>
          <a:prstGeom prst="rect">
            <a:avLst/>
          </a:prstGeom>
        </p:spPr>
        <p:txBody>
          <a:bodyPr/>
          <a:lstStyle>
            <a:lvl1pPr algn="ctr">
              <a:defRPr sz="1000"/>
            </a:lvl1pPr>
          </a:lstStyle>
          <a:p>
            <a:r>
              <a:rPr lang="en-US" dirty="0"/>
              <a:t>© 2026 Redpath and Company, LLC. All rights reserved.</a:t>
            </a:r>
          </a:p>
        </p:txBody>
      </p:sp>
      <p:sp>
        <p:nvSpPr>
          <p:cNvPr id="8" name="Slide Number Placeholder 5">
            <a:extLst>
              <a:ext uri="{FF2B5EF4-FFF2-40B4-BE49-F238E27FC236}">
                <a16:creationId xmlns:a16="http://schemas.microsoft.com/office/drawing/2014/main" id="{7B0DBAEF-021B-4C2C-2167-02DF559EC8BB}"/>
              </a:ext>
            </a:extLst>
          </p:cNvPr>
          <p:cNvSpPr>
            <a:spLocks noGrp="1"/>
          </p:cNvSpPr>
          <p:nvPr>
            <p:ph type="sldNum" sz="quarter" idx="4"/>
          </p:nvPr>
        </p:nvSpPr>
        <p:spPr>
          <a:xfrm>
            <a:off x="9364900" y="6530526"/>
            <a:ext cx="2743200" cy="283936"/>
          </a:xfrm>
          <a:prstGeom prst="rect">
            <a:avLst/>
          </a:prstGeom>
        </p:spPr>
        <p:txBody>
          <a:bodyPr/>
          <a:lstStyle>
            <a:lvl1pPr algn="r">
              <a:defRPr sz="1000"/>
            </a:lvl1pPr>
          </a:lstStyle>
          <a:p>
            <a:fld id="{86FF71B8-800E-F24F-8FDA-A034722324D3}" type="slidenum">
              <a:rPr lang="en-US" smtClean="0"/>
              <a:pPr/>
              <a:t>‹#›</a:t>
            </a:fld>
            <a:endParaRPr lang="en-US" dirty="0"/>
          </a:p>
        </p:txBody>
      </p:sp>
      <p:sp>
        <p:nvSpPr>
          <p:cNvPr id="4" name="Content Placeholder 2">
            <a:extLst>
              <a:ext uri="{FF2B5EF4-FFF2-40B4-BE49-F238E27FC236}">
                <a16:creationId xmlns:a16="http://schemas.microsoft.com/office/drawing/2014/main" id="{6B789B56-968C-D781-93B2-1B2C7EA8669E}"/>
              </a:ext>
            </a:extLst>
          </p:cNvPr>
          <p:cNvSpPr>
            <a:spLocks noGrp="1"/>
          </p:cNvSpPr>
          <p:nvPr>
            <p:ph sz="half" idx="1"/>
          </p:nvPr>
        </p:nvSpPr>
        <p:spPr>
          <a:xfrm>
            <a:off x="603882" y="1624978"/>
            <a:ext cx="10990019" cy="4351338"/>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087655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lain Slide Whit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7A86DE1-9D36-CE4B-9E94-00F7DC1751D9}"/>
              </a:ext>
            </a:extLst>
          </p:cNvPr>
          <p:cNvSpPr>
            <a:spLocks noGrp="1"/>
          </p:cNvSpPr>
          <p:nvPr>
            <p:ph type="ftr" sz="quarter" idx="3"/>
          </p:nvPr>
        </p:nvSpPr>
        <p:spPr>
          <a:xfrm>
            <a:off x="4038600" y="6530526"/>
            <a:ext cx="4114800" cy="283936"/>
          </a:xfrm>
          <a:prstGeom prst="rect">
            <a:avLst/>
          </a:prstGeom>
        </p:spPr>
        <p:txBody>
          <a:bodyPr/>
          <a:lstStyle>
            <a:lvl1pPr algn="ctr">
              <a:defRPr sz="1000"/>
            </a:lvl1pPr>
          </a:lstStyle>
          <a:p>
            <a:r>
              <a:rPr lang="en-US" dirty="0"/>
              <a:t>© 2026 Redpath and Company, LLC. All rights reserved.</a:t>
            </a:r>
          </a:p>
        </p:txBody>
      </p:sp>
      <p:sp>
        <p:nvSpPr>
          <p:cNvPr id="2" name="Slide Number Placeholder 5">
            <a:extLst>
              <a:ext uri="{FF2B5EF4-FFF2-40B4-BE49-F238E27FC236}">
                <a16:creationId xmlns:a16="http://schemas.microsoft.com/office/drawing/2014/main" id="{FD2B61F6-3F28-C03E-1D6C-9E4E19496F81}"/>
              </a:ext>
            </a:extLst>
          </p:cNvPr>
          <p:cNvSpPr>
            <a:spLocks noGrp="1"/>
          </p:cNvSpPr>
          <p:nvPr>
            <p:ph type="sldNum" sz="quarter" idx="4"/>
          </p:nvPr>
        </p:nvSpPr>
        <p:spPr>
          <a:xfrm>
            <a:off x="9364900" y="6530526"/>
            <a:ext cx="2743200" cy="283936"/>
          </a:xfrm>
          <a:prstGeom prst="rect">
            <a:avLst/>
          </a:prstGeom>
        </p:spPr>
        <p:txBody>
          <a:bodyPr/>
          <a:lstStyle>
            <a:lvl1pPr algn="r">
              <a:defRPr sz="1000"/>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3343390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ite Frame With 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pic>
        <p:nvPicPr>
          <p:cNvPr id="2" name="Picture 1" descr="A green circle with a white letter on it&#10;&#10;AI-generated content may be incorrect.">
            <a:extLst>
              <a:ext uri="{FF2B5EF4-FFF2-40B4-BE49-F238E27FC236}">
                <a16:creationId xmlns:a16="http://schemas.microsoft.com/office/drawing/2014/main" id="{074F3960-6E35-A08A-EC0A-015A623A9949}"/>
              </a:ext>
            </a:extLst>
          </p:cNvPr>
          <p:cNvPicPr>
            <a:picLocks noChangeAspect="1"/>
          </p:cNvPicPr>
          <p:nvPr userDrawn="1"/>
        </p:nvPicPr>
        <p:blipFill>
          <a:blip r:embed="rId3"/>
          <a:stretch>
            <a:fillRect/>
          </a:stretch>
        </p:blipFill>
        <p:spPr>
          <a:xfrm>
            <a:off x="9627080" y="2671147"/>
            <a:ext cx="1515706" cy="1515706"/>
          </a:xfrm>
          <a:prstGeom prst="rect">
            <a:avLst/>
          </a:prstGeom>
        </p:spPr>
      </p:pic>
      <p:sp>
        <p:nvSpPr>
          <p:cNvPr id="3" name="Footer Placeholder 4">
            <a:extLst>
              <a:ext uri="{FF2B5EF4-FFF2-40B4-BE49-F238E27FC236}">
                <a16:creationId xmlns:a16="http://schemas.microsoft.com/office/drawing/2014/main" id="{E29ECF99-FBDC-633C-D2FC-653178A72889}"/>
              </a:ext>
            </a:extLst>
          </p:cNvPr>
          <p:cNvSpPr>
            <a:spLocks noGrp="1"/>
          </p:cNvSpPr>
          <p:nvPr>
            <p:ph type="ftr" sz="quarter" idx="3"/>
          </p:nvPr>
        </p:nvSpPr>
        <p:spPr>
          <a:xfrm>
            <a:off x="4038600" y="6235104"/>
            <a:ext cx="4114800" cy="283936"/>
          </a:xfrm>
          <a:prstGeom prst="rect">
            <a:avLst/>
          </a:prstGeom>
        </p:spPr>
        <p:txBody>
          <a:bodyPr/>
          <a:lstStyle>
            <a:lvl1pPr algn="ctr">
              <a:defRPr sz="1000">
                <a:solidFill>
                  <a:schemeClr val="bg1">
                    <a:lumMod val="65000"/>
                  </a:schemeClr>
                </a:solidFill>
              </a:defRPr>
            </a:lvl1pPr>
          </a:lstStyle>
          <a:p>
            <a:r>
              <a:rPr lang="en-US" dirty="0"/>
              <a:t>© 2026 Redpath and Company, LLC. All rights reserved.</a:t>
            </a:r>
          </a:p>
        </p:txBody>
      </p:sp>
      <p:sp>
        <p:nvSpPr>
          <p:cNvPr id="4" name="Slide Number Placeholder 5">
            <a:extLst>
              <a:ext uri="{FF2B5EF4-FFF2-40B4-BE49-F238E27FC236}">
                <a16:creationId xmlns:a16="http://schemas.microsoft.com/office/drawing/2014/main" id="{FEF981F6-B583-F3EC-EA4C-CF26E5BB0DED}"/>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54821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Fram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2" name="Footer Placeholder 4">
            <a:extLst>
              <a:ext uri="{FF2B5EF4-FFF2-40B4-BE49-F238E27FC236}">
                <a16:creationId xmlns:a16="http://schemas.microsoft.com/office/drawing/2014/main" id="{3F6E663C-63F6-CD81-5E29-B140927EF377}"/>
              </a:ext>
            </a:extLst>
          </p:cNvPr>
          <p:cNvSpPr>
            <a:spLocks noGrp="1"/>
          </p:cNvSpPr>
          <p:nvPr>
            <p:ph type="ftr" sz="quarter" idx="3"/>
          </p:nvPr>
        </p:nvSpPr>
        <p:spPr>
          <a:xfrm>
            <a:off x="4038600" y="6235104"/>
            <a:ext cx="4114800" cy="283936"/>
          </a:xfrm>
          <a:prstGeom prst="rect">
            <a:avLst/>
          </a:prstGeom>
        </p:spPr>
        <p:txBody>
          <a:bodyPr/>
          <a:lstStyle>
            <a:lvl1pPr algn="ctr">
              <a:defRPr sz="1000">
                <a:solidFill>
                  <a:schemeClr val="bg1">
                    <a:lumMod val="65000"/>
                  </a:schemeClr>
                </a:solidFill>
              </a:defRPr>
            </a:lvl1pPr>
          </a:lstStyle>
          <a:p>
            <a:r>
              <a:rPr lang="en-US" dirty="0"/>
              <a:t>© 2026 Redpath and Company, LLC. All rights reserved.</a:t>
            </a:r>
          </a:p>
        </p:txBody>
      </p:sp>
      <p:sp>
        <p:nvSpPr>
          <p:cNvPr id="3" name="Slide Number Placeholder 5">
            <a:extLst>
              <a:ext uri="{FF2B5EF4-FFF2-40B4-BE49-F238E27FC236}">
                <a16:creationId xmlns:a16="http://schemas.microsoft.com/office/drawing/2014/main" id="{9FE420E8-7745-7723-A723-EEE8DA2304B9}"/>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21549609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rge R White Slide">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D1CFEC4E-DFBD-DE3C-5833-5EB392B320E6}"/>
              </a:ext>
            </a:extLst>
          </p:cNvPr>
          <p:cNvSpPr>
            <a:spLocks noGrp="1"/>
          </p:cNvSpPr>
          <p:nvPr>
            <p:ph type="body" sz="quarter" idx="15" hasCustomPrompt="1"/>
          </p:nvPr>
        </p:nvSpPr>
        <p:spPr>
          <a:xfrm>
            <a:off x="4055623" y="2306673"/>
            <a:ext cx="7300892" cy="733811"/>
          </a:xfrm>
          <a:prstGeom prst="rect">
            <a:avLst/>
          </a:prstGeom>
        </p:spPr>
        <p:txBody>
          <a:bodyPr/>
          <a:lstStyle>
            <a:lvl1pPr marL="0" indent="0">
              <a:buNone/>
              <a:defRPr sz="3600">
                <a:solidFill>
                  <a:schemeClr val="tx1"/>
                </a:solidFill>
                <a:latin typeface="+mj-lt"/>
              </a:defRPr>
            </a:lvl1pPr>
            <a:lvl2pPr marL="0" indent="0">
              <a:lnSpc>
                <a:spcPct val="100000"/>
              </a:lnSpc>
              <a:spcBef>
                <a:spcPts val="0"/>
              </a:spcBef>
              <a:buNone/>
              <a:defRPr lang="en-US" sz="1400" b="0" i="0" smtClean="0">
                <a:effectLst/>
                <a:latin typeface="+mj-lt"/>
              </a:defRPr>
            </a:lvl2pPr>
          </a:lstStyle>
          <a:p>
            <a:pPr lvl="0"/>
            <a:r>
              <a:rPr lang="en-US" dirty="0"/>
              <a:t>Add headline</a:t>
            </a:r>
          </a:p>
          <a:p>
            <a:pPr lvl="0"/>
            <a:endParaRPr lang="en-US" dirty="0"/>
          </a:p>
        </p:txBody>
      </p:sp>
      <p:sp>
        <p:nvSpPr>
          <p:cNvPr id="7" name="Text Placeholder 2">
            <a:extLst>
              <a:ext uri="{FF2B5EF4-FFF2-40B4-BE49-F238E27FC236}">
                <a16:creationId xmlns:a16="http://schemas.microsoft.com/office/drawing/2014/main" id="{4325BE99-1826-42A6-E708-D16F443A3D73}"/>
              </a:ext>
            </a:extLst>
          </p:cNvPr>
          <p:cNvSpPr>
            <a:spLocks noGrp="1"/>
          </p:cNvSpPr>
          <p:nvPr>
            <p:ph idx="11" hasCustomPrompt="1"/>
          </p:nvPr>
        </p:nvSpPr>
        <p:spPr>
          <a:xfrm>
            <a:off x="4059432" y="3312419"/>
            <a:ext cx="7300892" cy="680340"/>
          </a:xfrm>
          <a:prstGeom prst="rect">
            <a:avLst/>
          </a:prstGeom>
        </p:spPr>
        <p:txBody>
          <a:bodyPr vert="horz" lIns="91440" tIns="45720" rIns="91440" bIns="45720" rtlCol="0">
            <a:noAutofit/>
          </a:bodyPr>
          <a:lstStyle>
            <a:lvl1pPr marL="0" indent="0">
              <a:lnSpc>
                <a:spcPct val="114000"/>
              </a:lnSpc>
              <a:buNone/>
              <a:defRPr sz="2000" b="0">
                <a:solidFill>
                  <a:schemeClr val="tx1"/>
                </a:solidFill>
              </a:defRPr>
            </a:lvl1pPr>
            <a:lvl2pPr marL="457200" indent="0" algn="l">
              <a:buNone/>
              <a:defRPr sz="1600"/>
            </a:lvl2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Mauris </a:t>
            </a:r>
            <a:r>
              <a:rPr lang="en-US" dirty="0" err="1"/>
              <a:t>feugiat</a:t>
            </a:r>
            <a:r>
              <a:rPr lang="en-US" dirty="0"/>
              <a:t> ipsum </a:t>
            </a:r>
            <a:r>
              <a:rPr lang="en-US" dirty="0" err="1"/>
              <a:t>ut</a:t>
            </a:r>
            <a:r>
              <a:rPr lang="en-US" dirty="0"/>
              <a:t> </a:t>
            </a:r>
            <a:r>
              <a:rPr lang="en-US" dirty="0" err="1"/>
              <a:t>dapibus</a:t>
            </a:r>
            <a:r>
              <a:rPr lang="en-US" dirty="0"/>
              <a:t> </a:t>
            </a:r>
            <a:r>
              <a:rPr lang="en-US" dirty="0" err="1"/>
              <a:t>bibendum</a:t>
            </a:r>
            <a:r>
              <a:rPr lang="en-US" dirty="0"/>
              <a:t>. Ut </a:t>
            </a:r>
            <a:r>
              <a:rPr lang="en-US" dirty="0" err="1"/>
              <a:t>luctus</a:t>
            </a:r>
            <a:r>
              <a:rPr lang="en-US" dirty="0"/>
              <a:t> </a:t>
            </a:r>
            <a:r>
              <a:rPr lang="en-US" dirty="0" err="1"/>
              <a:t>lacus</a:t>
            </a:r>
            <a:r>
              <a:rPr lang="en-US" dirty="0"/>
              <a:t> at </a:t>
            </a:r>
            <a:r>
              <a:rPr lang="en-US" dirty="0" err="1"/>
              <a:t>arcu</a:t>
            </a:r>
            <a:r>
              <a:rPr lang="en-US" dirty="0"/>
              <a:t> </a:t>
            </a:r>
            <a:r>
              <a:rPr lang="en-US" dirty="0" err="1"/>
              <a:t>imperdiet</a:t>
            </a:r>
            <a:r>
              <a:rPr lang="en-US" dirty="0"/>
              <a:t>, a </a:t>
            </a:r>
            <a:r>
              <a:rPr lang="en-US" dirty="0" err="1"/>
              <a:t>eleifend</a:t>
            </a:r>
            <a:r>
              <a:rPr lang="en-US" dirty="0"/>
              <a:t> </a:t>
            </a:r>
            <a:r>
              <a:rPr lang="en-US" dirty="0" err="1"/>
              <a:t>urna</a:t>
            </a:r>
            <a:r>
              <a:rPr lang="en-US" dirty="0"/>
              <a:t> </a:t>
            </a:r>
            <a:r>
              <a:rPr lang="en-US" dirty="0" err="1"/>
              <a:t>euismod</a:t>
            </a:r>
            <a:r>
              <a:rPr lang="en-US" dirty="0"/>
              <a:t>.</a:t>
            </a:r>
          </a:p>
        </p:txBody>
      </p:sp>
      <p:pic>
        <p:nvPicPr>
          <p:cNvPr id="3" name="Picture 2" descr="A green circle with a white letter on it&#10;&#10;AI-generated content may be incorrect.">
            <a:extLst>
              <a:ext uri="{FF2B5EF4-FFF2-40B4-BE49-F238E27FC236}">
                <a16:creationId xmlns:a16="http://schemas.microsoft.com/office/drawing/2014/main" id="{AC57CCBC-34EC-BC97-D30C-31182B85A90D}"/>
              </a:ext>
            </a:extLst>
          </p:cNvPr>
          <p:cNvPicPr>
            <a:picLocks noChangeAspect="1"/>
          </p:cNvPicPr>
          <p:nvPr userDrawn="1"/>
        </p:nvPicPr>
        <p:blipFill>
          <a:blip r:embed="rId2"/>
          <a:stretch>
            <a:fillRect/>
          </a:stretch>
        </p:blipFill>
        <p:spPr>
          <a:xfrm>
            <a:off x="652150" y="1757766"/>
            <a:ext cx="3109305" cy="3109305"/>
          </a:xfrm>
          <a:prstGeom prst="rect">
            <a:avLst/>
          </a:prstGeom>
        </p:spPr>
      </p:pic>
      <p:sp>
        <p:nvSpPr>
          <p:cNvPr id="2" name="Footer Placeholder 4">
            <a:extLst>
              <a:ext uri="{FF2B5EF4-FFF2-40B4-BE49-F238E27FC236}">
                <a16:creationId xmlns:a16="http://schemas.microsoft.com/office/drawing/2014/main" id="{F020ABC0-3B37-1E45-85A7-7CC854E643DA}"/>
              </a:ext>
            </a:extLst>
          </p:cNvPr>
          <p:cNvSpPr>
            <a:spLocks noGrp="1"/>
          </p:cNvSpPr>
          <p:nvPr>
            <p:ph type="ftr" sz="quarter" idx="3"/>
          </p:nvPr>
        </p:nvSpPr>
        <p:spPr>
          <a:xfrm>
            <a:off x="4038600" y="6530526"/>
            <a:ext cx="4114800" cy="283936"/>
          </a:xfrm>
          <a:prstGeom prst="rect">
            <a:avLst/>
          </a:prstGeom>
        </p:spPr>
        <p:txBody>
          <a:bodyPr/>
          <a:lstStyle>
            <a:lvl1pPr algn="ctr">
              <a:defRPr sz="1000"/>
            </a:lvl1pPr>
          </a:lstStyle>
          <a:p>
            <a:r>
              <a:rPr lang="en-US" dirty="0"/>
              <a:t>© 2026 Redpath and Company, LLC. All rights reserved.</a:t>
            </a:r>
          </a:p>
        </p:txBody>
      </p:sp>
      <p:sp>
        <p:nvSpPr>
          <p:cNvPr id="8" name="Slide Number Placeholder 5">
            <a:extLst>
              <a:ext uri="{FF2B5EF4-FFF2-40B4-BE49-F238E27FC236}">
                <a16:creationId xmlns:a16="http://schemas.microsoft.com/office/drawing/2014/main" id="{32D25B65-319A-0C58-109D-3E0DF5817F9A}"/>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cxnSp>
        <p:nvCxnSpPr>
          <p:cNvPr id="5" name="Straight Connector 4">
            <a:extLst>
              <a:ext uri="{FF2B5EF4-FFF2-40B4-BE49-F238E27FC236}">
                <a16:creationId xmlns:a16="http://schemas.microsoft.com/office/drawing/2014/main" id="{9D2FA1EB-7225-1D13-7FD4-1B484C7DCAED}"/>
              </a:ext>
            </a:extLst>
          </p:cNvPr>
          <p:cNvCxnSpPr>
            <a:cxnSpLocks/>
          </p:cNvCxnSpPr>
          <p:nvPr userDrawn="1"/>
        </p:nvCxnSpPr>
        <p:spPr>
          <a:xfrm>
            <a:off x="4123426" y="3040484"/>
            <a:ext cx="7233089"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9343859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rk 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0F6DB6DD-AABE-8FD0-4C0C-B17200B87527}"/>
              </a:ext>
            </a:extLst>
          </p:cNvPr>
          <p:cNvSpPr>
            <a:spLocks noGrp="1"/>
          </p:cNvSpPr>
          <p:nvPr>
            <p:ph type="ctrTitle"/>
          </p:nvPr>
        </p:nvSpPr>
        <p:spPr>
          <a:xfrm>
            <a:off x="606287" y="1122363"/>
            <a:ext cx="5565913" cy="2387600"/>
          </a:xfrm>
          <a:prstGeom prst="rect">
            <a:avLst/>
          </a:prstGeom>
        </p:spPr>
        <p:txBody>
          <a:bodyPr anchor="b">
            <a:normAutofit/>
          </a:bodyPr>
          <a:lstStyle>
            <a:lvl1pPr algn="l">
              <a:defRPr sz="4800">
                <a:solidFill>
                  <a:schemeClr val="bg1"/>
                </a:solidFill>
              </a:defRPr>
            </a:lvl1pPr>
          </a:lstStyle>
          <a:p>
            <a:r>
              <a:rPr lang="en-US"/>
              <a:t>Click to edit Master title style</a:t>
            </a:r>
            <a:endParaRPr lang="en-US" dirty="0"/>
          </a:p>
        </p:txBody>
      </p:sp>
      <p:sp>
        <p:nvSpPr>
          <p:cNvPr id="8" name="Subtitle 2">
            <a:extLst>
              <a:ext uri="{FF2B5EF4-FFF2-40B4-BE49-F238E27FC236}">
                <a16:creationId xmlns:a16="http://schemas.microsoft.com/office/drawing/2014/main" id="{3C47485C-100D-91AF-CB4B-0AD3A47EE216}"/>
              </a:ext>
            </a:extLst>
          </p:cNvPr>
          <p:cNvSpPr>
            <a:spLocks noGrp="1"/>
          </p:cNvSpPr>
          <p:nvPr>
            <p:ph type="subTitle" idx="1"/>
          </p:nvPr>
        </p:nvSpPr>
        <p:spPr>
          <a:xfrm>
            <a:off x="606286" y="3941414"/>
            <a:ext cx="5337313" cy="690912"/>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Rectangle 8">
            <a:extLst>
              <a:ext uri="{FF2B5EF4-FFF2-40B4-BE49-F238E27FC236}">
                <a16:creationId xmlns:a16="http://schemas.microsoft.com/office/drawing/2014/main" id="{373EE1AE-3109-B924-03F4-3068146D8BCC}"/>
              </a:ext>
            </a:extLst>
          </p:cNvPr>
          <p:cNvSpPr/>
          <p:nvPr userDrawn="1"/>
        </p:nvSpPr>
        <p:spPr>
          <a:xfrm flipH="1">
            <a:off x="606286" y="3695338"/>
            <a:ext cx="5041927" cy="60700"/>
          </a:xfrm>
          <a:prstGeom prst="rect">
            <a:avLst/>
          </a:prstGeom>
          <a:solidFill>
            <a:srgbClr val="F6D4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4">
            <a:extLst>
              <a:ext uri="{FF2B5EF4-FFF2-40B4-BE49-F238E27FC236}">
                <a16:creationId xmlns:a16="http://schemas.microsoft.com/office/drawing/2014/main" id="{590E8F68-4D8B-8E61-2364-4840A1B63C5F}"/>
              </a:ext>
            </a:extLst>
          </p:cNvPr>
          <p:cNvSpPr>
            <a:spLocks noGrp="1"/>
          </p:cNvSpPr>
          <p:nvPr>
            <p:ph type="ftr" sz="quarter" idx="3"/>
          </p:nvPr>
        </p:nvSpPr>
        <p:spPr>
          <a:xfrm>
            <a:off x="4038600" y="6530526"/>
            <a:ext cx="4114800" cy="283936"/>
          </a:xfrm>
          <a:prstGeom prst="rect">
            <a:avLst/>
          </a:prstGeom>
        </p:spPr>
        <p:txBody>
          <a:bodyPr/>
          <a:lstStyle>
            <a:lvl1pPr algn="ctr">
              <a:defRPr sz="1000">
                <a:solidFill>
                  <a:schemeClr val="bg1">
                    <a:lumMod val="65000"/>
                  </a:schemeClr>
                </a:solidFill>
              </a:defRPr>
            </a:lvl1pPr>
          </a:lstStyle>
          <a:p>
            <a:r>
              <a:rPr lang="en-US" dirty="0"/>
              <a:t>© 2026 Redpath and Company, LLC. All rights reserved.</a:t>
            </a:r>
          </a:p>
        </p:txBody>
      </p:sp>
      <p:sp>
        <p:nvSpPr>
          <p:cNvPr id="5" name="Slide Number Placeholder 5">
            <a:extLst>
              <a:ext uri="{FF2B5EF4-FFF2-40B4-BE49-F238E27FC236}">
                <a16:creationId xmlns:a16="http://schemas.microsoft.com/office/drawing/2014/main" id="{9BB4030A-8B39-0984-BA90-A82549216F36}"/>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bg1"/>
                </a:solidFill>
              </a:defRPr>
            </a:lvl1pPr>
          </a:lstStyle>
          <a:p>
            <a:fld id="{86FF71B8-800E-F24F-8FDA-A034722324D3}" type="slidenum">
              <a:rPr lang="en-US" smtClean="0"/>
              <a:pPr/>
              <a:t>‹#›</a:t>
            </a:fld>
            <a:endParaRPr lang="en-US" dirty="0"/>
          </a:p>
        </p:txBody>
      </p:sp>
      <p:pic>
        <p:nvPicPr>
          <p:cNvPr id="2" name="Picture 1" descr="A green circle with a white letter on it&#10;&#10;AI-generated content may be incorrect.">
            <a:extLst>
              <a:ext uri="{FF2B5EF4-FFF2-40B4-BE49-F238E27FC236}">
                <a16:creationId xmlns:a16="http://schemas.microsoft.com/office/drawing/2014/main" id="{9EFAC2C7-2EC0-C5D0-0A80-CD4E02E70225}"/>
              </a:ext>
            </a:extLst>
          </p:cNvPr>
          <p:cNvPicPr>
            <a:picLocks noChangeAspect="1"/>
          </p:cNvPicPr>
          <p:nvPr userDrawn="1"/>
        </p:nvPicPr>
        <p:blipFill>
          <a:blip r:embed="rId3"/>
          <a:stretch>
            <a:fillRect/>
          </a:stretch>
        </p:blipFill>
        <p:spPr>
          <a:xfrm>
            <a:off x="11188460" y="6067122"/>
            <a:ext cx="616667" cy="616667"/>
          </a:xfrm>
          <a:prstGeom prst="rect">
            <a:avLst/>
          </a:prstGeom>
        </p:spPr>
      </p:pic>
    </p:spTree>
    <p:extLst>
      <p:ext uri="{BB962C8B-B14F-4D97-AF65-F5344CB8AC3E}">
        <p14:creationId xmlns:p14="http://schemas.microsoft.com/office/powerpoint/2010/main" val="31479559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Ligh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8CDE46C-E380-7BEF-01FB-DB555B7A3F44}"/>
              </a:ext>
            </a:extLst>
          </p:cNvPr>
          <p:cNvPicPr>
            <a:picLocks noChangeAspect="1"/>
          </p:cNvPicPr>
          <p:nvPr userDrawn="1"/>
        </p:nvPicPr>
        <p:blipFill>
          <a:blip r:embed="rId2"/>
          <a:srcRect/>
          <a:stretch/>
        </p:blipFill>
        <p:spPr>
          <a:xfrm>
            <a:off x="0" y="-8626"/>
            <a:ext cx="12192000" cy="6858000"/>
          </a:xfrm>
          <a:prstGeom prst="rect">
            <a:avLst/>
          </a:prstGeom>
        </p:spPr>
      </p:pic>
      <p:sp>
        <p:nvSpPr>
          <p:cNvPr id="3" name="Content Placeholder 2">
            <a:extLst>
              <a:ext uri="{FF2B5EF4-FFF2-40B4-BE49-F238E27FC236}">
                <a16:creationId xmlns:a16="http://schemas.microsoft.com/office/drawing/2014/main" id="{1CB64E32-08F6-98F4-18A1-DB1424C730CF}"/>
              </a:ext>
            </a:extLst>
          </p:cNvPr>
          <p:cNvSpPr>
            <a:spLocks noGrp="1"/>
          </p:cNvSpPr>
          <p:nvPr>
            <p:ph sz="half" idx="1"/>
          </p:nvPr>
        </p:nvSpPr>
        <p:spPr>
          <a:xfrm>
            <a:off x="603882" y="1635850"/>
            <a:ext cx="5278444" cy="4428519"/>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F45E0AC-A6B5-9A60-5D9D-9DA994815E17}"/>
              </a:ext>
            </a:extLst>
          </p:cNvPr>
          <p:cNvSpPr>
            <a:spLocks noGrp="1"/>
          </p:cNvSpPr>
          <p:nvPr>
            <p:ph sz="half" idx="2"/>
          </p:nvPr>
        </p:nvSpPr>
        <p:spPr>
          <a:xfrm>
            <a:off x="6237791" y="1635850"/>
            <a:ext cx="5347452" cy="4428519"/>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1C287396-8150-311A-9CE3-3730317F3FF0}"/>
              </a:ext>
            </a:extLst>
          </p:cNvPr>
          <p:cNvSpPr>
            <a:spLocks noGrp="1"/>
          </p:cNvSpPr>
          <p:nvPr>
            <p:ph type="title"/>
          </p:nvPr>
        </p:nvSpPr>
        <p:spPr>
          <a:xfrm>
            <a:off x="603882" y="336431"/>
            <a:ext cx="10515600" cy="665330"/>
          </a:xfrm>
          <a:prstGeom prst="rect">
            <a:avLst/>
          </a:prstGeom>
        </p:spPr>
        <p:txBody>
          <a:bodyPr>
            <a:normAutofit/>
          </a:bodyPr>
          <a:lstStyle>
            <a:lvl1pPr>
              <a:defRPr sz="3200">
                <a:solidFill>
                  <a:schemeClr val="bg1"/>
                </a:solidFill>
              </a:defRPr>
            </a:lvl1pPr>
          </a:lstStyle>
          <a:p>
            <a:r>
              <a:rPr lang="en-US"/>
              <a:t>Click to edit Master title style</a:t>
            </a:r>
            <a:endParaRPr lang="en-US" dirty="0"/>
          </a:p>
        </p:txBody>
      </p:sp>
      <p:pic>
        <p:nvPicPr>
          <p:cNvPr id="6" name="Picture 5" descr="A green circle with a white letter on it&#10;&#10;AI-generated content may be incorrect.">
            <a:extLst>
              <a:ext uri="{FF2B5EF4-FFF2-40B4-BE49-F238E27FC236}">
                <a16:creationId xmlns:a16="http://schemas.microsoft.com/office/drawing/2014/main" id="{4D9EE2B0-D846-9798-7AFD-36E5E3E17088}"/>
              </a:ext>
            </a:extLst>
          </p:cNvPr>
          <p:cNvPicPr>
            <a:picLocks noChangeAspect="1"/>
          </p:cNvPicPr>
          <p:nvPr userDrawn="1"/>
        </p:nvPicPr>
        <p:blipFill>
          <a:blip r:embed="rId3"/>
          <a:stretch>
            <a:fillRect/>
          </a:stretch>
        </p:blipFill>
        <p:spPr>
          <a:xfrm>
            <a:off x="10605873" y="227553"/>
            <a:ext cx="1049867" cy="1049867"/>
          </a:xfrm>
          <a:prstGeom prst="rect">
            <a:avLst/>
          </a:prstGeom>
        </p:spPr>
      </p:pic>
      <p:sp>
        <p:nvSpPr>
          <p:cNvPr id="7" name="Footer Placeholder 4">
            <a:extLst>
              <a:ext uri="{FF2B5EF4-FFF2-40B4-BE49-F238E27FC236}">
                <a16:creationId xmlns:a16="http://schemas.microsoft.com/office/drawing/2014/main" id="{E263BC98-F98C-722E-ABA5-662C9423E7A7}"/>
              </a:ext>
            </a:extLst>
          </p:cNvPr>
          <p:cNvSpPr>
            <a:spLocks noGrp="1"/>
          </p:cNvSpPr>
          <p:nvPr>
            <p:ph type="ftr" sz="quarter" idx="3"/>
          </p:nvPr>
        </p:nvSpPr>
        <p:spPr>
          <a:xfrm>
            <a:off x="4038600" y="6530526"/>
            <a:ext cx="4114800" cy="283936"/>
          </a:xfrm>
          <a:prstGeom prst="rect">
            <a:avLst/>
          </a:prstGeom>
        </p:spPr>
        <p:txBody>
          <a:bodyPr/>
          <a:lstStyle>
            <a:lvl1pPr algn="ctr">
              <a:defRPr sz="1000"/>
            </a:lvl1pPr>
          </a:lstStyle>
          <a:p>
            <a:r>
              <a:rPr lang="en-US" dirty="0"/>
              <a:t>© 2026 Redpath and Company, LLC. All rights reserved.</a:t>
            </a:r>
          </a:p>
        </p:txBody>
      </p:sp>
      <p:sp>
        <p:nvSpPr>
          <p:cNvPr id="10" name="Slide Number Placeholder 5">
            <a:extLst>
              <a:ext uri="{FF2B5EF4-FFF2-40B4-BE49-F238E27FC236}">
                <a16:creationId xmlns:a16="http://schemas.microsoft.com/office/drawing/2014/main" id="{C4B03944-A5D6-F667-9D69-8E38128A5C2E}"/>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cxnSp>
        <p:nvCxnSpPr>
          <p:cNvPr id="9" name="Straight Connector 8">
            <a:extLst>
              <a:ext uri="{FF2B5EF4-FFF2-40B4-BE49-F238E27FC236}">
                <a16:creationId xmlns:a16="http://schemas.microsoft.com/office/drawing/2014/main" id="{460BDC43-4734-ABBC-FED2-7741A643F328}"/>
              </a:ext>
            </a:extLst>
          </p:cNvPr>
          <p:cNvCxnSpPr>
            <a:cxnSpLocks/>
          </p:cNvCxnSpPr>
          <p:nvPr userDrawn="1"/>
        </p:nvCxnSpPr>
        <p:spPr>
          <a:xfrm>
            <a:off x="6058621" y="1635851"/>
            <a:ext cx="4313" cy="4428519"/>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8908872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Dar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9C688577-74EC-C85C-5672-226CB47F957F}"/>
              </a:ext>
            </a:extLst>
          </p:cNvPr>
          <p:cNvSpPr/>
          <p:nvPr userDrawn="1"/>
        </p:nvSpPr>
        <p:spPr>
          <a:xfrm>
            <a:off x="691762" y="1470991"/>
            <a:ext cx="5144496" cy="47713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2C37C91-D9B0-7A8D-ED75-D5CC344ED4AE}"/>
              </a:ext>
            </a:extLst>
          </p:cNvPr>
          <p:cNvSpPr/>
          <p:nvPr userDrawn="1"/>
        </p:nvSpPr>
        <p:spPr>
          <a:xfrm>
            <a:off x="6353091" y="1470991"/>
            <a:ext cx="5144496" cy="47713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3" name="Title 1">
            <a:extLst>
              <a:ext uri="{FF2B5EF4-FFF2-40B4-BE49-F238E27FC236}">
                <a16:creationId xmlns:a16="http://schemas.microsoft.com/office/drawing/2014/main" id="{83007410-C59B-349D-8BC1-37B00ECD7CD8}"/>
              </a:ext>
            </a:extLst>
          </p:cNvPr>
          <p:cNvSpPr>
            <a:spLocks noGrp="1"/>
          </p:cNvSpPr>
          <p:nvPr>
            <p:ph type="title"/>
          </p:nvPr>
        </p:nvSpPr>
        <p:spPr>
          <a:xfrm>
            <a:off x="603882" y="327615"/>
            <a:ext cx="10515600" cy="779462"/>
          </a:xfrm>
          <a:prstGeom prst="rect">
            <a:avLst/>
          </a:prstGeom>
        </p:spPr>
        <p:txBody>
          <a:bodyPr>
            <a:normAutofit/>
          </a:bodyPr>
          <a:lstStyle>
            <a:lvl1pPr>
              <a:defRPr sz="3200">
                <a:solidFill>
                  <a:schemeClr val="bg1"/>
                </a:solidFill>
              </a:defRPr>
            </a:lvl1pPr>
          </a:lstStyle>
          <a:p>
            <a:r>
              <a:rPr lang="en-US"/>
              <a:t>Click to edit Master title style</a:t>
            </a:r>
            <a:endParaRPr lang="en-US" dirty="0"/>
          </a:p>
        </p:txBody>
      </p:sp>
      <p:sp>
        <p:nvSpPr>
          <p:cNvPr id="16" name="Content Placeholder 2">
            <a:extLst>
              <a:ext uri="{FF2B5EF4-FFF2-40B4-BE49-F238E27FC236}">
                <a16:creationId xmlns:a16="http://schemas.microsoft.com/office/drawing/2014/main" id="{2F8FDA64-9E05-F128-3515-6443869E12A5}"/>
              </a:ext>
            </a:extLst>
          </p:cNvPr>
          <p:cNvSpPr>
            <a:spLocks noGrp="1"/>
          </p:cNvSpPr>
          <p:nvPr>
            <p:ph sz="half" idx="1"/>
          </p:nvPr>
        </p:nvSpPr>
        <p:spPr>
          <a:xfrm>
            <a:off x="1021080" y="1799747"/>
            <a:ext cx="4489555" cy="435133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2">
            <a:extLst>
              <a:ext uri="{FF2B5EF4-FFF2-40B4-BE49-F238E27FC236}">
                <a16:creationId xmlns:a16="http://schemas.microsoft.com/office/drawing/2014/main" id="{DFCCB38E-AEB4-FDB9-F15D-14DA23D4D742}"/>
              </a:ext>
            </a:extLst>
          </p:cNvPr>
          <p:cNvSpPr>
            <a:spLocks noGrp="1"/>
          </p:cNvSpPr>
          <p:nvPr>
            <p:ph sz="half" idx="10"/>
          </p:nvPr>
        </p:nvSpPr>
        <p:spPr>
          <a:xfrm>
            <a:off x="6681364" y="1799747"/>
            <a:ext cx="4482267" cy="4351338"/>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descr="A green circle with a white letter on it&#10;&#10;AI-generated content may be incorrect.">
            <a:extLst>
              <a:ext uri="{FF2B5EF4-FFF2-40B4-BE49-F238E27FC236}">
                <a16:creationId xmlns:a16="http://schemas.microsoft.com/office/drawing/2014/main" id="{B9CEE4B7-5EB9-BC36-262B-3B60EA501560}"/>
              </a:ext>
            </a:extLst>
          </p:cNvPr>
          <p:cNvPicPr>
            <a:picLocks noChangeAspect="1"/>
          </p:cNvPicPr>
          <p:nvPr userDrawn="1"/>
        </p:nvPicPr>
        <p:blipFill>
          <a:blip r:embed="rId3"/>
          <a:stretch>
            <a:fillRect/>
          </a:stretch>
        </p:blipFill>
        <p:spPr>
          <a:xfrm>
            <a:off x="5551211" y="3200400"/>
            <a:ext cx="1086928" cy="1086928"/>
          </a:xfrm>
          <a:prstGeom prst="rect">
            <a:avLst/>
          </a:prstGeom>
        </p:spPr>
      </p:pic>
      <p:sp>
        <p:nvSpPr>
          <p:cNvPr id="8" name="Footer Placeholder 4">
            <a:extLst>
              <a:ext uri="{FF2B5EF4-FFF2-40B4-BE49-F238E27FC236}">
                <a16:creationId xmlns:a16="http://schemas.microsoft.com/office/drawing/2014/main" id="{4F54D77A-BB20-DCB0-5C1B-B150F3239F21}"/>
              </a:ext>
            </a:extLst>
          </p:cNvPr>
          <p:cNvSpPr>
            <a:spLocks noGrp="1"/>
          </p:cNvSpPr>
          <p:nvPr>
            <p:ph type="ftr" sz="quarter" idx="3"/>
          </p:nvPr>
        </p:nvSpPr>
        <p:spPr>
          <a:xfrm>
            <a:off x="4038600" y="6530526"/>
            <a:ext cx="4114800" cy="283936"/>
          </a:xfrm>
          <a:prstGeom prst="rect">
            <a:avLst/>
          </a:prstGeom>
        </p:spPr>
        <p:txBody>
          <a:bodyPr/>
          <a:lstStyle>
            <a:lvl1pPr algn="ctr">
              <a:defRPr sz="1000">
                <a:solidFill>
                  <a:schemeClr val="bg1">
                    <a:lumMod val="65000"/>
                  </a:schemeClr>
                </a:solidFill>
              </a:defRPr>
            </a:lvl1pPr>
          </a:lstStyle>
          <a:p>
            <a:r>
              <a:rPr lang="en-US" dirty="0"/>
              <a:t>© 2026 Redpath and Company, LLC. All rights reserved.</a:t>
            </a:r>
          </a:p>
        </p:txBody>
      </p:sp>
      <p:sp>
        <p:nvSpPr>
          <p:cNvPr id="3" name="Slide Number Placeholder 5">
            <a:extLst>
              <a:ext uri="{FF2B5EF4-FFF2-40B4-BE49-F238E27FC236}">
                <a16:creationId xmlns:a16="http://schemas.microsoft.com/office/drawing/2014/main" id="{547D4ECB-EFCC-2C6B-B790-A9102E31F917}"/>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bg1"/>
                </a:solidFill>
              </a:defRPr>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703561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y With White Frame 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pic>
        <p:nvPicPr>
          <p:cNvPr id="2" name="Picture 1" descr="A green circle with a white letter on it&#10;&#10;AI-generated content may be incorrect.">
            <a:extLst>
              <a:ext uri="{FF2B5EF4-FFF2-40B4-BE49-F238E27FC236}">
                <a16:creationId xmlns:a16="http://schemas.microsoft.com/office/drawing/2014/main" id="{21DACC99-064E-084F-8862-7BC299617115}"/>
              </a:ext>
            </a:extLst>
          </p:cNvPr>
          <p:cNvPicPr>
            <a:picLocks noChangeAspect="1"/>
          </p:cNvPicPr>
          <p:nvPr userDrawn="1"/>
        </p:nvPicPr>
        <p:blipFill>
          <a:blip r:embed="rId3"/>
          <a:stretch>
            <a:fillRect/>
          </a:stretch>
        </p:blipFill>
        <p:spPr>
          <a:xfrm>
            <a:off x="5445244" y="2735114"/>
            <a:ext cx="1301512" cy="1301512"/>
          </a:xfrm>
          <a:prstGeom prst="rect">
            <a:avLst/>
          </a:prstGeom>
        </p:spPr>
      </p:pic>
      <p:sp>
        <p:nvSpPr>
          <p:cNvPr id="3" name="Footer Placeholder 4">
            <a:extLst>
              <a:ext uri="{FF2B5EF4-FFF2-40B4-BE49-F238E27FC236}">
                <a16:creationId xmlns:a16="http://schemas.microsoft.com/office/drawing/2014/main" id="{B00AD26E-0063-5617-DE01-6ECA47DF378B}"/>
              </a:ext>
            </a:extLst>
          </p:cNvPr>
          <p:cNvSpPr>
            <a:spLocks noGrp="1"/>
          </p:cNvSpPr>
          <p:nvPr>
            <p:ph type="ftr" sz="quarter" idx="3"/>
          </p:nvPr>
        </p:nvSpPr>
        <p:spPr>
          <a:xfrm>
            <a:off x="4038600" y="6235104"/>
            <a:ext cx="4114800" cy="283936"/>
          </a:xfrm>
          <a:prstGeom prst="rect">
            <a:avLst/>
          </a:prstGeom>
        </p:spPr>
        <p:txBody>
          <a:bodyPr/>
          <a:lstStyle>
            <a:lvl1pPr algn="ctr">
              <a:defRPr sz="1000">
                <a:solidFill>
                  <a:schemeClr val="bg1">
                    <a:lumMod val="65000"/>
                  </a:schemeClr>
                </a:solidFill>
              </a:defRPr>
            </a:lvl1pPr>
          </a:lstStyle>
          <a:p>
            <a:r>
              <a:rPr lang="en-US" dirty="0"/>
              <a:t>© 2026 Redpath and Company, LLC. All rights reserved.</a:t>
            </a:r>
          </a:p>
        </p:txBody>
      </p:sp>
      <p:sp>
        <p:nvSpPr>
          <p:cNvPr id="4" name="Slide Number Placeholder 5">
            <a:extLst>
              <a:ext uri="{FF2B5EF4-FFF2-40B4-BE49-F238E27FC236}">
                <a16:creationId xmlns:a16="http://schemas.microsoft.com/office/drawing/2014/main" id="{0FA1D1C8-3230-3258-EB2F-3735D8FFC28D}"/>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3556612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ark Blu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3" name="Footer Placeholder 4">
            <a:extLst>
              <a:ext uri="{FF2B5EF4-FFF2-40B4-BE49-F238E27FC236}">
                <a16:creationId xmlns:a16="http://schemas.microsoft.com/office/drawing/2014/main" id="{0AEB2A9D-C8EC-850B-ED46-292178546232}"/>
              </a:ext>
            </a:extLst>
          </p:cNvPr>
          <p:cNvSpPr>
            <a:spLocks noGrp="1"/>
          </p:cNvSpPr>
          <p:nvPr>
            <p:ph type="ftr" sz="quarter" idx="3"/>
          </p:nvPr>
        </p:nvSpPr>
        <p:spPr>
          <a:xfrm>
            <a:off x="4038600" y="6530526"/>
            <a:ext cx="4114800" cy="283936"/>
          </a:xfrm>
          <a:prstGeom prst="rect">
            <a:avLst/>
          </a:prstGeom>
        </p:spPr>
        <p:txBody>
          <a:bodyPr/>
          <a:lstStyle>
            <a:lvl1pPr algn="ctr">
              <a:defRPr sz="1000">
                <a:solidFill>
                  <a:schemeClr val="bg1"/>
                </a:solidFill>
              </a:defRPr>
            </a:lvl1pPr>
          </a:lstStyle>
          <a:p>
            <a:r>
              <a:rPr lang="en-US" dirty="0"/>
              <a:t>© 2026 Redpath and Company, LLC. All rights reserved.</a:t>
            </a:r>
          </a:p>
        </p:txBody>
      </p:sp>
      <p:sp>
        <p:nvSpPr>
          <p:cNvPr id="5" name="Slide Number Placeholder 5">
            <a:extLst>
              <a:ext uri="{FF2B5EF4-FFF2-40B4-BE49-F238E27FC236}">
                <a16:creationId xmlns:a16="http://schemas.microsoft.com/office/drawing/2014/main" id="{CCC02642-E1AC-52F1-4D0D-14A45BCD8982}"/>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bg1"/>
                </a:solidFill>
              </a:defRPr>
            </a:lvl1pPr>
          </a:lstStyle>
          <a:p>
            <a:fld id="{86FF71B8-800E-F24F-8FDA-A034722324D3}" type="slidenum">
              <a:rPr lang="en-US" smtClean="0"/>
              <a:pPr/>
              <a:t>‹#›</a:t>
            </a:fld>
            <a:endParaRPr lang="en-US" dirty="0"/>
          </a:p>
        </p:txBody>
      </p:sp>
      <p:pic>
        <p:nvPicPr>
          <p:cNvPr id="2" name="Picture 1" descr="A green circle with a white letter on it&#10;&#10;AI-generated content may be incorrect.">
            <a:extLst>
              <a:ext uri="{FF2B5EF4-FFF2-40B4-BE49-F238E27FC236}">
                <a16:creationId xmlns:a16="http://schemas.microsoft.com/office/drawing/2014/main" id="{BF7494B9-58D4-3B8A-8816-33C3A0831D8A}"/>
              </a:ext>
            </a:extLst>
          </p:cNvPr>
          <p:cNvPicPr>
            <a:picLocks noChangeAspect="1"/>
          </p:cNvPicPr>
          <p:nvPr userDrawn="1"/>
        </p:nvPicPr>
        <p:blipFill>
          <a:blip r:embed="rId3"/>
          <a:stretch>
            <a:fillRect/>
          </a:stretch>
        </p:blipFill>
        <p:spPr>
          <a:xfrm>
            <a:off x="11188460" y="6067122"/>
            <a:ext cx="616667" cy="616667"/>
          </a:xfrm>
          <a:prstGeom prst="rect">
            <a:avLst/>
          </a:prstGeom>
        </p:spPr>
      </p:pic>
    </p:spTree>
    <p:extLst>
      <p:ext uri="{BB962C8B-B14F-4D97-AF65-F5344CB8AC3E}">
        <p14:creationId xmlns:p14="http://schemas.microsoft.com/office/powerpoint/2010/main" val="7476966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Overlay Slide">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0AEB2A9D-C8EC-850B-ED46-292178546232}"/>
              </a:ext>
            </a:extLst>
          </p:cNvPr>
          <p:cNvSpPr>
            <a:spLocks noGrp="1"/>
          </p:cNvSpPr>
          <p:nvPr>
            <p:ph type="ftr" sz="quarter" idx="3"/>
          </p:nvPr>
        </p:nvSpPr>
        <p:spPr>
          <a:xfrm>
            <a:off x="4038600" y="6530526"/>
            <a:ext cx="4114800" cy="283936"/>
          </a:xfrm>
          <a:prstGeom prst="rect">
            <a:avLst/>
          </a:prstGeom>
        </p:spPr>
        <p:txBody>
          <a:bodyPr/>
          <a:lstStyle>
            <a:lvl1pPr algn="ctr">
              <a:defRPr sz="1000">
                <a:solidFill>
                  <a:schemeClr val="bg1">
                    <a:lumMod val="65000"/>
                  </a:schemeClr>
                </a:solidFill>
              </a:defRPr>
            </a:lvl1pPr>
          </a:lstStyle>
          <a:p>
            <a:r>
              <a:rPr lang="en-US" dirty="0"/>
              <a:t>© 2026 Redpath and Company, LLC. All rights reserved.</a:t>
            </a:r>
          </a:p>
        </p:txBody>
      </p:sp>
      <p:sp>
        <p:nvSpPr>
          <p:cNvPr id="5" name="Slide Number Placeholder 5">
            <a:extLst>
              <a:ext uri="{FF2B5EF4-FFF2-40B4-BE49-F238E27FC236}">
                <a16:creationId xmlns:a16="http://schemas.microsoft.com/office/drawing/2014/main" id="{CCC02642-E1AC-52F1-4D0D-14A45BCD8982}"/>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pic>
        <p:nvPicPr>
          <p:cNvPr id="6" name="Picture 5" descr="A green circle with a white letter on it&#10;&#10;AI-generated content may be incorrect.">
            <a:extLst>
              <a:ext uri="{FF2B5EF4-FFF2-40B4-BE49-F238E27FC236}">
                <a16:creationId xmlns:a16="http://schemas.microsoft.com/office/drawing/2014/main" id="{3CBDB145-6B83-2F18-E69E-C533DDF6A6A4}"/>
              </a:ext>
            </a:extLst>
          </p:cNvPr>
          <p:cNvPicPr>
            <a:picLocks noChangeAspect="1"/>
          </p:cNvPicPr>
          <p:nvPr userDrawn="1"/>
        </p:nvPicPr>
        <p:blipFill>
          <a:blip r:embed="rId2"/>
          <a:stretch>
            <a:fillRect/>
          </a:stretch>
        </p:blipFill>
        <p:spPr>
          <a:xfrm>
            <a:off x="11188460" y="6067122"/>
            <a:ext cx="616667" cy="616667"/>
          </a:xfrm>
          <a:prstGeom prst="rect">
            <a:avLst/>
          </a:prstGeom>
        </p:spPr>
      </p:pic>
      <p:sp>
        <p:nvSpPr>
          <p:cNvPr id="2" name="Content Placeholder 2">
            <a:extLst>
              <a:ext uri="{FF2B5EF4-FFF2-40B4-BE49-F238E27FC236}">
                <a16:creationId xmlns:a16="http://schemas.microsoft.com/office/drawing/2014/main" id="{D0B49E07-64F4-94E5-CD3D-4394762BC697}"/>
              </a:ext>
            </a:extLst>
          </p:cNvPr>
          <p:cNvSpPr>
            <a:spLocks noGrp="1"/>
          </p:cNvSpPr>
          <p:nvPr>
            <p:ph sz="half" idx="1"/>
          </p:nvPr>
        </p:nvSpPr>
        <p:spPr>
          <a:xfrm>
            <a:off x="674913" y="764268"/>
            <a:ext cx="10787743" cy="4809940"/>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6351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plit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4C708A-CB32-FFC6-2C25-9F2EA1FB76AF}"/>
              </a:ext>
            </a:extLst>
          </p:cNvPr>
          <p:cNvPicPr>
            <a:picLocks noChangeAspect="1"/>
          </p:cNvPicPr>
          <p:nvPr userDrawn="1"/>
        </p:nvPicPr>
        <p:blipFill>
          <a:blip r:embed="rId2"/>
          <a:srcRect t="25000" b="25000"/>
          <a:stretch/>
        </p:blipFill>
        <p:spPr>
          <a:xfrm>
            <a:off x="0" y="1"/>
            <a:ext cx="12192000" cy="3428999"/>
          </a:xfrm>
          <a:prstGeom prst="rect">
            <a:avLst/>
          </a:prstGeom>
        </p:spPr>
      </p:pic>
      <p:sp>
        <p:nvSpPr>
          <p:cNvPr id="4" name="Footer Placeholder 4">
            <a:extLst>
              <a:ext uri="{FF2B5EF4-FFF2-40B4-BE49-F238E27FC236}">
                <a16:creationId xmlns:a16="http://schemas.microsoft.com/office/drawing/2014/main" id="{24FE815F-9978-57C2-E752-B87C2EC095B5}"/>
              </a:ext>
            </a:extLst>
          </p:cNvPr>
          <p:cNvSpPr>
            <a:spLocks noGrp="1"/>
          </p:cNvSpPr>
          <p:nvPr>
            <p:ph type="ftr" sz="quarter" idx="3"/>
          </p:nvPr>
        </p:nvSpPr>
        <p:spPr>
          <a:xfrm>
            <a:off x="4038600" y="6530526"/>
            <a:ext cx="4114800" cy="283936"/>
          </a:xfrm>
          <a:prstGeom prst="rect">
            <a:avLst/>
          </a:prstGeom>
        </p:spPr>
        <p:txBody>
          <a:bodyPr/>
          <a:lstStyle>
            <a:lvl1pPr algn="ctr">
              <a:defRPr sz="1000"/>
            </a:lvl1pPr>
          </a:lstStyle>
          <a:p>
            <a:r>
              <a:rPr lang="en-US" dirty="0"/>
              <a:t>© 2026 Redpath and Company, LLC. All rights reserved.</a:t>
            </a:r>
          </a:p>
        </p:txBody>
      </p:sp>
      <p:sp>
        <p:nvSpPr>
          <p:cNvPr id="6" name="Slide Number Placeholder 5">
            <a:extLst>
              <a:ext uri="{FF2B5EF4-FFF2-40B4-BE49-F238E27FC236}">
                <a16:creationId xmlns:a16="http://schemas.microsoft.com/office/drawing/2014/main" id="{A09D522F-0700-21E6-86BE-3844F0822E97}"/>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pic>
        <p:nvPicPr>
          <p:cNvPr id="3" name="Picture 2" descr="A green circle with a white letter on it&#10;&#10;AI-generated content may be incorrect.">
            <a:extLst>
              <a:ext uri="{FF2B5EF4-FFF2-40B4-BE49-F238E27FC236}">
                <a16:creationId xmlns:a16="http://schemas.microsoft.com/office/drawing/2014/main" id="{8BCE90E2-329C-CA1C-D1FD-E969E40ABDB8}"/>
              </a:ext>
            </a:extLst>
          </p:cNvPr>
          <p:cNvPicPr>
            <a:picLocks noChangeAspect="1"/>
          </p:cNvPicPr>
          <p:nvPr userDrawn="1"/>
        </p:nvPicPr>
        <p:blipFill>
          <a:blip r:embed="rId3"/>
          <a:stretch>
            <a:fillRect/>
          </a:stretch>
        </p:blipFill>
        <p:spPr>
          <a:xfrm>
            <a:off x="11188460" y="6067122"/>
            <a:ext cx="616667" cy="616667"/>
          </a:xfrm>
          <a:prstGeom prst="rect">
            <a:avLst/>
          </a:prstGeom>
        </p:spPr>
      </p:pic>
    </p:spTree>
    <p:extLst>
      <p:ext uri="{BB962C8B-B14F-4D97-AF65-F5344CB8AC3E}">
        <p14:creationId xmlns:p14="http://schemas.microsoft.com/office/powerpoint/2010/main" val="1896355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Box Left Half">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11C60D-F167-D331-338B-57899F57B494}"/>
              </a:ext>
            </a:extLst>
          </p:cNvPr>
          <p:cNvSpPr>
            <a:spLocks noGrp="1"/>
          </p:cNvSpPr>
          <p:nvPr>
            <p:ph type="ctrTitle"/>
          </p:nvPr>
        </p:nvSpPr>
        <p:spPr>
          <a:xfrm>
            <a:off x="526775" y="358219"/>
            <a:ext cx="4196054" cy="1254922"/>
          </a:xfrm>
          <a:prstGeom prst="rect">
            <a:avLst/>
          </a:prstGeom>
        </p:spPr>
        <p:txBody>
          <a:bodyPr anchor="b">
            <a:normAutofit/>
          </a:bodyPr>
          <a:lstStyle>
            <a:lvl1pPr algn="l">
              <a:defRPr sz="3200">
                <a:solidFill>
                  <a:schemeClr val="bg1"/>
                </a:solidFill>
              </a:defRPr>
            </a:lvl1pPr>
          </a:lstStyle>
          <a:p>
            <a:r>
              <a:rPr lang="en-US"/>
              <a:t>Click to edit Master title style</a:t>
            </a:r>
            <a:endParaRPr lang="en-US" dirty="0"/>
          </a:p>
        </p:txBody>
      </p:sp>
      <p:sp>
        <p:nvSpPr>
          <p:cNvPr id="5" name="Content Placeholder 2">
            <a:extLst>
              <a:ext uri="{FF2B5EF4-FFF2-40B4-BE49-F238E27FC236}">
                <a16:creationId xmlns:a16="http://schemas.microsoft.com/office/drawing/2014/main" id="{8AE2C1C5-1E35-69C8-3B5B-C350E9502195}"/>
              </a:ext>
            </a:extLst>
          </p:cNvPr>
          <p:cNvSpPr>
            <a:spLocks noGrp="1"/>
          </p:cNvSpPr>
          <p:nvPr>
            <p:ph idx="1"/>
          </p:nvPr>
        </p:nvSpPr>
        <p:spPr>
          <a:xfrm>
            <a:off x="526775" y="1802921"/>
            <a:ext cx="4760842" cy="4883418"/>
          </a:xfrm>
          <a:prstGeom prst="rect">
            <a:avLst/>
          </a:prstGeo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5">
            <a:extLst>
              <a:ext uri="{FF2B5EF4-FFF2-40B4-BE49-F238E27FC236}">
                <a16:creationId xmlns:a16="http://schemas.microsoft.com/office/drawing/2014/main" id="{240CD2B2-8B9E-3C13-E35D-6FA2873028B4}"/>
              </a:ext>
            </a:extLst>
          </p:cNvPr>
          <p:cNvSpPr>
            <a:spLocks noGrp="1"/>
          </p:cNvSpPr>
          <p:nvPr>
            <p:ph sz="quarter" idx="4"/>
          </p:nvPr>
        </p:nvSpPr>
        <p:spPr>
          <a:xfrm>
            <a:off x="6096000" y="733245"/>
            <a:ext cx="5678077" cy="5290339"/>
          </a:xfrm>
          <a:prstGeom prst="rect">
            <a:avLst/>
          </a:prstGeom>
        </p:spPr>
        <p:txBody>
          <a:bodyPr>
            <a:normAutofit/>
          </a:bodyPr>
          <a:lstStyle>
            <a:lvl1pPr>
              <a:defRPr sz="2400">
                <a:solidFill>
                  <a:schemeClr val="tx2"/>
                </a:solidFill>
              </a:defRPr>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a:extLst>
              <a:ext uri="{FF2B5EF4-FFF2-40B4-BE49-F238E27FC236}">
                <a16:creationId xmlns:a16="http://schemas.microsoft.com/office/drawing/2014/main" id="{98466D7C-5A16-5358-5FB8-3E4AB7C9F7A5}"/>
              </a:ext>
            </a:extLst>
          </p:cNvPr>
          <p:cNvSpPr>
            <a:spLocks noGrp="1"/>
          </p:cNvSpPr>
          <p:nvPr>
            <p:ph type="ftr" sz="quarter" idx="3"/>
          </p:nvPr>
        </p:nvSpPr>
        <p:spPr>
          <a:xfrm>
            <a:off x="6275363" y="6530526"/>
            <a:ext cx="4114800" cy="283936"/>
          </a:xfrm>
          <a:prstGeom prst="rect">
            <a:avLst/>
          </a:prstGeom>
        </p:spPr>
        <p:txBody>
          <a:bodyPr/>
          <a:lstStyle>
            <a:lvl1pPr algn="ctr">
              <a:defRPr sz="1000"/>
            </a:lvl1pPr>
          </a:lstStyle>
          <a:p>
            <a:r>
              <a:rPr lang="en-US" dirty="0"/>
              <a:t>© 2026 Redpath and Company, LLC. All rights reserved.</a:t>
            </a:r>
          </a:p>
        </p:txBody>
      </p:sp>
      <p:sp>
        <p:nvSpPr>
          <p:cNvPr id="4" name="Slide Number Placeholder 5">
            <a:extLst>
              <a:ext uri="{FF2B5EF4-FFF2-40B4-BE49-F238E27FC236}">
                <a16:creationId xmlns:a16="http://schemas.microsoft.com/office/drawing/2014/main" id="{49C1805F-398B-C3F1-B5A9-C70509CAC63F}"/>
              </a:ext>
            </a:extLst>
          </p:cNvPr>
          <p:cNvSpPr>
            <a:spLocks noGrp="1"/>
          </p:cNvSpPr>
          <p:nvPr>
            <p:ph type="sldNum" sz="quarter" idx="10"/>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pic>
        <p:nvPicPr>
          <p:cNvPr id="3" name="Picture 2" descr="A green circle with a white letter on it&#10;&#10;AI-generated content may be incorrect.">
            <a:extLst>
              <a:ext uri="{FF2B5EF4-FFF2-40B4-BE49-F238E27FC236}">
                <a16:creationId xmlns:a16="http://schemas.microsoft.com/office/drawing/2014/main" id="{E1F35961-28EC-619C-258E-48246C3DA629}"/>
              </a:ext>
            </a:extLst>
          </p:cNvPr>
          <p:cNvPicPr>
            <a:picLocks noChangeAspect="1"/>
          </p:cNvPicPr>
          <p:nvPr userDrawn="1"/>
        </p:nvPicPr>
        <p:blipFill>
          <a:blip r:embed="rId3"/>
          <a:stretch>
            <a:fillRect/>
          </a:stretch>
        </p:blipFill>
        <p:spPr>
          <a:xfrm>
            <a:off x="11188460" y="6067122"/>
            <a:ext cx="616667" cy="616667"/>
          </a:xfrm>
          <a:prstGeom prst="rect">
            <a:avLst/>
          </a:prstGeom>
        </p:spPr>
      </p:pic>
    </p:spTree>
    <p:extLst>
      <p:ext uri="{BB962C8B-B14F-4D97-AF65-F5344CB8AC3E}">
        <p14:creationId xmlns:p14="http://schemas.microsoft.com/office/powerpoint/2010/main" val="29135562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k Box Left Thir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3" name="Content Placeholder 5">
            <a:extLst>
              <a:ext uri="{FF2B5EF4-FFF2-40B4-BE49-F238E27FC236}">
                <a16:creationId xmlns:a16="http://schemas.microsoft.com/office/drawing/2014/main" id="{50176E69-2179-EBE1-B67F-9F4186DB4321}"/>
              </a:ext>
            </a:extLst>
          </p:cNvPr>
          <p:cNvSpPr>
            <a:spLocks noGrp="1"/>
          </p:cNvSpPr>
          <p:nvPr>
            <p:ph sz="quarter" idx="4"/>
          </p:nvPr>
        </p:nvSpPr>
        <p:spPr>
          <a:xfrm>
            <a:off x="4647414" y="741872"/>
            <a:ext cx="6985261" cy="5281711"/>
          </a:xfrm>
          <a:prstGeom prst="rect">
            <a:avLst/>
          </a:prstGeom>
        </p:spPr>
        <p:txBody>
          <a:bodyPr>
            <a:normAutofit/>
          </a:bodyPr>
          <a:lstStyle>
            <a:lvl1pPr>
              <a:defRPr sz="2400">
                <a:solidFill>
                  <a:schemeClr val="tx2"/>
                </a:solidFill>
              </a:defRPr>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891D5641-6898-6339-0737-5F02C3F633FB}"/>
              </a:ext>
            </a:extLst>
          </p:cNvPr>
          <p:cNvSpPr>
            <a:spLocks noGrp="1"/>
          </p:cNvSpPr>
          <p:nvPr>
            <p:ph type="ctrTitle"/>
          </p:nvPr>
        </p:nvSpPr>
        <p:spPr>
          <a:xfrm>
            <a:off x="293298" y="433634"/>
            <a:ext cx="3722521" cy="1205386"/>
          </a:xfrm>
          <a:prstGeom prst="rect">
            <a:avLst/>
          </a:prstGeom>
        </p:spPr>
        <p:txBody>
          <a:bodyPr anchor="b">
            <a:normAutofit/>
          </a:bodyPr>
          <a:lstStyle>
            <a:lvl1pPr algn="l">
              <a:defRPr sz="3200">
                <a:solidFill>
                  <a:schemeClr val="bg1"/>
                </a:solidFill>
              </a:defRPr>
            </a:lvl1pPr>
          </a:lstStyle>
          <a:p>
            <a:r>
              <a:rPr lang="en-US"/>
              <a:t>Click to edit Master title style</a:t>
            </a:r>
            <a:endParaRPr lang="en-US" dirty="0"/>
          </a:p>
        </p:txBody>
      </p:sp>
      <p:sp>
        <p:nvSpPr>
          <p:cNvPr id="10" name="Content Placeholder 2">
            <a:extLst>
              <a:ext uri="{FF2B5EF4-FFF2-40B4-BE49-F238E27FC236}">
                <a16:creationId xmlns:a16="http://schemas.microsoft.com/office/drawing/2014/main" id="{C94FE7D0-ECDE-52D3-1C97-68247887F9D6}"/>
              </a:ext>
            </a:extLst>
          </p:cNvPr>
          <p:cNvSpPr>
            <a:spLocks noGrp="1"/>
          </p:cNvSpPr>
          <p:nvPr>
            <p:ph idx="1"/>
          </p:nvPr>
        </p:nvSpPr>
        <p:spPr>
          <a:xfrm>
            <a:off x="293298" y="1820174"/>
            <a:ext cx="3722521" cy="4448651"/>
          </a:xfrm>
          <a:prstGeom prst="rect">
            <a:avLst/>
          </a:prstGeo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403AAC1-9461-1661-1119-F65E6C4B475F}"/>
              </a:ext>
            </a:extLst>
          </p:cNvPr>
          <p:cNvSpPr>
            <a:spLocks noGrp="1"/>
          </p:cNvSpPr>
          <p:nvPr>
            <p:ph type="ftr" sz="quarter" idx="3"/>
          </p:nvPr>
        </p:nvSpPr>
        <p:spPr>
          <a:xfrm>
            <a:off x="6275363" y="6530526"/>
            <a:ext cx="4114800" cy="283936"/>
          </a:xfrm>
          <a:prstGeom prst="rect">
            <a:avLst/>
          </a:prstGeom>
        </p:spPr>
        <p:txBody>
          <a:bodyPr/>
          <a:lstStyle>
            <a:lvl1pPr algn="ctr">
              <a:defRPr sz="1000"/>
            </a:lvl1pPr>
          </a:lstStyle>
          <a:p>
            <a:r>
              <a:rPr lang="en-US" dirty="0"/>
              <a:t>© 2026 Redpath and Company, LLC. All rights reserved.</a:t>
            </a:r>
          </a:p>
        </p:txBody>
      </p:sp>
      <p:sp>
        <p:nvSpPr>
          <p:cNvPr id="4" name="Slide Number Placeholder 5">
            <a:extLst>
              <a:ext uri="{FF2B5EF4-FFF2-40B4-BE49-F238E27FC236}">
                <a16:creationId xmlns:a16="http://schemas.microsoft.com/office/drawing/2014/main" id="{C974A609-1FF8-A7A0-26C4-F3F3C113C6A5}"/>
              </a:ext>
            </a:extLst>
          </p:cNvPr>
          <p:cNvSpPr>
            <a:spLocks noGrp="1"/>
          </p:cNvSpPr>
          <p:nvPr>
            <p:ph type="sldNum" sz="quarter" idx="10"/>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pic>
        <p:nvPicPr>
          <p:cNvPr id="2" name="Picture 1" descr="A green circle with a white letter on it&#10;&#10;AI-generated content may be incorrect.">
            <a:extLst>
              <a:ext uri="{FF2B5EF4-FFF2-40B4-BE49-F238E27FC236}">
                <a16:creationId xmlns:a16="http://schemas.microsoft.com/office/drawing/2014/main" id="{BA8E61ED-23E3-46DA-720B-826AD157DB17}"/>
              </a:ext>
            </a:extLst>
          </p:cNvPr>
          <p:cNvPicPr>
            <a:picLocks noChangeAspect="1"/>
          </p:cNvPicPr>
          <p:nvPr userDrawn="1"/>
        </p:nvPicPr>
        <p:blipFill>
          <a:blip r:embed="rId3"/>
          <a:stretch>
            <a:fillRect/>
          </a:stretch>
        </p:blipFill>
        <p:spPr>
          <a:xfrm>
            <a:off x="11188460" y="6067122"/>
            <a:ext cx="616667" cy="616667"/>
          </a:xfrm>
          <a:prstGeom prst="rect">
            <a:avLst/>
          </a:prstGeom>
        </p:spPr>
      </p:pic>
    </p:spTree>
    <p:extLst>
      <p:ext uri="{BB962C8B-B14F-4D97-AF65-F5344CB8AC3E}">
        <p14:creationId xmlns:p14="http://schemas.microsoft.com/office/powerpoint/2010/main" val="1098918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Box Right Two Third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9" name="Content Placeholder 2">
            <a:extLst>
              <a:ext uri="{FF2B5EF4-FFF2-40B4-BE49-F238E27FC236}">
                <a16:creationId xmlns:a16="http://schemas.microsoft.com/office/drawing/2014/main" id="{87D59D0B-CD03-9017-C5C5-5A61881B0FED}"/>
              </a:ext>
            </a:extLst>
          </p:cNvPr>
          <p:cNvSpPr>
            <a:spLocks noGrp="1"/>
          </p:cNvSpPr>
          <p:nvPr>
            <p:ph sz="half" idx="10"/>
          </p:nvPr>
        </p:nvSpPr>
        <p:spPr>
          <a:xfrm>
            <a:off x="5986021" y="897146"/>
            <a:ext cx="5599521" cy="4998997"/>
          </a:xfrm>
          <a:prstGeom prst="rect">
            <a:avLst/>
          </a:prstGeo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a:extLst>
              <a:ext uri="{FF2B5EF4-FFF2-40B4-BE49-F238E27FC236}">
                <a16:creationId xmlns:a16="http://schemas.microsoft.com/office/drawing/2014/main" id="{0C071071-4C0E-D592-4BBA-7AA86C709B07}"/>
              </a:ext>
            </a:extLst>
          </p:cNvPr>
          <p:cNvSpPr>
            <a:spLocks noGrp="1"/>
          </p:cNvSpPr>
          <p:nvPr>
            <p:ph type="ctrTitle"/>
          </p:nvPr>
        </p:nvSpPr>
        <p:spPr>
          <a:xfrm>
            <a:off x="319177" y="433633"/>
            <a:ext cx="3696642" cy="1355241"/>
          </a:xfrm>
          <a:prstGeom prst="rect">
            <a:avLst/>
          </a:prstGeom>
        </p:spPr>
        <p:txBody>
          <a:bodyPr anchor="b">
            <a:normAutofit/>
          </a:bodyPr>
          <a:lstStyle>
            <a:lvl1pPr algn="l">
              <a:defRPr sz="3200">
                <a:solidFill>
                  <a:schemeClr val="tx1"/>
                </a:solidFill>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AD83C220-E9B0-1EDC-D8C8-9347852AA3FD}"/>
              </a:ext>
            </a:extLst>
          </p:cNvPr>
          <p:cNvSpPr>
            <a:spLocks noGrp="1"/>
          </p:cNvSpPr>
          <p:nvPr>
            <p:ph idx="1"/>
          </p:nvPr>
        </p:nvSpPr>
        <p:spPr>
          <a:xfrm>
            <a:off x="319177" y="2016026"/>
            <a:ext cx="3696642" cy="4252799"/>
          </a:xfrm>
          <a:prstGeom prst="rect">
            <a:avLst/>
          </a:prstGeom>
        </p:spPr>
        <p:txBody>
          <a:bodyPr>
            <a:normAutofit/>
          </a:bodyPr>
          <a:lstStyle>
            <a:lvl1pPr>
              <a:defRPr sz="2400">
                <a:solidFill>
                  <a:schemeClr val="tx2"/>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descr="A green circle with a white letter on it&#10;&#10;AI-generated content may be incorrect.">
            <a:extLst>
              <a:ext uri="{FF2B5EF4-FFF2-40B4-BE49-F238E27FC236}">
                <a16:creationId xmlns:a16="http://schemas.microsoft.com/office/drawing/2014/main" id="{22E6E043-FCCB-46A2-8922-4018E841E6F3}"/>
              </a:ext>
            </a:extLst>
          </p:cNvPr>
          <p:cNvPicPr>
            <a:picLocks noChangeAspect="1"/>
          </p:cNvPicPr>
          <p:nvPr userDrawn="1"/>
        </p:nvPicPr>
        <p:blipFill>
          <a:blip r:embed="rId3"/>
          <a:stretch>
            <a:fillRect/>
          </a:stretch>
        </p:blipFill>
        <p:spPr>
          <a:xfrm>
            <a:off x="4015819" y="2861928"/>
            <a:ext cx="961623" cy="961623"/>
          </a:xfrm>
          <a:prstGeom prst="rect">
            <a:avLst/>
          </a:prstGeom>
        </p:spPr>
      </p:pic>
      <p:sp>
        <p:nvSpPr>
          <p:cNvPr id="4" name="Footer Placeholder 4">
            <a:extLst>
              <a:ext uri="{FF2B5EF4-FFF2-40B4-BE49-F238E27FC236}">
                <a16:creationId xmlns:a16="http://schemas.microsoft.com/office/drawing/2014/main" id="{3653DF4C-CBF8-6110-1667-DE013F2646A1}"/>
              </a:ext>
            </a:extLst>
          </p:cNvPr>
          <p:cNvSpPr>
            <a:spLocks noGrp="1"/>
          </p:cNvSpPr>
          <p:nvPr>
            <p:ph type="ftr" sz="quarter" idx="3"/>
          </p:nvPr>
        </p:nvSpPr>
        <p:spPr>
          <a:xfrm>
            <a:off x="6866206" y="6235104"/>
            <a:ext cx="4114800" cy="283936"/>
          </a:xfrm>
          <a:prstGeom prst="rect">
            <a:avLst/>
          </a:prstGeom>
        </p:spPr>
        <p:txBody>
          <a:bodyPr/>
          <a:lstStyle>
            <a:lvl1pPr algn="ctr">
              <a:defRPr sz="1000">
                <a:solidFill>
                  <a:schemeClr val="bg1"/>
                </a:solidFill>
              </a:defRPr>
            </a:lvl1pPr>
          </a:lstStyle>
          <a:p>
            <a:r>
              <a:rPr lang="en-US" dirty="0"/>
              <a:t>© 2026 Redpath and Company, LLC. All rights reserved.</a:t>
            </a:r>
          </a:p>
        </p:txBody>
      </p:sp>
      <p:sp>
        <p:nvSpPr>
          <p:cNvPr id="5" name="Slide Number Placeholder 5">
            <a:extLst>
              <a:ext uri="{FF2B5EF4-FFF2-40B4-BE49-F238E27FC236}">
                <a16:creationId xmlns:a16="http://schemas.microsoft.com/office/drawing/2014/main" id="{2B399CAF-8CEF-FC92-98FC-05AF6F884463}"/>
              </a:ext>
            </a:extLst>
          </p:cNvPr>
          <p:cNvSpPr>
            <a:spLocks noGrp="1"/>
          </p:cNvSpPr>
          <p:nvPr>
            <p:ph type="sldNum" sz="quarter" idx="4"/>
          </p:nvPr>
        </p:nvSpPr>
        <p:spPr>
          <a:xfrm>
            <a:off x="9364900" y="6268825"/>
            <a:ext cx="2743200" cy="283936"/>
          </a:xfrm>
          <a:prstGeom prst="rect">
            <a:avLst/>
          </a:prstGeom>
        </p:spPr>
        <p:txBody>
          <a:bodyPr/>
          <a:lstStyle>
            <a:lvl1pPr algn="r">
              <a:defRPr sz="1000">
                <a:solidFill>
                  <a:schemeClr val="bg1"/>
                </a:solidFill>
              </a:defRPr>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718836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hite Box Right Two Third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CFB86B30-0FCB-18F0-EB02-841BAC92A9A6}"/>
              </a:ext>
            </a:extLst>
          </p:cNvPr>
          <p:cNvSpPr>
            <a:spLocks noGrp="1"/>
          </p:cNvSpPr>
          <p:nvPr>
            <p:ph type="ctrTitle"/>
          </p:nvPr>
        </p:nvSpPr>
        <p:spPr>
          <a:xfrm>
            <a:off x="379562" y="433634"/>
            <a:ext cx="3636257" cy="1283024"/>
          </a:xfrm>
          <a:prstGeom prst="rect">
            <a:avLst/>
          </a:prstGeom>
        </p:spPr>
        <p:txBody>
          <a:bodyPr anchor="b">
            <a:normAutofit/>
          </a:bodyPr>
          <a:lstStyle>
            <a:lvl1pPr algn="l">
              <a:defRPr sz="3200">
                <a:solidFill>
                  <a:schemeClr val="bg1"/>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63CF23F-37E1-5884-7E46-86B8877D71EB}"/>
              </a:ext>
            </a:extLst>
          </p:cNvPr>
          <p:cNvSpPr>
            <a:spLocks noGrp="1"/>
          </p:cNvSpPr>
          <p:nvPr>
            <p:ph idx="1"/>
          </p:nvPr>
        </p:nvSpPr>
        <p:spPr>
          <a:xfrm>
            <a:off x="379562" y="1897812"/>
            <a:ext cx="3636257" cy="4371014"/>
          </a:xfrm>
          <a:prstGeom prst="rect">
            <a:avLst/>
          </a:prstGeo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a:extLst>
              <a:ext uri="{FF2B5EF4-FFF2-40B4-BE49-F238E27FC236}">
                <a16:creationId xmlns:a16="http://schemas.microsoft.com/office/drawing/2014/main" id="{AAD6A525-D8DD-3F7F-DC58-C07F541C5661}"/>
              </a:ext>
            </a:extLst>
          </p:cNvPr>
          <p:cNvSpPr>
            <a:spLocks noGrp="1"/>
          </p:cNvSpPr>
          <p:nvPr>
            <p:ph type="ftr" sz="quarter" idx="3"/>
          </p:nvPr>
        </p:nvSpPr>
        <p:spPr>
          <a:xfrm>
            <a:off x="6275363" y="6268825"/>
            <a:ext cx="4114800" cy="283936"/>
          </a:xfrm>
          <a:prstGeom prst="rect">
            <a:avLst/>
          </a:prstGeom>
        </p:spPr>
        <p:txBody>
          <a:bodyPr/>
          <a:lstStyle>
            <a:lvl1pPr algn="ctr">
              <a:defRPr sz="1000"/>
            </a:lvl1pPr>
          </a:lstStyle>
          <a:p>
            <a:r>
              <a:rPr lang="en-US" dirty="0"/>
              <a:t>© 2026 Redpath and Company, LLC. All rights reserved.</a:t>
            </a:r>
          </a:p>
        </p:txBody>
      </p:sp>
      <p:sp>
        <p:nvSpPr>
          <p:cNvPr id="3" name="Slide Number Placeholder 5">
            <a:extLst>
              <a:ext uri="{FF2B5EF4-FFF2-40B4-BE49-F238E27FC236}">
                <a16:creationId xmlns:a16="http://schemas.microsoft.com/office/drawing/2014/main" id="{9D00C8F5-637F-9E63-2E61-C480D02DA39E}"/>
              </a:ext>
            </a:extLst>
          </p:cNvPr>
          <p:cNvSpPr>
            <a:spLocks noGrp="1"/>
          </p:cNvSpPr>
          <p:nvPr>
            <p:ph type="sldNum" sz="quarter" idx="4"/>
          </p:nvPr>
        </p:nvSpPr>
        <p:spPr>
          <a:xfrm>
            <a:off x="9364900" y="6268825"/>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pic>
        <p:nvPicPr>
          <p:cNvPr id="9" name="Picture 8" descr="A green circle with a white letter on it&#10;&#10;AI-generated content may be incorrect.">
            <a:extLst>
              <a:ext uri="{FF2B5EF4-FFF2-40B4-BE49-F238E27FC236}">
                <a16:creationId xmlns:a16="http://schemas.microsoft.com/office/drawing/2014/main" id="{A97E62BE-13B2-B376-0C9F-BC672CD3553E}"/>
              </a:ext>
            </a:extLst>
          </p:cNvPr>
          <p:cNvPicPr>
            <a:picLocks noChangeAspect="1"/>
          </p:cNvPicPr>
          <p:nvPr userDrawn="1"/>
        </p:nvPicPr>
        <p:blipFill>
          <a:blip r:embed="rId3"/>
          <a:stretch>
            <a:fillRect/>
          </a:stretch>
        </p:blipFill>
        <p:spPr>
          <a:xfrm>
            <a:off x="11188460" y="6067122"/>
            <a:ext cx="616667" cy="616667"/>
          </a:xfrm>
          <a:prstGeom prst="rect">
            <a:avLst/>
          </a:prstGeom>
        </p:spPr>
      </p:pic>
    </p:spTree>
    <p:extLst>
      <p:ext uri="{BB962C8B-B14F-4D97-AF65-F5344CB8AC3E}">
        <p14:creationId xmlns:p14="http://schemas.microsoft.com/office/powerpoint/2010/main" val="4030189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 Box Left Half">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CFB86B30-0FCB-18F0-EB02-841BAC92A9A6}"/>
              </a:ext>
            </a:extLst>
          </p:cNvPr>
          <p:cNvSpPr>
            <a:spLocks noGrp="1"/>
          </p:cNvSpPr>
          <p:nvPr>
            <p:ph type="ctrTitle"/>
          </p:nvPr>
        </p:nvSpPr>
        <p:spPr>
          <a:xfrm>
            <a:off x="6771470" y="433633"/>
            <a:ext cx="5125157" cy="1231265"/>
          </a:xfrm>
          <a:prstGeom prst="rect">
            <a:avLst/>
          </a:prstGeom>
        </p:spPr>
        <p:txBody>
          <a:bodyPr anchor="b">
            <a:normAutofit/>
          </a:bodyPr>
          <a:lstStyle>
            <a:lvl1pPr algn="l">
              <a:defRPr sz="3200">
                <a:solidFill>
                  <a:schemeClr val="bg1"/>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63CF23F-37E1-5884-7E46-86B8877D71EB}"/>
              </a:ext>
            </a:extLst>
          </p:cNvPr>
          <p:cNvSpPr>
            <a:spLocks noGrp="1"/>
          </p:cNvSpPr>
          <p:nvPr>
            <p:ph idx="1"/>
          </p:nvPr>
        </p:nvSpPr>
        <p:spPr>
          <a:xfrm>
            <a:off x="6771470" y="1837426"/>
            <a:ext cx="5125157" cy="4431400"/>
          </a:xfrm>
          <a:prstGeom prst="rect">
            <a:avLst/>
          </a:prstGeo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a:extLst>
              <a:ext uri="{FF2B5EF4-FFF2-40B4-BE49-F238E27FC236}">
                <a16:creationId xmlns:a16="http://schemas.microsoft.com/office/drawing/2014/main" id="{045FEF1A-5DDB-C008-3A62-48C77C5F45B7}"/>
              </a:ext>
            </a:extLst>
          </p:cNvPr>
          <p:cNvSpPr>
            <a:spLocks noGrp="1"/>
          </p:cNvSpPr>
          <p:nvPr>
            <p:ph type="ftr" sz="quarter" idx="3"/>
          </p:nvPr>
        </p:nvSpPr>
        <p:spPr>
          <a:xfrm>
            <a:off x="6275363" y="6530526"/>
            <a:ext cx="4114800" cy="283936"/>
          </a:xfrm>
          <a:prstGeom prst="rect">
            <a:avLst/>
          </a:prstGeom>
        </p:spPr>
        <p:txBody>
          <a:bodyPr/>
          <a:lstStyle>
            <a:lvl1pPr algn="ctr">
              <a:defRPr sz="1000">
                <a:solidFill>
                  <a:schemeClr val="bg1"/>
                </a:solidFill>
              </a:defRPr>
            </a:lvl1pPr>
          </a:lstStyle>
          <a:p>
            <a:r>
              <a:rPr lang="en-US" dirty="0"/>
              <a:t>© 2026 Redpath and Company, LLC. All rights reserved.</a:t>
            </a:r>
          </a:p>
        </p:txBody>
      </p:sp>
      <p:sp>
        <p:nvSpPr>
          <p:cNvPr id="9" name="Slide Number Placeholder 5">
            <a:extLst>
              <a:ext uri="{FF2B5EF4-FFF2-40B4-BE49-F238E27FC236}">
                <a16:creationId xmlns:a16="http://schemas.microsoft.com/office/drawing/2014/main" id="{32768D57-BAD4-C2AB-088F-3920E4587C08}"/>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bg1"/>
                </a:solidFill>
              </a:defRPr>
            </a:lvl1pPr>
          </a:lstStyle>
          <a:p>
            <a:fld id="{86FF71B8-800E-F24F-8FDA-A034722324D3}" type="slidenum">
              <a:rPr lang="en-US" smtClean="0"/>
              <a:pPr/>
              <a:t>‹#›</a:t>
            </a:fld>
            <a:endParaRPr lang="en-US" dirty="0"/>
          </a:p>
        </p:txBody>
      </p:sp>
      <p:pic>
        <p:nvPicPr>
          <p:cNvPr id="2" name="Picture 1" descr="A green circle with a white letter on it&#10;&#10;AI-generated content may be incorrect.">
            <a:extLst>
              <a:ext uri="{FF2B5EF4-FFF2-40B4-BE49-F238E27FC236}">
                <a16:creationId xmlns:a16="http://schemas.microsoft.com/office/drawing/2014/main" id="{48E8B9A7-D00C-5482-24AC-4D907A74C52D}"/>
              </a:ext>
            </a:extLst>
          </p:cNvPr>
          <p:cNvPicPr>
            <a:picLocks noChangeAspect="1"/>
          </p:cNvPicPr>
          <p:nvPr userDrawn="1"/>
        </p:nvPicPr>
        <p:blipFill>
          <a:blip r:embed="rId3"/>
          <a:stretch>
            <a:fillRect/>
          </a:stretch>
        </p:blipFill>
        <p:spPr>
          <a:xfrm>
            <a:off x="11188460" y="6067122"/>
            <a:ext cx="616667" cy="616667"/>
          </a:xfrm>
          <a:prstGeom prst="rect">
            <a:avLst/>
          </a:prstGeom>
        </p:spPr>
      </p:pic>
    </p:spTree>
    <p:extLst>
      <p:ext uri="{BB962C8B-B14F-4D97-AF65-F5344CB8AC3E}">
        <p14:creationId xmlns:p14="http://schemas.microsoft.com/office/powerpoint/2010/main" val="246757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avy With White Fram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4" name="Footer Placeholder 4">
            <a:extLst>
              <a:ext uri="{FF2B5EF4-FFF2-40B4-BE49-F238E27FC236}">
                <a16:creationId xmlns:a16="http://schemas.microsoft.com/office/drawing/2014/main" id="{99C59E5A-B600-9F43-AAD1-60B0688B23BF}"/>
              </a:ext>
            </a:extLst>
          </p:cNvPr>
          <p:cNvSpPr>
            <a:spLocks noGrp="1"/>
          </p:cNvSpPr>
          <p:nvPr>
            <p:ph type="ftr" sz="quarter" idx="3"/>
          </p:nvPr>
        </p:nvSpPr>
        <p:spPr>
          <a:xfrm>
            <a:off x="4038600" y="6235104"/>
            <a:ext cx="4114800" cy="283936"/>
          </a:xfrm>
          <a:prstGeom prst="rect">
            <a:avLst/>
          </a:prstGeom>
        </p:spPr>
        <p:txBody>
          <a:bodyPr/>
          <a:lstStyle>
            <a:lvl1pPr algn="ctr">
              <a:defRPr sz="1000">
                <a:solidFill>
                  <a:schemeClr val="bg1">
                    <a:lumMod val="65000"/>
                  </a:schemeClr>
                </a:solidFill>
              </a:defRPr>
            </a:lvl1pPr>
          </a:lstStyle>
          <a:p>
            <a:r>
              <a:rPr lang="en-US" dirty="0"/>
              <a:t>© 2026 Redpath and Company, LLC. All rights reserved.</a:t>
            </a:r>
          </a:p>
        </p:txBody>
      </p:sp>
      <p:sp>
        <p:nvSpPr>
          <p:cNvPr id="2" name="Slide Number Placeholder 5">
            <a:extLst>
              <a:ext uri="{FF2B5EF4-FFF2-40B4-BE49-F238E27FC236}">
                <a16:creationId xmlns:a16="http://schemas.microsoft.com/office/drawing/2014/main" id="{E315C032-8A55-E502-3C64-71C4E6E3A0F8}"/>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18213544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White Transition Slide Above 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5DF7417-D510-961E-95C6-D4FE972A793C}"/>
              </a:ext>
            </a:extLst>
          </p:cNvPr>
          <p:cNvSpPr>
            <a:spLocks noGrp="1"/>
          </p:cNvSpPr>
          <p:nvPr>
            <p:ph type="ctrTitle"/>
          </p:nvPr>
        </p:nvSpPr>
        <p:spPr>
          <a:xfrm>
            <a:off x="1196689" y="1836190"/>
            <a:ext cx="9798622" cy="911142"/>
          </a:xfrm>
          <a:prstGeom prst="rect">
            <a:avLst/>
          </a:prstGeom>
        </p:spPr>
        <p:txBody>
          <a:bodyPr anchor="b">
            <a:normAutofit/>
          </a:bodyPr>
          <a:lstStyle>
            <a:lvl1pPr algn="ctr">
              <a:defRPr sz="3200">
                <a:solidFill>
                  <a:schemeClr val="bg1"/>
                </a:solidFill>
              </a:defRPr>
            </a:lvl1pPr>
          </a:lstStyle>
          <a:p>
            <a:r>
              <a:rPr lang="en-US"/>
              <a:t>Click to edit Master title style</a:t>
            </a:r>
            <a:endParaRPr lang="en-US" dirty="0"/>
          </a:p>
        </p:txBody>
      </p:sp>
      <p:pic>
        <p:nvPicPr>
          <p:cNvPr id="3" name="Picture 2" descr="A green circle with a white letter on it&#10;&#10;AI-generated content may be incorrect.">
            <a:extLst>
              <a:ext uri="{FF2B5EF4-FFF2-40B4-BE49-F238E27FC236}">
                <a16:creationId xmlns:a16="http://schemas.microsoft.com/office/drawing/2014/main" id="{AB2504DD-86E6-0D01-81F3-DD997C8070D9}"/>
              </a:ext>
            </a:extLst>
          </p:cNvPr>
          <p:cNvPicPr>
            <a:picLocks noChangeAspect="1"/>
          </p:cNvPicPr>
          <p:nvPr userDrawn="1"/>
        </p:nvPicPr>
        <p:blipFill>
          <a:blip r:embed="rId3"/>
          <a:stretch>
            <a:fillRect/>
          </a:stretch>
        </p:blipFill>
        <p:spPr>
          <a:xfrm>
            <a:off x="5454849" y="3024261"/>
            <a:ext cx="1282301" cy="1282301"/>
          </a:xfrm>
          <a:prstGeom prst="rect">
            <a:avLst/>
          </a:prstGeom>
        </p:spPr>
      </p:pic>
      <p:sp>
        <p:nvSpPr>
          <p:cNvPr id="6" name="Footer Placeholder 4">
            <a:extLst>
              <a:ext uri="{FF2B5EF4-FFF2-40B4-BE49-F238E27FC236}">
                <a16:creationId xmlns:a16="http://schemas.microsoft.com/office/drawing/2014/main" id="{472B28B0-D8D7-25C7-47D6-91C9D9EC30F3}"/>
              </a:ext>
            </a:extLst>
          </p:cNvPr>
          <p:cNvSpPr>
            <a:spLocks noGrp="1"/>
          </p:cNvSpPr>
          <p:nvPr>
            <p:ph type="ftr" sz="quarter" idx="3"/>
          </p:nvPr>
        </p:nvSpPr>
        <p:spPr>
          <a:xfrm>
            <a:off x="4038600" y="6530526"/>
            <a:ext cx="4114800" cy="283936"/>
          </a:xfrm>
          <a:prstGeom prst="rect">
            <a:avLst/>
          </a:prstGeom>
        </p:spPr>
        <p:txBody>
          <a:bodyPr/>
          <a:lstStyle>
            <a:lvl1pPr algn="ctr">
              <a:defRPr sz="1000"/>
            </a:lvl1pPr>
          </a:lstStyle>
          <a:p>
            <a:r>
              <a:rPr lang="en-US" dirty="0"/>
              <a:t>© 2026 Redpath and Company, LLC. All rights reserved.</a:t>
            </a:r>
          </a:p>
        </p:txBody>
      </p:sp>
      <p:sp>
        <p:nvSpPr>
          <p:cNvPr id="8" name="Slide Number Placeholder 5">
            <a:extLst>
              <a:ext uri="{FF2B5EF4-FFF2-40B4-BE49-F238E27FC236}">
                <a16:creationId xmlns:a16="http://schemas.microsoft.com/office/drawing/2014/main" id="{ECE8E460-642D-6131-7D50-F19B48BA3261}"/>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4075290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hite Transition Slide Center 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5DF7417-D510-961E-95C6-D4FE972A793C}"/>
              </a:ext>
            </a:extLst>
          </p:cNvPr>
          <p:cNvSpPr>
            <a:spLocks noGrp="1"/>
          </p:cNvSpPr>
          <p:nvPr>
            <p:ph type="ctrTitle"/>
          </p:nvPr>
        </p:nvSpPr>
        <p:spPr>
          <a:xfrm>
            <a:off x="2586533" y="2749310"/>
            <a:ext cx="9301406" cy="911142"/>
          </a:xfrm>
          <a:prstGeom prst="rect">
            <a:avLst/>
          </a:prstGeom>
        </p:spPr>
        <p:txBody>
          <a:bodyPr anchor="b">
            <a:normAutofit/>
          </a:bodyPr>
          <a:lstStyle>
            <a:lvl1pPr algn="ctr">
              <a:defRPr sz="3200">
                <a:solidFill>
                  <a:schemeClr val="bg1"/>
                </a:solidFill>
              </a:defRPr>
            </a:lvl1pPr>
          </a:lstStyle>
          <a:p>
            <a:r>
              <a:rPr lang="en-US"/>
              <a:t>Click to edit Master title style</a:t>
            </a:r>
            <a:endParaRPr lang="en-US" dirty="0"/>
          </a:p>
        </p:txBody>
      </p:sp>
      <p:pic>
        <p:nvPicPr>
          <p:cNvPr id="3" name="Picture 2" descr="A green circle with a white letter on it&#10;&#10;AI-generated content may be incorrect.">
            <a:extLst>
              <a:ext uri="{FF2B5EF4-FFF2-40B4-BE49-F238E27FC236}">
                <a16:creationId xmlns:a16="http://schemas.microsoft.com/office/drawing/2014/main" id="{AB2504DD-86E6-0D01-81F3-DD997C8070D9}"/>
              </a:ext>
            </a:extLst>
          </p:cNvPr>
          <p:cNvPicPr>
            <a:picLocks noChangeAspect="1"/>
          </p:cNvPicPr>
          <p:nvPr userDrawn="1"/>
        </p:nvPicPr>
        <p:blipFill>
          <a:blip r:embed="rId3"/>
          <a:stretch>
            <a:fillRect/>
          </a:stretch>
        </p:blipFill>
        <p:spPr>
          <a:xfrm>
            <a:off x="435429" y="2353448"/>
            <a:ext cx="2151104" cy="2151104"/>
          </a:xfrm>
          <a:prstGeom prst="rect">
            <a:avLst/>
          </a:prstGeom>
        </p:spPr>
      </p:pic>
      <p:sp>
        <p:nvSpPr>
          <p:cNvPr id="6" name="Footer Placeholder 4">
            <a:extLst>
              <a:ext uri="{FF2B5EF4-FFF2-40B4-BE49-F238E27FC236}">
                <a16:creationId xmlns:a16="http://schemas.microsoft.com/office/drawing/2014/main" id="{472B28B0-D8D7-25C7-47D6-91C9D9EC30F3}"/>
              </a:ext>
            </a:extLst>
          </p:cNvPr>
          <p:cNvSpPr>
            <a:spLocks noGrp="1"/>
          </p:cNvSpPr>
          <p:nvPr>
            <p:ph type="ftr" sz="quarter" idx="3"/>
          </p:nvPr>
        </p:nvSpPr>
        <p:spPr>
          <a:xfrm>
            <a:off x="4038600" y="6530526"/>
            <a:ext cx="4114800" cy="283936"/>
          </a:xfrm>
          <a:prstGeom prst="rect">
            <a:avLst/>
          </a:prstGeom>
        </p:spPr>
        <p:txBody>
          <a:bodyPr/>
          <a:lstStyle>
            <a:lvl1pPr algn="ctr">
              <a:defRPr sz="1000"/>
            </a:lvl1pPr>
          </a:lstStyle>
          <a:p>
            <a:r>
              <a:rPr lang="en-US" dirty="0"/>
              <a:t>© 2026 Redpath and Company, LLC. All rights reserved.</a:t>
            </a:r>
          </a:p>
        </p:txBody>
      </p:sp>
      <p:sp>
        <p:nvSpPr>
          <p:cNvPr id="8" name="Slide Number Placeholder 5">
            <a:extLst>
              <a:ext uri="{FF2B5EF4-FFF2-40B4-BE49-F238E27FC236}">
                <a16:creationId xmlns:a16="http://schemas.microsoft.com/office/drawing/2014/main" id="{ECE8E460-642D-6131-7D50-F19B48BA3261}"/>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1326239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lain Slide White With 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F7417-D510-961E-95C6-D4FE972A793C}"/>
              </a:ext>
            </a:extLst>
          </p:cNvPr>
          <p:cNvSpPr>
            <a:spLocks noGrp="1"/>
          </p:cNvSpPr>
          <p:nvPr>
            <p:ph type="ctrTitle"/>
          </p:nvPr>
        </p:nvSpPr>
        <p:spPr>
          <a:xfrm>
            <a:off x="1445297" y="3213339"/>
            <a:ext cx="9301406" cy="634042"/>
          </a:xfrm>
          <a:prstGeom prst="rect">
            <a:avLst/>
          </a:prstGeom>
        </p:spPr>
        <p:txBody>
          <a:bodyPr anchor="b">
            <a:normAutofit/>
          </a:bodyPr>
          <a:lstStyle>
            <a:lvl1pPr algn="ctr">
              <a:defRPr sz="3200">
                <a:solidFill>
                  <a:schemeClr val="tx1"/>
                </a:solidFill>
              </a:defRPr>
            </a:lvl1pPr>
          </a:lstStyle>
          <a:p>
            <a:r>
              <a:rPr lang="en-US"/>
              <a:t>Click to edit Master title style</a:t>
            </a:r>
            <a:endParaRPr lang="en-US" dirty="0"/>
          </a:p>
        </p:txBody>
      </p:sp>
      <p:pic>
        <p:nvPicPr>
          <p:cNvPr id="3" name="Picture 2" descr="A green circle with a white letter on it&#10;&#10;AI-generated content may be incorrect.">
            <a:extLst>
              <a:ext uri="{FF2B5EF4-FFF2-40B4-BE49-F238E27FC236}">
                <a16:creationId xmlns:a16="http://schemas.microsoft.com/office/drawing/2014/main" id="{AB2504DD-86E6-0D01-81F3-DD997C8070D9}"/>
              </a:ext>
            </a:extLst>
          </p:cNvPr>
          <p:cNvPicPr>
            <a:picLocks noChangeAspect="1"/>
          </p:cNvPicPr>
          <p:nvPr userDrawn="1"/>
        </p:nvPicPr>
        <p:blipFill>
          <a:blip r:embed="rId2"/>
          <a:stretch>
            <a:fillRect/>
          </a:stretch>
        </p:blipFill>
        <p:spPr>
          <a:xfrm>
            <a:off x="5446286" y="1806065"/>
            <a:ext cx="1299427" cy="1299427"/>
          </a:xfrm>
          <a:prstGeom prst="rect">
            <a:avLst/>
          </a:prstGeom>
        </p:spPr>
      </p:pic>
      <p:sp>
        <p:nvSpPr>
          <p:cNvPr id="6" name="Footer Placeholder 4">
            <a:extLst>
              <a:ext uri="{FF2B5EF4-FFF2-40B4-BE49-F238E27FC236}">
                <a16:creationId xmlns:a16="http://schemas.microsoft.com/office/drawing/2014/main" id="{472B28B0-D8D7-25C7-47D6-91C9D9EC30F3}"/>
              </a:ext>
            </a:extLst>
          </p:cNvPr>
          <p:cNvSpPr>
            <a:spLocks noGrp="1"/>
          </p:cNvSpPr>
          <p:nvPr>
            <p:ph type="ftr" sz="quarter" idx="3"/>
          </p:nvPr>
        </p:nvSpPr>
        <p:spPr>
          <a:xfrm>
            <a:off x="4038600" y="6530526"/>
            <a:ext cx="4114800" cy="283936"/>
          </a:xfrm>
          <a:prstGeom prst="rect">
            <a:avLst/>
          </a:prstGeom>
        </p:spPr>
        <p:txBody>
          <a:bodyPr/>
          <a:lstStyle>
            <a:lvl1pPr algn="ctr">
              <a:defRPr sz="1000"/>
            </a:lvl1pPr>
          </a:lstStyle>
          <a:p>
            <a:r>
              <a:rPr lang="en-US" dirty="0"/>
              <a:t>© 2026 Redpath and Company, LLC. All rights reserved.</a:t>
            </a:r>
          </a:p>
        </p:txBody>
      </p:sp>
      <p:sp>
        <p:nvSpPr>
          <p:cNvPr id="8" name="Slide Number Placeholder 5">
            <a:extLst>
              <a:ext uri="{FF2B5EF4-FFF2-40B4-BE49-F238E27FC236}">
                <a16:creationId xmlns:a16="http://schemas.microsoft.com/office/drawing/2014/main" id="{ECE8E460-642D-6131-7D50-F19B48BA3261}"/>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36823718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avy With White Frame Transi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B6647B-184E-AD33-A271-375E6264BD9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5DF7417-D510-961E-95C6-D4FE972A793C}"/>
              </a:ext>
            </a:extLst>
          </p:cNvPr>
          <p:cNvSpPr>
            <a:spLocks noGrp="1"/>
          </p:cNvSpPr>
          <p:nvPr>
            <p:ph type="ctrTitle"/>
          </p:nvPr>
        </p:nvSpPr>
        <p:spPr>
          <a:xfrm>
            <a:off x="1196689" y="1996856"/>
            <a:ext cx="9798622" cy="911142"/>
          </a:xfrm>
          <a:prstGeom prst="rect">
            <a:avLst/>
          </a:prstGeom>
        </p:spPr>
        <p:txBody>
          <a:bodyPr anchor="b">
            <a:normAutofit/>
          </a:bodyPr>
          <a:lstStyle>
            <a:lvl1pPr algn="ctr">
              <a:defRPr sz="3200">
                <a:solidFill>
                  <a:schemeClr val="bg1"/>
                </a:solidFill>
              </a:defRPr>
            </a:lvl1pPr>
          </a:lstStyle>
          <a:p>
            <a:r>
              <a:rPr lang="en-US"/>
              <a:t>Click to edit Master title style</a:t>
            </a:r>
            <a:endParaRPr lang="en-US" dirty="0"/>
          </a:p>
        </p:txBody>
      </p:sp>
      <p:sp>
        <p:nvSpPr>
          <p:cNvPr id="4" name="Footer Placeholder 4">
            <a:extLst>
              <a:ext uri="{FF2B5EF4-FFF2-40B4-BE49-F238E27FC236}">
                <a16:creationId xmlns:a16="http://schemas.microsoft.com/office/drawing/2014/main" id="{99C59E5A-B600-9F43-AAD1-60B0688B23BF}"/>
              </a:ext>
            </a:extLst>
          </p:cNvPr>
          <p:cNvSpPr>
            <a:spLocks noGrp="1"/>
          </p:cNvSpPr>
          <p:nvPr>
            <p:ph type="ftr" sz="quarter" idx="3"/>
          </p:nvPr>
        </p:nvSpPr>
        <p:spPr>
          <a:xfrm>
            <a:off x="4038600" y="6235104"/>
            <a:ext cx="4114800" cy="283936"/>
          </a:xfrm>
          <a:prstGeom prst="rect">
            <a:avLst/>
          </a:prstGeom>
        </p:spPr>
        <p:txBody>
          <a:bodyPr/>
          <a:lstStyle>
            <a:lvl1pPr algn="ctr">
              <a:defRPr sz="1000">
                <a:solidFill>
                  <a:schemeClr val="bg1"/>
                </a:solidFill>
              </a:defRPr>
            </a:lvl1pPr>
          </a:lstStyle>
          <a:p>
            <a:r>
              <a:rPr lang="en-US" dirty="0"/>
              <a:t>© 2026 Redpath and Company, LLC. All rights reserved.</a:t>
            </a:r>
          </a:p>
        </p:txBody>
      </p:sp>
      <p:sp>
        <p:nvSpPr>
          <p:cNvPr id="5" name="Slide Number Placeholder 5">
            <a:extLst>
              <a:ext uri="{FF2B5EF4-FFF2-40B4-BE49-F238E27FC236}">
                <a16:creationId xmlns:a16="http://schemas.microsoft.com/office/drawing/2014/main" id="{F62D246F-12C6-9B24-7624-229A4D0E2F00}"/>
              </a:ext>
            </a:extLst>
          </p:cNvPr>
          <p:cNvSpPr>
            <a:spLocks noGrp="1"/>
          </p:cNvSpPr>
          <p:nvPr>
            <p:ph type="sldNum" sz="quarter" idx="4"/>
          </p:nvPr>
        </p:nvSpPr>
        <p:spPr>
          <a:xfrm>
            <a:off x="9364900" y="6530526"/>
            <a:ext cx="2743200" cy="283936"/>
          </a:xfrm>
          <a:prstGeom prst="rect">
            <a:avLst/>
          </a:prstGeom>
        </p:spPr>
        <p:txBody>
          <a:bodyPr/>
          <a:lstStyle>
            <a:lvl1pPr algn="r">
              <a:defRPr sz="1000">
                <a:solidFill>
                  <a:schemeClr val="tx1"/>
                </a:solidFill>
              </a:defRPr>
            </a:lvl1pPr>
          </a:lstStyle>
          <a:p>
            <a:fld id="{86FF71B8-800E-F24F-8FDA-A034722324D3}" type="slidenum">
              <a:rPr lang="en-US" smtClean="0"/>
              <a:pPr/>
              <a:t>‹#›</a:t>
            </a:fld>
            <a:endParaRPr lang="en-US" dirty="0"/>
          </a:p>
        </p:txBody>
      </p:sp>
      <p:pic>
        <p:nvPicPr>
          <p:cNvPr id="6" name="Picture 5" descr="A green circle with a white letter on it&#10;&#10;AI-generated content may be incorrect.">
            <a:extLst>
              <a:ext uri="{FF2B5EF4-FFF2-40B4-BE49-F238E27FC236}">
                <a16:creationId xmlns:a16="http://schemas.microsoft.com/office/drawing/2014/main" id="{E616ABA9-0130-0190-CF6B-BE60F6A17C5D}"/>
              </a:ext>
            </a:extLst>
          </p:cNvPr>
          <p:cNvPicPr>
            <a:picLocks noChangeAspect="1"/>
          </p:cNvPicPr>
          <p:nvPr userDrawn="1"/>
        </p:nvPicPr>
        <p:blipFill>
          <a:blip r:embed="rId3"/>
          <a:stretch>
            <a:fillRect/>
          </a:stretch>
        </p:blipFill>
        <p:spPr>
          <a:xfrm>
            <a:off x="5446286" y="3143173"/>
            <a:ext cx="1299427" cy="1299427"/>
          </a:xfrm>
          <a:prstGeom prst="rect">
            <a:avLst/>
          </a:prstGeom>
        </p:spPr>
      </p:pic>
    </p:spTree>
    <p:extLst>
      <p:ext uri="{BB962C8B-B14F-4D97-AF65-F5344CB8AC3E}">
        <p14:creationId xmlns:p14="http://schemas.microsoft.com/office/powerpoint/2010/main" val="1913635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B170116-30E6-8A8F-A47F-EB095F4E3E7B}"/>
              </a:ext>
            </a:extLst>
          </p:cNvPr>
          <p:cNvSpPr>
            <a:spLocks noGrp="1"/>
          </p:cNvSpPr>
          <p:nvPr>
            <p:ph type="title"/>
          </p:nvPr>
        </p:nvSpPr>
        <p:spPr>
          <a:xfrm>
            <a:off x="838200" y="546815"/>
            <a:ext cx="11229308" cy="498598"/>
          </a:xfrm>
          <a:prstGeom prst="rect">
            <a:avLst/>
          </a:prstGeom>
        </p:spPr>
        <p:txBody>
          <a:bodyPr vert="horz" wrap="square" lIns="0" tIns="0" rIns="0" bIns="0" rtlCol="0" anchor="b" anchorCtr="0">
            <a:spAutoFit/>
          </a:body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E7A16CE3-802B-470F-FDFF-EE87D8A2569A}"/>
              </a:ext>
            </a:extLst>
          </p:cNvPr>
          <p:cNvSpPr>
            <a:spLocks noGrp="1"/>
          </p:cNvSpPr>
          <p:nvPr>
            <p:ph type="body" idx="1"/>
          </p:nvPr>
        </p:nvSpPr>
        <p:spPr>
          <a:xfrm>
            <a:off x="838200" y="1482811"/>
            <a:ext cx="10515600" cy="4694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4">
            <a:extLst>
              <a:ext uri="{FF2B5EF4-FFF2-40B4-BE49-F238E27FC236}">
                <a16:creationId xmlns:a16="http://schemas.microsoft.com/office/drawing/2014/main" id="{AC92389A-9C3F-F30D-F87C-F6C3A43B4DF1}"/>
              </a:ext>
            </a:extLst>
          </p:cNvPr>
          <p:cNvSpPr>
            <a:spLocks noGrp="1"/>
          </p:cNvSpPr>
          <p:nvPr>
            <p:ph type="ftr" sz="quarter" idx="3"/>
          </p:nvPr>
        </p:nvSpPr>
        <p:spPr>
          <a:xfrm>
            <a:off x="4038600" y="6530526"/>
            <a:ext cx="4114800" cy="283936"/>
          </a:xfrm>
          <a:prstGeom prst="rect">
            <a:avLst/>
          </a:prstGeom>
        </p:spPr>
        <p:txBody>
          <a:bodyPr/>
          <a:lstStyle>
            <a:lvl1pPr algn="ctr">
              <a:defRPr sz="1000">
                <a:solidFill>
                  <a:schemeClr val="bg1">
                    <a:lumMod val="65000"/>
                  </a:schemeClr>
                </a:solidFill>
              </a:defRPr>
            </a:lvl1pPr>
          </a:lstStyle>
          <a:p>
            <a:r>
              <a:rPr lang="en-US" dirty="0"/>
              <a:t>© 2025 Redpath and Company, LLC. All rights reserved.</a:t>
            </a:r>
          </a:p>
        </p:txBody>
      </p:sp>
      <p:sp>
        <p:nvSpPr>
          <p:cNvPr id="2" name="Slide Number Placeholder 5">
            <a:extLst>
              <a:ext uri="{FF2B5EF4-FFF2-40B4-BE49-F238E27FC236}">
                <a16:creationId xmlns:a16="http://schemas.microsoft.com/office/drawing/2014/main" id="{EC38015E-1135-A283-6D39-75A98CF33AFE}"/>
              </a:ext>
            </a:extLst>
          </p:cNvPr>
          <p:cNvSpPr>
            <a:spLocks noGrp="1"/>
          </p:cNvSpPr>
          <p:nvPr>
            <p:ph type="sldNum" sz="quarter" idx="4"/>
          </p:nvPr>
        </p:nvSpPr>
        <p:spPr>
          <a:xfrm>
            <a:off x="9364900" y="6530526"/>
            <a:ext cx="2743200" cy="283936"/>
          </a:xfrm>
          <a:prstGeom prst="rect">
            <a:avLst/>
          </a:prstGeom>
        </p:spPr>
        <p:txBody>
          <a:bodyPr/>
          <a:lstStyle>
            <a:lvl1pPr algn="r">
              <a:defRPr sz="1000"/>
            </a:lvl1pPr>
          </a:lstStyle>
          <a:p>
            <a:fld id="{86FF71B8-800E-F24F-8FDA-A034722324D3}" type="slidenum">
              <a:rPr lang="en-US" smtClean="0"/>
              <a:pPr/>
              <a:t>‹#›</a:t>
            </a:fld>
            <a:endParaRPr lang="en-US" dirty="0"/>
          </a:p>
        </p:txBody>
      </p:sp>
    </p:spTree>
    <p:extLst>
      <p:ext uri="{BB962C8B-B14F-4D97-AF65-F5344CB8AC3E}">
        <p14:creationId xmlns:p14="http://schemas.microsoft.com/office/powerpoint/2010/main" val="555443125"/>
      </p:ext>
    </p:extLst>
  </p:cSld>
  <p:clrMap bg1="lt1" tx1="dk1" bg2="lt2" tx2="dk2" accent1="accent1" accent2="accent2" accent3="accent3" accent4="accent4" accent5="accent5" accent6="accent6" hlink="hlink" folHlink="folHlink"/>
  <p:sldLayoutIdLst>
    <p:sldLayoutId id="2147483649" r:id="rId1"/>
    <p:sldLayoutId id="2147483703" r:id="rId2"/>
    <p:sldLayoutId id="2147483685" r:id="rId3"/>
    <p:sldLayoutId id="2147483686" r:id="rId4"/>
    <p:sldLayoutId id="2147483702" r:id="rId5"/>
    <p:sldLayoutId id="2147483654" r:id="rId6"/>
    <p:sldLayoutId id="2147483671" r:id="rId7"/>
    <p:sldLayoutId id="2147483652" r:id="rId8"/>
    <p:sldLayoutId id="2147483676" r:id="rId9"/>
    <p:sldLayoutId id="2147483690" r:id="rId10"/>
    <p:sldLayoutId id="2147483709" r:id="rId11"/>
    <p:sldLayoutId id="2147483674" r:id="rId12"/>
    <p:sldLayoutId id="2147483704" r:id="rId13"/>
    <p:sldLayoutId id="2147483673" r:id="rId14"/>
    <p:sldLayoutId id="2147483672" r:id="rId15"/>
    <p:sldLayoutId id="2147483691" r:id="rId16"/>
    <p:sldLayoutId id="2147483692" r:id="rId17"/>
    <p:sldLayoutId id="2147483693" r:id="rId18"/>
    <p:sldLayoutId id="2147483705" r:id="rId19"/>
    <p:sldLayoutId id="2147483706" r:id="rId20"/>
    <p:sldLayoutId id="2147483708" r:id="rId21"/>
    <p:sldLayoutId id="2147483707" r:id="rId22"/>
    <p:sldLayoutId id="2147483695" r:id="rId23"/>
  </p:sldLayoutIdLs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baseline="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hyperlink" Target="https://gfoa-craftcms.files.svdcdn.com/production/pdfs/COA-Checklist-032625.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gfoa-craftcms.files.svdcdn.com/production/pdfs/COA-Checklist-032625.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gfoa-craftcms.files.svdcdn.com/production/pdfs/COA-Checklist-032625.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gfoa-craftcms.files.svdcdn.com/production/pdfs/COA-Checklist-032625.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hyperlink" Target="https://gfoa-craftcms.files.svdcdn.com/production/pdfs/COA-Checklist-032625.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32.png"/><Relationship Id="rId4" Type="http://schemas.openxmlformats.org/officeDocument/2006/relationships/image" Target="../media/image21.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sv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B9828-ECEF-2283-A58A-204DAF92FEAA}"/>
              </a:ext>
            </a:extLst>
          </p:cNvPr>
          <p:cNvSpPr>
            <a:spLocks noGrp="1"/>
          </p:cNvSpPr>
          <p:nvPr>
            <p:ph type="ctrTitle"/>
          </p:nvPr>
        </p:nvSpPr>
        <p:spPr/>
        <p:txBody>
          <a:bodyPr/>
          <a:lstStyle/>
          <a:p>
            <a:r>
              <a:rPr lang="en-US" dirty="0"/>
              <a:t>GASB Update</a:t>
            </a:r>
          </a:p>
        </p:txBody>
      </p:sp>
      <p:sp>
        <p:nvSpPr>
          <p:cNvPr id="3" name="Subtitle 2">
            <a:extLst>
              <a:ext uri="{FF2B5EF4-FFF2-40B4-BE49-F238E27FC236}">
                <a16:creationId xmlns:a16="http://schemas.microsoft.com/office/drawing/2014/main" id="{4D16E457-D0D4-BC9D-294E-041BA544B65F}"/>
              </a:ext>
            </a:extLst>
          </p:cNvPr>
          <p:cNvSpPr>
            <a:spLocks noGrp="1"/>
          </p:cNvSpPr>
          <p:nvPr>
            <p:ph type="subTitle" idx="1"/>
          </p:nvPr>
        </p:nvSpPr>
        <p:spPr>
          <a:xfrm>
            <a:off x="606287" y="3544868"/>
            <a:ext cx="5412648" cy="954474"/>
          </a:xfrm>
        </p:spPr>
        <p:txBody>
          <a:bodyPr>
            <a:normAutofit/>
          </a:bodyPr>
          <a:lstStyle/>
          <a:p>
            <a:r>
              <a:rPr lang="en-US" dirty="0"/>
              <a:t>MNGFOA Annual Conference</a:t>
            </a:r>
          </a:p>
          <a:p>
            <a:r>
              <a:rPr lang="en-US" dirty="0"/>
              <a:t>September 22, 2026</a:t>
            </a:r>
          </a:p>
        </p:txBody>
      </p:sp>
      <p:sp>
        <p:nvSpPr>
          <p:cNvPr id="5" name="Content Placeholder 4">
            <a:extLst>
              <a:ext uri="{FF2B5EF4-FFF2-40B4-BE49-F238E27FC236}">
                <a16:creationId xmlns:a16="http://schemas.microsoft.com/office/drawing/2014/main" id="{B1508167-11C4-BF1E-4289-699A0CC05D66}"/>
              </a:ext>
            </a:extLst>
          </p:cNvPr>
          <p:cNvSpPr>
            <a:spLocks noGrp="1"/>
          </p:cNvSpPr>
          <p:nvPr>
            <p:ph idx="11"/>
          </p:nvPr>
        </p:nvSpPr>
        <p:spPr>
          <a:xfrm>
            <a:off x="606287" y="6017651"/>
            <a:ext cx="4084984" cy="344253"/>
          </a:xfrm>
        </p:spPr>
        <p:txBody>
          <a:bodyPr/>
          <a:lstStyle/>
          <a:p>
            <a:r>
              <a:rPr lang="en-US" dirty="0"/>
              <a:t>Partner | ahering@redpathcpas.com</a:t>
            </a:r>
          </a:p>
        </p:txBody>
      </p:sp>
      <p:sp>
        <p:nvSpPr>
          <p:cNvPr id="6" name="Content Placeholder 5">
            <a:extLst>
              <a:ext uri="{FF2B5EF4-FFF2-40B4-BE49-F238E27FC236}">
                <a16:creationId xmlns:a16="http://schemas.microsoft.com/office/drawing/2014/main" id="{7C0DD0DB-1A54-91DC-00AC-9350086238D3}"/>
              </a:ext>
            </a:extLst>
          </p:cNvPr>
          <p:cNvSpPr>
            <a:spLocks noGrp="1"/>
          </p:cNvSpPr>
          <p:nvPr>
            <p:ph idx="12"/>
          </p:nvPr>
        </p:nvSpPr>
        <p:spPr>
          <a:xfrm>
            <a:off x="4406348" y="5679718"/>
            <a:ext cx="4084984" cy="344253"/>
          </a:xfrm>
        </p:spPr>
        <p:txBody>
          <a:bodyPr/>
          <a:lstStyle/>
          <a:p>
            <a:r>
              <a:rPr lang="en-US" dirty="0"/>
              <a:t>Rebecca M. Petersen, CPA</a:t>
            </a:r>
          </a:p>
        </p:txBody>
      </p:sp>
      <p:sp>
        <p:nvSpPr>
          <p:cNvPr id="7" name="Content Placeholder 6">
            <a:extLst>
              <a:ext uri="{FF2B5EF4-FFF2-40B4-BE49-F238E27FC236}">
                <a16:creationId xmlns:a16="http://schemas.microsoft.com/office/drawing/2014/main" id="{3F4E770C-7639-3CCB-55BD-0EBE616C0E74}"/>
              </a:ext>
            </a:extLst>
          </p:cNvPr>
          <p:cNvSpPr>
            <a:spLocks noGrp="1"/>
          </p:cNvSpPr>
          <p:nvPr>
            <p:ph idx="13"/>
          </p:nvPr>
        </p:nvSpPr>
        <p:spPr>
          <a:xfrm>
            <a:off x="4406348" y="5981897"/>
            <a:ext cx="4084984" cy="344253"/>
          </a:xfrm>
        </p:spPr>
        <p:txBody>
          <a:bodyPr/>
          <a:lstStyle/>
          <a:p>
            <a:r>
              <a:rPr lang="en-US" dirty="0"/>
              <a:t>Managing Director | rpetersen@redpathcpas.com</a:t>
            </a:r>
          </a:p>
        </p:txBody>
      </p:sp>
      <p:cxnSp>
        <p:nvCxnSpPr>
          <p:cNvPr id="9" name="Straight Connector 8">
            <a:extLst>
              <a:ext uri="{FF2B5EF4-FFF2-40B4-BE49-F238E27FC236}">
                <a16:creationId xmlns:a16="http://schemas.microsoft.com/office/drawing/2014/main" id="{08E69395-7077-D172-3041-F62330060068}"/>
              </a:ext>
            </a:extLst>
          </p:cNvPr>
          <p:cNvCxnSpPr/>
          <p:nvPr/>
        </p:nvCxnSpPr>
        <p:spPr>
          <a:xfrm>
            <a:off x="4034855" y="5641568"/>
            <a:ext cx="0" cy="642508"/>
          </a:xfrm>
          <a:prstGeom prst="line">
            <a:avLst/>
          </a:prstGeom>
          <a:ln w="31750">
            <a:solidFill>
              <a:srgbClr val="FFC000"/>
            </a:solidFill>
          </a:ln>
        </p:spPr>
        <p:style>
          <a:lnRef idx="2">
            <a:schemeClr val="accent1"/>
          </a:lnRef>
          <a:fillRef idx="0">
            <a:schemeClr val="accent1"/>
          </a:fillRef>
          <a:effectRef idx="1">
            <a:schemeClr val="accent1"/>
          </a:effectRef>
          <a:fontRef idx="minor">
            <a:schemeClr val="tx1"/>
          </a:fontRef>
        </p:style>
      </p:cxnSp>
      <p:sp>
        <p:nvSpPr>
          <p:cNvPr id="14" name="Content Placeholder 13">
            <a:extLst>
              <a:ext uri="{FF2B5EF4-FFF2-40B4-BE49-F238E27FC236}">
                <a16:creationId xmlns:a16="http://schemas.microsoft.com/office/drawing/2014/main" id="{F803A1A1-53A3-C743-698E-DABEC0B7EB3E}"/>
              </a:ext>
            </a:extLst>
          </p:cNvPr>
          <p:cNvSpPr>
            <a:spLocks noGrp="1"/>
          </p:cNvSpPr>
          <p:nvPr>
            <p:ph idx="10"/>
          </p:nvPr>
        </p:nvSpPr>
        <p:spPr>
          <a:xfrm>
            <a:off x="616208" y="5679719"/>
            <a:ext cx="4084984" cy="344253"/>
          </a:xfrm>
        </p:spPr>
        <p:txBody>
          <a:bodyPr/>
          <a:lstStyle/>
          <a:p>
            <a:r>
              <a:rPr lang="en-US" dirty="0"/>
              <a:t>Andy Hering, CPA</a:t>
            </a:r>
          </a:p>
        </p:txBody>
      </p:sp>
    </p:spTree>
    <p:extLst>
      <p:ext uri="{BB962C8B-B14F-4D97-AF65-F5344CB8AC3E}">
        <p14:creationId xmlns:p14="http://schemas.microsoft.com/office/powerpoint/2010/main" val="3520114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070B03A-835C-CD79-78C5-9E94EA1FF1B9}"/>
              </a:ext>
            </a:extLst>
          </p:cNvPr>
          <p:cNvSpPr>
            <a:spLocks noGrp="1"/>
          </p:cNvSpPr>
          <p:nvPr>
            <p:ph type="title"/>
          </p:nvPr>
        </p:nvSpPr>
        <p:spPr/>
        <p:txBody>
          <a:bodyPr/>
          <a:lstStyle/>
          <a:p>
            <a:r>
              <a:rPr lang="en-US" dirty="0"/>
              <a:t>Today’s Agenda</a:t>
            </a:r>
          </a:p>
        </p:txBody>
      </p:sp>
      <p:sp>
        <p:nvSpPr>
          <p:cNvPr id="3" name="Footer Placeholder 2">
            <a:extLst>
              <a:ext uri="{FF2B5EF4-FFF2-40B4-BE49-F238E27FC236}">
                <a16:creationId xmlns:a16="http://schemas.microsoft.com/office/drawing/2014/main" id="{AED942BE-4799-BF50-2B6E-B1DA1DEC4249}"/>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AB86DBD3-38BF-DC2A-CED3-32ADBAD671B8}"/>
              </a:ext>
            </a:extLst>
          </p:cNvPr>
          <p:cNvSpPr>
            <a:spLocks noGrp="1"/>
          </p:cNvSpPr>
          <p:nvPr>
            <p:ph type="sldNum" sz="quarter" idx="4"/>
          </p:nvPr>
        </p:nvSpPr>
        <p:spPr/>
        <p:txBody>
          <a:bodyPr/>
          <a:lstStyle/>
          <a:p>
            <a:fld id="{86FF71B8-800E-F24F-8FDA-A034722324D3}" type="slidenum">
              <a:rPr lang="en-US" smtClean="0"/>
              <a:pPr/>
              <a:t>2</a:t>
            </a:fld>
            <a:endParaRPr lang="en-US" dirty="0"/>
          </a:p>
        </p:txBody>
      </p:sp>
      <p:graphicFrame>
        <p:nvGraphicFramePr>
          <p:cNvPr id="8" name="Content Placeholder 7">
            <a:extLst>
              <a:ext uri="{FF2B5EF4-FFF2-40B4-BE49-F238E27FC236}">
                <a16:creationId xmlns:a16="http://schemas.microsoft.com/office/drawing/2014/main" id="{D50B8A67-06DA-112C-75BC-114E0010012D}"/>
              </a:ext>
            </a:extLst>
          </p:cNvPr>
          <p:cNvGraphicFramePr>
            <a:graphicFrameLocks/>
          </p:cNvGraphicFramePr>
          <p:nvPr>
            <p:extLst>
              <p:ext uri="{D42A27DB-BD31-4B8C-83A1-F6EECF244321}">
                <p14:modId xmlns:p14="http://schemas.microsoft.com/office/powerpoint/2010/main" val="2290276379"/>
              </p:ext>
              <p:ext uri="{E7BDC344-281C-4309-B0C6-D0EE65EED2A8}">
                <p202:designPr xmlns:p202="http://schemas.microsoft.com/office/powerpoint/2020/02/main">
                  <p202:designTagLst>
                    <p202:designTag name="ARCH:1:CLS" val="StackedSequentialRowTable"/>
                  </p202:designTagLst>
                </p202:designPr>
              </p:ext>
            </p:extLst>
          </p:nvPr>
        </p:nvGraphicFramePr>
        <p:xfrm>
          <a:off x="790576" y="1209675"/>
          <a:ext cx="11017966" cy="5682215"/>
        </p:xfrm>
        <a:graphic>
          <a:graphicData uri="http://schemas.openxmlformats.org/drawingml/2006/table">
            <a:tbl>
              <a:tblPr bandRow="1">
                <a:noFill/>
                <a:tableStyleId>{5C22544A-7EE6-4342-B048-85BDC9FD1C3A}</a:tableStyleId>
              </a:tblPr>
              <a:tblGrid>
                <a:gridCol w="2620426">
                  <a:extLst>
                    <a:ext uri="{9D8B030D-6E8A-4147-A177-3AD203B41FA5}">
                      <a16:colId xmlns:a16="http://schemas.microsoft.com/office/drawing/2014/main" val="277715358"/>
                    </a:ext>
                  </a:extLst>
                </a:gridCol>
                <a:gridCol w="8397540">
                  <a:extLst>
                    <a:ext uri="{9D8B030D-6E8A-4147-A177-3AD203B41FA5}">
                      <a16:colId xmlns:a16="http://schemas.microsoft.com/office/drawing/2014/main" val="3727923177"/>
                    </a:ext>
                  </a:extLst>
                </a:gridCol>
              </a:tblGrid>
              <a:tr h="1113075">
                <a:tc>
                  <a:txBody>
                    <a:bodyPr/>
                    <a:lstStyle/>
                    <a:p>
                      <a:pPr>
                        <a:buNone/>
                      </a:pPr>
                      <a:r>
                        <a:rPr lang="en-US" sz="3000" b="1" cap="none" spc="0" dirty="0">
                          <a:solidFill>
                            <a:schemeClr val="tx2"/>
                          </a:solidFill>
                        </a:rPr>
                        <a:t>GASB 103</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en-US" sz="2400" b="1" i="0" cap="none" spc="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Financial Reporting Model Improvements </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190000417"/>
                  </a:ext>
                </a:extLst>
              </a:tr>
              <a:tr h="952078">
                <a:tc>
                  <a:txBody>
                    <a:bodyPr/>
                    <a:lstStyle/>
                    <a:p>
                      <a:pPr marL="400050" indent="0">
                        <a:buNone/>
                      </a:pPr>
                      <a:r>
                        <a:rPr lang="en-US" sz="1800" b="1" cap="none" spc="0" dirty="0">
                          <a:solidFill>
                            <a:schemeClr val="tx2"/>
                          </a:solidFill>
                        </a:rPr>
                        <a:t>Proposed Implementation Guide</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400" b="1" i="0" cap="none" spc="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Financial Reporting Model Improvements - Subsidies</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612020054"/>
                  </a:ext>
                </a:extLst>
              </a:tr>
              <a:tr h="678703">
                <a:tc>
                  <a:txBody>
                    <a:bodyPr/>
                    <a:lstStyle/>
                    <a:p>
                      <a:pPr>
                        <a:buNone/>
                      </a:pPr>
                      <a:r>
                        <a:rPr lang="en-US" sz="3000" b="1" cap="none" spc="0" dirty="0">
                          <a:solidFill>
                            <a:schemeClr val="tx2"/>
                          </a:solidFill>
                        </a:rPr>
                        <a:t>GASB 104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400" b="1" i="0" cap="none" spc="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Disclosure of Certain Capital Assets</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800513967"/>
                  </a:ext>
                </a:extLst>
              </a:tr>
              <a:tr h="678703">
                <a:tc>
                  <a:txBody>
                    <a:bodyPr/>
                    <a:lstStyle/>
                    <a:p>
                      <a:pPr>
                        <a:buNone/>
                      </a:pPr>
                      <a:r>
                        <a:rPr lang="en-US" sz="3000" b="1" cap="none" spc="0" dirty="0">
                          <a:solidFill>
                            <a:schemeClr val="tx2"/>
                          </a:solidFill>
                        </a:rPr>
                        <a:t>GASB 105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400" b="1" i="0" cap="none" spc="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Subsequent Events</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915781809"/>
                  </a:ext>
                </a:extLst>
              </a:tr>
              <a:tr h="1109527">
                <a:tc>
                  <a:txBody>
                    <a:bodyPr/>
                    <a:lstStyle/>
                    <a:p>
                      <a:pPr>
                        <a:buNone/>
                      </a:pPr>
                      <a:r>
                        <a:rPr lang="en-US" sz="3000" b="1" cap="none" spc="0" dirty="0">
                          <a:solidFill>
                            <a:schemeClr val="tx2"/>
                          </a:solidFill>
                        </a:rPr>
                        <a:t>GASB Projects</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tc>
                  <a:txBody>
                    <a:bodyPr/>
                    <a:lstStyle/>
                    <a:p>
                      <a:pPr algn="l">
                        <a:buNone/>
                      </a:pPr>
                      <a:r>
                        <a:rPr lang="en-US" sz="2400" b="1" i="0" cap="none" spc="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Current Projects and Pre-Agenda Research</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443544"/>
                  </a:ext>
                </a:extLst>
              </a:tr>
              <a:tr h="678703">
                <a:tc>
                  <a:txBody>
                    <a:bodyPr/>
                    <a:lstStyle/>
                    <a:p>
                      <a:pPr>
                        <a:buNone/>
                      </a:pPr>
                      <a:endParaRPr lang="en-US" sz="3300" b="1" cap="none" spc="0" dirty="0">
                        <a:solidFill>
                          <a:schemeClr val="tx2"/>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endParaRPr lang="en-US" sz="2100" b="1" i="0" cap="none" spc="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2775872343"/>
                  </a:ext>
                </a:extLst>
              </a:tr>
            </a:tbl>
          </a:graphicData>
        </a:graphic>
      </p:graphicFrame>
    </p:spTree>
    <p:extLst>
      <p:ext uri="{BB962C8B-B14F-4D97-AF65-F5344CB8AC3E}">
        <p14:creationId xmlns:p14="http://schemas.microsoft.com/office/powerpoint/2010/main" val="2318509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A4CEE-288E-D4B7-9CB7-5B1735BC6FDD}"/>
            </a:ext>
          </a:extLst>
        </p:cNvPr>
        <p:cNvGrpSpPr/>
        <p:nvPr/>
      </p:nvGrpSpPr>
      <p:grpSpPr>
        <a:xfrm>
          <a:off x="0" y="0"/>
          <a:ext cx="0" cy="0"/>
          <a:chOff x="0" y="0"/>
          <a:chExt cx="0" cy="0"/>
        </a:xfrm>
      </p:grpSpPr>
      <p:pic>
        <p:nvPicPr>
          <p:cNvPr id="5" name="Picture 4" descr="A white circle with a black circle&#10;&#10;AI-generated content may be incorrect.">
            <a:extLst>
              <a:ext uri="{FF2B5EF4-FFF2-40B4-BE49-F238E27FC236}">
                <a16:creationId xmlns:a16="http://schemas.microsoft.com/office/drawing/2014/main" id="{0B755B98-7BEA-D018-7A69-23332F1153F6}"/>
              </a:ext>
            </a:extLst>
          </p:cNvPr>
          <p:cNvPicPr>
            <a:picLocks noChangeAspect="1"/>
          </p:cNvPicPr>
          <p:nvPr/>
        </p:nvPicPr>
        <p:blipFill>
          <a:blip r:embed="rId2">
            <a:alphaModFix amt="51000"/>
          </a:blip>
          <a:stretch>
            <a:fillRect/>
          </a:stretch>
        </p:blipFill>
        <p:spPr>
          <a:xfrm>
            <a:off x="0" y="14287"/>
            <a:ext cx="12192000" cy="6858000"/>
          </a:xfrm>
          <a:prstGeom prst="rect">
            <a:avLst/>
          </a:prstGeom>
        </p:spPr>
      </p:pic>
      <p:sp>
        <p:nvSpPr>
          <p:cNvPr id="2" name="Footer Placeholder 1">
            <a:extLst>
              <a:ext uri="{FF2B5EF4-FFF2-40B4-BE49-F238E27FC236}">
                <a16:creationId xmlns:a16="http://schemas.microsoft.com/office/drawing/2014/main" id="{761BC399-1425-C3F1-0E1E-D3585A1F1964}"/>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96FBFB97-338C-4A26-2995-1ACD301B1DA5}"/>
              </a:ext>
            </a:extLst>
          </p:cNvPr>
          <p:cNvSpPr>
            <a:spLocks noGrp="1"/>
          </p:cNvSpPr>
          <p:nvPr>
            <p:ph type="sldNum" sz="quarter" idx="4"/>
          </p:nvPr>
        </p:nvSpPr>
        <p:spPr/>
        <p:txBody>
          <a:bodyPr/>
          <a:lstStyle/>
          <a:p>
            <a:fld id="{86FF71B8-800E-F24F-8FDA-A034722324D3}" type="slidenum">
              <a:rPr lang="en-US" smtClean="0"/>
              <a:pPr/>
              <a:t>3</a:t>
            </a:fld>
            <a:endParaRPr lang="en-US" dirty="0"/>
          </a:p>
        </p:txBody>
      </p:sp>
      <p:pic>
        <p:nvPicPr>
          <p:cNvPr id="4" name="Picture 3" descr="A green circle with a white letter on it&#10;&#10;AI-generated content may be incorrect.">
            <a:extLst>
              <a:ext uri="{FF2B5EF4-FFF2-40B4-BE49-F238E27FC236}">
                <a16:creationId xmlns:a16="http://schemas.microsoft.com/office/drawing/2014/main" id="{F04DBB58-4C30-154E-4A29-0631108B71DF}"/>
              </a:ext>
            </a:extLst>
          </p:cNvPr>
          <p:cNvPicPr>
            <a:picLocks noChangeAspect="1"/>
          </p:cNvPicPr>
          <p:nvPr/>
        </p:nvPicPr>
        <p:blipFill>
          <a:blip r:embed="rId3"/>
          <a:stretch>
            <a:fillRect/>
          </a:stretch>
        </p:blipFill>
        <p:spPr>
          <a:xfrm>
            <a:off x="10753054" y="5574208"/>
            <a:ext cx="1049867" cy="1049867"/>
          </a:xfrm>
          <a:prstGeom prst="rect">
            <a:avLst/>
          </a:prstGeom>
        </p:spPr>
      </p:pic>
      <p:sp>
        <p:nvSpPr>
          <p:cNvPr id="6" name="Text Placeholder 15">
            <a:extLst>
              <a:ext uri="{FF2B5EF4-FFF2-40B4-BE49-F238E27FC236}">
                <a16:creationId xmlns:a16="http://schemas.microsoft.com/office/drawing/2014/main" id="{AAF209ED-705F-0CE6-46DA-DEAF0F933DDC}"/>
              </a:ext>
            </a:extLst>
          </p:cNvPr>
          <p:cNvSpPr txBox="1">
            <a:spLocks/>
          </p:cNvSpPr>
          <p:nvPr/>
        </p:nvSpPr>
        <p:spPr>
          <a:xfrm>
            <a:off x="3260659" y="1507825"/>
            <a:ext cx="8017328"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solidFill>
                  <a:schemeClr val="tx1"/>
                </a:solidFill>
              </a:rPr>
              <a:t>GASB Statement No. 103</a:t>
            </a:r>
          </a:p>
          <a:p>
            <a:r>
              <a:rPr lang="en-US" sz="3600" dirty="0">
                <a:solidFill>
                  <a:schemeClr val="tx1"/>
                </a:solidFill>
              </a:rPr>
              <a:t>Financial Reporting Model Improvements</a:t>
            </a:r>
          </a:p>
          <a:p>
            <a:endParaRPr lang="en-US" sz="1800" dirty="0"/>
          </a:p>
        </p:txBody>
      </p:sp>
      <p:sp>
        <p:nvSpPr>
          <p:cNvPr id="7" name="TextBox 6">
            <a:extLst>
              <a:ext uri="{FF2B5EF4-FFF2-40B4-BE49-F238E27FC236}">
                <a16:creationId xmlns:a16="http://schemas.microsoft.com/office/drawing/2014/main" id="{E7E79FAB-251C-AB8D-72B9-B64D1359BE35}"/>
              </a:ext>
            </a:extLst>
          </p:cNvPr>
          <p:cNvSpPr txBox="1"/>
          <p:nvPr/>
        </p:nvSpPr>
        <p:spPr>
          <a:xfrm>
            <a:off x="3260659" y="3829064"/>
            <a:ext cx="5861092" cy="707886"/>
          </a:xfrm>
          <a:prstGeom prst="rect">
            <a:avLst/>
          </a:prstGeom>
          <a:noFill/>
        </p:spPr>
        <p:txBody>
          <a:bodyPr wrap="none" rtlCol="0">
            <a:spAutoFit/>
          </a:bodyPr>
          <a:lstStyle/>
          <a:p>
            <a:r>
              <a:rPr lang="en-US" sz="2000" i="1" dirty="0"/>
              <a:t>Effective for fiscal years beginning after 6/15/2025</a:t>
            </a:r>
          </a:p>
          <a:p>
            <a:r>
              <a:rPr lang="en-US" sz="2000" i="1" dirty="0"/>
              <a:t>2026 Calendar Year Ends</a:t>
            </a:r>
          </a:p>
        </p:txBody>
      </p:sp>
      <p:sp>
        <p:nvSpPr>
          <p:cNvPr id="9" name="Rectangle 8">
            <a:extLst>
              <a:ext uri="{FF2B5EF4-FFF2-40B4-BE49-F238E27FC236}">
                <a16:creationId xmlns:a16="http://schemas.microsoft.com/office/drawing/2014/main" id="{7C1029C8-510D-14BA-A2AE-4218018F4F96}"/>
              </a:ext>
            </a:extLst>
          </p:cNvPr>
          <p:cNvSpPr/>
          <p:nvPr/>
        </p:nvSpPr>
        <p:spPr>
          <a:xfrm flipH="1" flipV="1">
            <a:off x="3349485" y="3429000"/>
            <a:ext cx="6418982" cy="85390"/>
          </a:xfrm>
          <a:prstGeom prst="rect">
            <a:avLst/>
          </a:prstGeom>
          <a:solidFill>
            <a:srgbClr val="F6D4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84414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AC03D-89F5-236A-F9F7-CB1671D0E096}"/>
            </a:ext>
          </a:extLst>
        </p:cNvPr>
        <p:cNvGrpSpPr/>
        <p:nvPr/>
      </p:nvGrpSpPr>
      <p:grpSpPr>
        <a:xfrm>
          <a:off x="0" y="0"/>
          <a:ext cx="0" cy="0"/>
          <a:chOff x="0" y="0"/>
          <a:chExt cx="0" cy="0"/>
        </a:xfrm>
      </p:grpSpPr>
      <p:sp>
        <p:nvSpPr>
          <p:cNvPr id="36865" name="Title 1">
            <a:extLst>
              <a:ext uri="{FF2B5EF4-FFF2-40B4-BE49-F238E27FC236}">
                <a16:creationId xmlns:a16="http://schemas.microsoft.com/office/drawing/2014/main" id="{D3474BAA-BA0F-4B27-D49C-9FB5367E7BE2}"/>
              </a:ext>
            </a:extLst>
          </p:cNvPr>
          <p:cNvSpPr>
            <a:spLocks noGrp="1" noChangeArrowheads="1"/>
          </p:cNvSpPr>
          <p:nvPr>
            <p:ph type="title"/>
          </p:nvPr>
        </p:nvSpPr>
        <p:spPr>
          <a:xfrm>
            <a:off x="603250" y="344488"/>
            <a:ext cx="10515600" cy="657225"/>
          </a:xfrm>
        </p:spPr>
        <p:txBody>
          <a:bodyPr/>
          <a:lstStyle/>
          <a:p>
            <a:pPr eaLnBrk="1" hangingPunct="1"/>
            <a:r>
              <a:rPr lang="en-US" altLang="en-US" dirty="0"/>
              <a:t>GASB 103 - Overview</a:t>
            </a:r>
          </a:p>
        </p:txBody>
      </p:sp>
      <p:sp>
        <p:nvSpPr>
          <p:cNvPr id="3" name="Footer Placeholder 2">
            <a:extLst>
              <a:ext uri="{FF2B5EF4-FFF2-40B4-BE49-F238E27FC236}">
                <a16:creationId xmlns:a16="http://schemas.microsoft.com/office/drawing/2014/main" id="{F097551F-86CD-8E5E-10CB-9DEC0BD62F9D}"/>
              </a:ext>
            </a:extLst>
          </p:cNvPr>
          <p:cNvSpPr>
            <a:spLocks noGrp="1"/>
          </p:cNvSpPr>
          <p:nvPr>
            <p:ph type="ftr" sz="quarter" idx="10"/>
          </p:nvPr>
        </p:nvSpPr>
        <p:spPr>
          <a:xfrm>
            <a:off x="4038600" y="6530975"/>
            <a:ext cx="4114800" cy="284163"/>
          </a:xfrm>
          <a:prstGeom prst="rect">
            <a:avLst/>
          </a:prstGeom>
        </p:spPr>
        <p:txBody>
          <a:bodyPr/>
          <a:lstStyle>
            <a:defPPr>
              <a:defRPr lang="en-US"/>
            </a:defPPr>
            <a:lvl1pPr algn="ctr" rtl="0" eaLnBrk="1" fontAlgn="auto" hangingPunct="1">
              <a:spcBef>
                <a:spcPts val="0"/>
              </a:spcBef>
              <a:spcAft>
                <a:spcPts val="0"/>
              </a:spcAft>
              <a:defRPr sz="1000" kern="1200">
                <a:solidFill>
                  <a:schemeClr val="bg1">
                    <a:lumMod val="6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r>
              <a:rPr lang="en-US" dirty="0"/>
              <a:t>© 2026 Redpath and Company, LLC. All rights reserved.</a:t>
            </a:r>
          </a:p>
        </p:txBody>
      </p:sp>
      <p:sp>
        <p:nvSpPr>
          <p:cNvPr id="36867" name="Slide Number Placeholder 3">
            <a:extLst>
              <a:ext uri="{FF2B5EF4-FFF2-40B4-BE49-F238E27FC236}">
                <a16:creationId xmlns:a16="http://schemas.microsoft.com/office/drawing/2014/main" id="{EEED82A8-271E-575A-F588-64345D19D889}"/>
              </a:ext>
            </a:extLst>
          </p:cNvPr>
          <p:cNvSpPr>
            <a:spLocks noGrp="1" noChangeArrowheads="1"/>
          </p:cNvSpPr>
          <p:nvPr>
            <p:ph type="sldNum" sz="quarter" idx="11"/>
          </p:nvPr>
        </p:nvSpPr>
        <p:spPr bwMode="auto">
          <a:xfrm>
            <a:off x="9364663" y="6530975"/>
            <a:ext cx="2743200" cy="2841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sz="10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fontAlgn="base">
              <a:lnSpc>
                <a:spcPct val="100000"/>
              </a:lnSpc>
              <a:spcBef>
                <a:spcPct val="0"/>
              </a:spcBef>
              <a:spcAft>
                <a:spcPct val="0"/>
              </a:spcAft>
              <a:buFontTx/>
              <a:buNone/>
              <a:defRPr/>
            </a:pPr>
            <a:fld id="{28871D7A-073D-EA48-85B3-584241CA1CE8}" type="slidenum">
              <a:rPr lang="en-US" smtClean="0"/>
              <a:pPr fontAlgn="base">
                <a:lnSpc>
                  <a:spcPct val="100000"/>
                </a:lnSpc>
                <a:spcBef>
                  <a:spcPct val="0"/>
                </a:spcBef>
                <a:spcAft>
                  <a:spcPct val="0"/>
                </a:spcAft>
                <a:buFontTx/>
                <a:buNone/>
                <a:defRPr/>
              </a:pPr>
              <a:t>4</a:t>
            </a:fld>
            <a:endParaRPr lang="en-US" altLang="en-US" sz="1000" b="0" dirty="0">
              <a:solidFill>
                <a:schemeClr val="tx1"/>
              </a:solidFill>
            </a:endParaRPr>
          </a:p>
        </p:txBody>
      </p:sp>
      <p:sp>
        <p:nvSpPr>
          <p:cNvPr id="4" name="TextBox 3">
            <a:extLst>
              <a:ext uri="{FF2B5EF4-FFF2-40B4-BE49-F238E27FC236}">
                <a16:creationId xmlns:a16="http://schemas.microsoft.com/office/drawing/2014/main" id="{790F5B1E-8A9D-9EBB-B4B4-100CFDAB45FB}"/>
              </a:ext>
            </a:extLst>
          </p:cNvPr>
          <p:cNvSpPr txBox="1"/>
          <p:nvPr/>
        </p:nvSpPr>
        <p:spPr>
          <a:xfrm>
            <a:off x="488525" y="1615941"/>
            <a:ext cx="10793412" cy="1508105"/>
          </a:xfrm>
          <a:prstGeom prst="rect">
            <a:avLst/>
          </a:prstGeom>
          <a:noFill/>
        </p:spPr>
        <p:txBody>
          <a:bodyPr wrap="square" rtlCol="0">
            <a:spAutoFit/>
          </a:bodyPr>
          <a:lstStyle/>
          <a:p>
            <a:pPr algn="ctr"/>
            <a:r>
              <a:rPr lang="en-US" sz="2400" dirty="0"/>
              <a:t>GASB 103 intends to improve key components of the financial reporting model to enhance the effectiveness of the model and address certain application issues. Modifications to the following areas are included in the standard:</a:t>
            </a:r>
          </a:p>
          <a:p>
            <a:endParaRPr lang="en-US" sz="2000" i="1" dirty="0"/>
          </a:p>
        </p:txBody>
      </p:sp>
      <p:sp>
        <p:nvSpPr>
          <p:cNvPr id="18" name="Rectangle 17">
            <a:extLst>
              <a:ext uri="{FF2B5EF4-FFF2-40B4-BE49-F238E27FC236}">
                <a16:creationId xmlns:a16="http://schemas.microsoft.com/office/drawing/2014/main" id="{916C3DE5-82BD-3317-6A60-934842EBC2C9}"/>
              </a:ext>
            </a:extLst>
          </p:cNvPr>
          <p:cNvSpPr/>
          <p:nvPr/>
        </p:nvSpPr>
        <p:spPr>
          <a:xfrm>
            <a:off x="8168190" y="3003220"/>
            <a:ext cx="2950660" cy="130411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Rectangle 19">
            <a:extLst>
              <a:ext uri="{FF2B5EF4-FFF2-40B4-BE49-F238E27FC236}">
                <a16:creationId xmlns:a16="http://schemas.microsoft.com/office/drawing/2014/main" id="{B3B3C832-64F8-F122-DD96-9AF221B981AA}"/>
              </a:ext>
            </a:extLst>
          </p:cNvPr>
          <p:cNvSpPr/>
          <p:nvPr/>
        </p:nvSpPr>
        <p:spPr>
          <a:xfrm>
            <a:off x="603250" y="2986493"/>
            <a:ext cx="2950660" cy="130411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Rectangle 23">
            <a:extLst>
              <a:ext uri="{FF2B5EF4-FFF2-40B4-BE49-F238E27FC236}">
                <a16:creationId xmlns:a16="http://schemas.microsoft.com/office/drawing/2014/main" id="{321EEC2E-957A-4C7F-0DB8-746ABB19B8D8}"/>
              </a:ext>
            </a:extLst>
          </p:cNvPr>
          <p:cNvSpPr/>
          <p:nvPr/>
        </p:nvSpPr>
        <p:spPr>
          <a:xfrm>
            <a:off x="4385720" y="2986493"/>
            <a:ext cx="2950660" cy="130411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876" name="Text Placeholder 15">
            <a:extLst>
              <a:ext uri="{FF2B5EF4-FFF2-40B4-BE49-F238E27FC236}">
                <a16:creationId xmlns:a16="http://schemas.microsoft.com/office/drawing/2014/main" id="{088FFD1A-5F41-2233-1855-6233E75806AF}"/>
              </a:ext>
            </a:extLst>
          </p:cNvPr>
          <p:cNvSpPr>
            <a:spLocks noGrp="1" noChangeArrowheads="1"/>
          </p:cNvSpPr>
          <p:nvPr/>
        </p:nvSpPr>
        <p:spPr bwMode="auto">
          <a:xfrm>
            <a:off x="1427993" y="3429000"/>
            <a:ext cx="1147939" cy="407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MD&amp;A</a:t>
            </a:r>
          </a:p>
        </p:txBody>
      </p:sp>
      <p:sp>
        <p:nvSpPr>
          <p:cNvPr id="36877" name="Text Placeholder 15">
            <a:extLst>
              <a:ext uri="{FF2B5EF4-FFF2-40B4-BE49-F238E27FC236}">
                <a16:creationId xmlns:a16="http://schemas.microsoft.com/office/drawing/2014/main" id="{80FA535B-8CD8-A2B7-CC70-8B3395033387}"/>
              </a:ext>
            </a:extLst>
          </p:cNvPr>
          <p:cNvSpPr>
            <a:spLocks noGrp="1" noChangeArrowheads="1"/>
          </p:cNvSpPr>
          <p:nvPr/>
        </p:nvSpPr>
        <p:spPr bwMode="auto">
          <a:xfrm>
            <a:off x="4909073" y="3242082"/>
            <a:ext cx="1895475"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Unusual or infrequent items</a:t>
            </a:r>
          </a:p>
        </p:txBody>
      </p:sp>
      <p:sp>
        <p:nvSpPr>
          <p:cNvPr id="36878" name="Text Placeholder 15">
            <a:extLst>
              <a:ext uri="{FF2B5EF4-FFF2-40B4-BE49-F238E27FC236}">
                <a16:creationId xmlns:a16="http://schemas.microsoft.com/office/drawing/2014/main" id="{D2BBF4FA-9070-A670-837A-B45DFBE720DC}"/>
              </a:ext>
            </a:extLst>
          </p:cNvPr>
          <p:cNvSpPr>
            <a:spLocks noGrp="1" noChangeArrowheads="1"/>
          </p:cNvSpPr>
          <p:nvPr/>
        </p:nvSpPr>
        <p:spPr bwMode="auto">
          <a:xfrm>
            <a:off x="8252366" y="3078308"/>
            <a:ext cx="2866484"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Presentation of the proprietary fund statement of revenues, expenses, and changes in net position</a:t>
            </a:r>
          </a:p>
        </p:txBody>
      </p:sp>
      <p:sp>
        <p:nvSpPr>
          <p:cNvPr id="28" name="Rectangle 27">
            <a:extLst>
              <a:ext uri="{FF2B5EF4-FFF2-40B4-BE49-F238E27FC236}">
                <a16:creationId xmlns:a16="http://schemas.microsoft.com/office/drawing/2014/main" id="{F7EDE3C8-3153-2728-A53F-0F3B44692370}"/>
              </a:ext>
            </a:extLst>
          </p:cNvPr>
          <p:cNvSpPr/>
          <p:nvPr/>
        </p:nvSpPr>
        <p:spPr>
          <a:xfrm>
            <a:off x="8168190" y="4887119"/>
            <a:ext cx="2950660" cy="130411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Rectangle 29">
            <a:extLst>
              <a:ext uri="{FF2B5EF4-FFF2-40B4-BE49-F238E27FC236}">
                <a16:creationId xmlns:a16="http://schemas.microsoft.com/office/drawing/2014/main" id="{F44ADFC5-25E4-CD42-C637-F93FB4F8F1DC}"/>
              </a:ext>
            </a:extLst>
          </p:cNvPr>
          <p:cNvSpPr/>
          <p:nvPr/>
        </p:nvSpPr>
        <p:spPr>
          <a:xfrm>
            <a:off x="4432803" y="4887119"/>
            <a:ext cx="2950660" cy="130411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Rectangle 31">
            <a:extLst>
              <a:ext uri="{FF2B5EF4-FFF2-40B4-BE49-F238E27FC236}">
                <a16:creationId xmlns:a16="http://schemas.microsoft.com/office/drawing/2014/main" id="{47A1C4E6-F653-C1A6-B749-360621FC649C}"/>
              </a:ext>
            </a:extLst>
          </p:cNvPr>
          <p:cNvSpPr/>
          <p:nvPr/>
        </p:nvSpPr>
        <p:spPr>
          <a:xfrm>
            <a:off x="603250" y="4887118"/>
            <a:ext cx="2950660" cy="130411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879" name="Text Placeholder 15">
            <a:extLst>
              <a:ext uri="{FF2B5EF4-FFF2-40B4-BE49-F238E27FC236}">
                <a16:creationId xmlns:a16="http://schemas.microsoft.com/office/drawing/2014/main" id="{C88766BA-62A7-6977-A40F-3D6C12022401}"/>
              </a:ext>
            </a:extLst>
          </p:cNvPr>
          <p:cNvSpPr>
            <a:spLocks noGrp="1" noChangeArrowheads="1"/>
          </p:cNvSpPr>
          <p:nvPr/>
        </p:nvSpPr>
        <p:spPr bwMode="auto">
          <a:xfrm>
            <a:off x="716155" y="5024284"/>
            <a:ext cx="2571613"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Information about major component units in basic financial statements</a:t>
            </a:r>
          </a:p>
        </p:txBody>
      </p:sp>
      <p:sp>
        <p:nvSpPr>
          <p:cNvPr id="36886" name="Text Placeholder 15">
            <a:extLst>
              <a:ext uri="{FF2B5EF4-FFF2-40B4-BE49-F238E27FC236}">
                <a16:creationId xmlns:a16="http://schemas.microsoft.com/office/drawing/2014/main" id="{DBD94940-C6D9-C75E-16C3-1670C5343342}"/>
              </a:ext>
            </a:extLst>
          </p:cNvPr>
          <p:cNvSpPr>
            <a:spLocks noGrp="1" noChangeArrowheads="1"/>
          </p:cNvSpPr>
          <p:nvPr/>
        </p:nvSpPr>
        <p:spPr bwMode="auto">
          <a:xfrm>
            <a:off x="4907486" y="5081434"/>
            <a:ext cx="1897062"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Budgetary comparison information</a:t>
            </a:r>
          </a:p>
        </p:txBody>
      </p:sp>
      <p:sp>
        <p:nvSpPr>
          <p:cNvPr id="34" name="Text Placeholder 15">
            <a:extLst>
              <a:ext uri="{FF2B5EF4-FFF2-40B4-BE49-F238E27FC236}">
                <a16:creationId xmlns:a16="http://schemas.microsoft.com/office/drawing/2014/main" id="{49EA843B-B516-C829-0A5B-A023C7793FA4}"/>
              </a:ext>
            </a:extLst>
          </p:cNvPr>
          <p:cNvSpPr>
            <a:spLocks noGrp="1" noChangeArrowheads="1"/>
          </p:cNvSpPr>
          <p:nvPr/>
        </p:nvSpPr>
        <p:spPr bwMode="auto">
          <a:xfrm>
            <a:off x="8252366" y="5239077"/>
            <a:ext cx="2782308"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Financial trends in the statistical section</a:t>
            </a:r>
          </a:p>
        </p:txBody>
      </p:sp>
    </p:spTree>
    <p:extLst>
      <p:ext uri="{BB962C8B-B14F-4D97-AF65-F5344CB8AC3E}">
        <p14:creationId xmlns:p14="http://schemas.microsoft.com/office/powerpoint/2010/main" val="2506322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F0F1E-A8CA-3516-3EB4-DAEB83B783EB}"/>
            </a:ext>
          </a:extLst>
        </p:cNvPr>
        <p:cNvGrpSpPr/>
        <p:nvPr/>
      </p:nvGrpSpPr>
      <p:grpSpPr>
        <a:xfrm>
          <a:off x="0" y="0"/>
          <a:ext cx="0" cy="0"/>
          <a:chOff x="0" y="0"/>
          <a:chExt cx="0" cy="0"/>
        </a:xfrm>
      </p:grpSpPr>
      <p:sp>
        <p:nvSpPr>
          <p:cNvPr id="36865" name="Title 1">
            <a:extLst>
              <a:ext uri="{FF2B5EF4-FFF2-40B4-BE49-F238E27FC236}">
                <a16:creationId xmlns:a16="http://schemas.microsoft.com/office/drawing/2014/main" id="{E923C240-9052-27E1-73B7-A4802280A8A7}"/>
              </a:ext>
            </a:extLst>
          </p:cNvPr>
          <p:cNvSpPr>
            <a:spLocks noGrp="1" noChangeArrowheads="1"/>
          </p:cNvSpPr>
          <p:nvPr>
            <p:ph type="title"/>
          </p:nvPr>
        </p:nvSpPr>
        <p:spPr>
          <a:xfrm>
            <a:off x="603250" y="344488"/>
            <a:ext cx="10515600" cy="657225"/>
          </a:xfrm>
        </p:spPr>
        <p:txBody>
          <a:bodyPr/>
          <a:lstStyle/>
          <a:p>
            <a:pPr eaLnBrk="1" hangingPunct="1"/>
            <a:r>
              <a:rPr lang="en-US" altLang="en-US" dirty="0"/>
              <a:t>GASB 103 – MD&amp;A</a:t>
            </a:r>
          </a:p>
        </p:txBody>
      </p:sp>
      <p:sp>
        <p:nvSpPr>
          <p:cNvPr id="3" name="Footer Placeholder 2">
            <a:extLst>
              <a:ext uri="{FF2B5EF4-FFF2-40B4-BE49-F238E27FC236}">
                <a16:creationId xmlns:a16="http://schemas.microsoft.com/office/drawing/2014/main" id="{CFB27FA0-42EC-76BA-7D7C-6C4C01A9F45B}"/>
              </a:ext>
            </a:extLst>
          </p:cNvPr>
          <p:cNvSpPr>
            <a:spLocks noGrp="1"/>
          </p:cNvSpPr>
          <p:nvPr>
            <p:ph type="ftr" sz="quarter" idx="10"/>
          </p:nvPr>
        </p:nvSpPr>
        <p:spPr>
          <a:xfrm>
            <a:off x="4038600" y="6530975"/>
            <a:ext cx="4114800" cy="284163"/>
          </a:xfrm>
          <a:prstGeom prst="rect">
            <a:avLst/>
          </a:prstGeom>
        </p:spPr>
        <p:txBody>
          <a:bodyPr/>
          <a:lstStyle>
            <a:defPPr>
              <a:defRPr lang="en-US"/>
            </a:defPPr>
            <a:lvl1pPr algn="ctr" rtl="0" eaLnBrk="1" fontAlgn="auto" hangingPunct="1">
              <a:spcBef>
                <a:spcPts val="0"/>
              </a:spcBef>
              <a:spcAft>
                <a:spcPts val="0"/>
              </a:spcAft>
              <a:defRPr sz="1000" kern="1200">
                <a:solidFill>
                  <a:schemeClr val="bg1">
                    <a:lumMod val="6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r>
              <a:rPr lang="en-US" dirty="0"/>
              <a:t>© 2026 Redpath and Company, LLC. All rights reserved.</a:t>
            </a:r>
          </a:p>
        </p:txBody>
      </p:sp>
      <p:sp>
        <p:nvSpPr>
          <p:cNvPr id="36867" name="Slide Number Placeholder 3">
            <a:extLst>
              <a:ext uri="{FF2B5EF4-FFF2-40B4-BE49-F238E27FC236}">
                <a16:creationId xmlns:a16="http://schemas.microsoft.com/office/drawing/2014/main" id="{089418F4-42DF-2741-7B07-409FA491ECCE}"/>
              </a:ext>
            </a:extLst>
          </p:cNvPr>
          <p:cNvSpPr>
            <a:spLocks noGrp="1" noChangeArrowheads="1"/>
          </p:cNvSpPr>
          <p:nvPr>
            <p:ph type="sldNum" sz="quarter" idx="11"/>
          </p:nvPr>
        </p:nvSpPr>
        <p:spPr bwMode="auto">
          <a:xfrm>
            <a:off x="9364663" y="6530975"/>
            <a:ext cx="2743200" cy="2841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sz="10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fontAlgn="base">
              <a:lnSpc>
                <a:spcPct val="100000"/>
              </a:lnSpc>
              <a:spcBef>
                <a:spcPct val="0"/>
              </a:spcBef>
              <a:spcAft>
                <a:spcPct val="0"/>
              </a:spcAft>
              <a:buFontTx/>
              <a:buNone/>
              <a:defRPr/>
            </a:pPr>
            <a:fld id="{28871D7A-073D-EA48-85B3-584241CA1CE8}" type="slidenum">
              <a:rPr lang="en-US" smtClean="0"/>
              <a:pPr fontAlgn="base">
                <a:lnSpc>
                  <a:spcPct val="100000"/>
                </a:lnSpc>
                <a:spcBef>
                  <a:spcPct val="0"/>
                </a:spcBef>
                <a:spcAft>
                  <a:spcPct val="0"/>
                </a:spcAft>
                <a:buFontTx/>
                <a:buNone/>
                <a:defRPr/>
              </a:pPr>
              <a:t>5</a:t>
            </a:fld>
            <a:endParaRPr lang="en-US" altLang="en-US" sz="1000" b="0" dirty="0">
              <a:solidFill>
                <a:schemeClr val="tx1"/>
              </a:solidFill>
            </a:endParaRPr>
          </a:p>
        </p:txBody>
      </p:sp>
      <p:sp>
        <p:nvSpPr>
          <p:cNvPr id="8" name="Oval 7">
            <a:extLst>
              <a:ext uri="{FF2B5EF4-FFF2-40B4-BE49-F238E27FC236}">
                <a16:creationId xmlns:a16="http://schemas.microsoft.com/office/drawing/2014/main" id="{4A9F0BB9-3D9F-9F02-9B5D-85795692D7CF}"/>
              </a:ext>
            </a:extLst>
          </p:cNvPr>
          <p:cNvSpPr/>
          <p:nvPr/>
        </p:nvSpPr>
        <p:spPr>
          <a:xfrm>
            <a:off x="5583963" y="1486224"/>
            <a:ext cx="1024069" cy="99763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5">
            <a:extLst>
              <a:ext uri="{FF2B5EF4-FFF2-40B4-BE49-F238E27FC236}">
                <a16:creationId xmlns:a16="http://schemas.microsoft.com/office/drawing/2014/main" id="{F2913478-0047-CDC1-04E2-5B50B47C6100}"/>
              </a:ext>
            </a:extLst>
          </p:cNvPr>
          <p:cNvSpPr>
            <a:spLocks noGrp="1"/>
          </p:cNvSpPr>
          <p:nvPr/>
        </p:nvSpPr>
        <p:spPr>
          <a:xfrm>
            <a:off x="1207681" y="2794958"/>
            <a:ext cx="9776637" cy="634042"/>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3600" b="1" kern="1200">
                <a:solidFill>
                  <a:schemeClr val="tx2"/>
                </a:solidFill>
                <a:latin typeface="+mn-lt"/>
                <a:ea typeface="+mn-ea"/>
                <a:cs typeface="+mn-cs"/>
              </a:defRPr>
            </a:lvl1pPr>
            <a:lvl2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kern="1200" smtClean="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Management’s Discussion and Analysis - MD&amp;A</a:t>
            </a:r>
          </a:p>
        </p:txBody>
      </p:sp>
      <p:cxnSp>
        <p:nvCxnSpPr>
          <p:cNvPr id="10" name="Straight Connector 9">
            <a:extLst>
              <a:ext uri="{FF2B5EF4-FFF2-40B4-BE49-F238E27FC236}">
                <a16:creationId xmlns:a16="http://schemas.microsoft.com/office/drawing/2014/main" id="{9C84ACEC-D19B-7DAF-9D09-E54C0F585C04}"/>
              </a:ext>
            </a:extLst>
          </p:cNvPr>
          <p:cNvCxnSpPr>
            <a:cxnSpLocks/>
          </p:cNvCxnSpPr>
          <p:nvPr/>
        </p:nvCxnSpPr>
        <p:spPr>
          <a:xfrm>
            <a:off x="2629034" y="3549740"/>
            <a:ext cx="6949766"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1" name="Picture 10">
            <a:extLst>
              <a:ext uri="{FF2B5EF4-FFF2-40B4-BE49-F238E27FC236}">
                <a16:creationId xmlns:a16="http://schemas.microsoft.com/office/drawing/2014/main" id="{B4FCD466-E8AA-A023-FBA3-6F1926B01B4B}"/>
              </a:ext>
            </a:extLst>
          </p:cNvPr>
          <p:cNvPicPr>
            <a:picLocks noChangeAspect="1" noChangeArrowheads="1"/>
          </p:cNvPicPr>
          <p:nvPr/>
        </p:nvPicPr>
        <p:blipFill>
          <a:blip r:embed="rId2">
            <a:grayscl/>
            <a:biLevel thresh="50000"/>
            <a:extLst>
              <a:ext uri="{28A0092B-C50C-407E-A947-70E740481C1C}">
                <a14:useLocalDpi xmlns:a14="http://schemas.microsoft.com/office/drawing/2010/main" val="0"/>
              </a:ext>
            </a:extLst>
          </a:blip>
          <a:srcRect/>
          <a:stretch>
            <a:fillRect/>
          </a:stretch>
        </p:blipFill>
        <p:spPr bwMode="auto">
          <a:xfrm>
            <a:off x="5757776" y="1629513"/>
            <a:ext cx="680183" cy="66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15">
            <a:extLst>
              <a:ext uri="{FF2B5EF4-FFF2-40B4-BE49-F238E27FC236}">
                <a16:creationId xmlns:a16="http://schemas.microsoft.com/office/drawing/2014/main" id="{A585A192-A8C0-7A77-FC98-2B38CE5F5C6B}"/>
              </a:ext>
            </a:extLst>
          </p:cNvPr>
          <p:cNvSpPr>
            <a:spLocks noGrp="1"/>
          </p:cNvSpPr>
          <p:nvPr/>
        </p:nvSpPr>
        <p:spPr>
          <a:xfrm>
            <a:off x="807088" y="3982947"/>
            <a:ext cx="10593658" cy="2371123"/>
          </a:xfrm>
          <a:prstGeom prst="rect">
            <a:avLst/>
          </a:prstGeom>
        </p:spPr>
        <p:txBody>
          <a:bodyPr vert="horz" lIns="91440" tIns="45720" rIns="91440" bIns="45720" rtlCol="0">
            <a:normAutofit/>
          </a:bodyPr>
          <a:lstStyle>
            <a:lvl1pPr marL="0" indent="0" algn="ctr" defTabSz="914400" rtl="0" eaLnBrk="1" latinLnBrk="0" hangingPunct="1">
              <a:lnSpc>
                <a:spcPct val="100000"/>
              </a:lnSpc>
              <a:spcBef>
                <a:spcPts val="400"/>
              </a:spcBef>
              <a:buFont typeface="Arial" panose="020B0604020202020204" pitchFamily="34" charset="0"/>
              <a:buNone/>
              <a:defRPr sz="2400" b="0" kern="1200">
                <a:solidFill>
                  <a:schemeClr val="tx1"/>
                </a:solidFill>
                <a:latin typeface="+mn-lt"/>
                <a:ea typeface="+mn-ea"/>
                <a:cs typeface="+mn-cs"/>
              </a:defRPr>
            </a:lvl1pPr>
            <a:lvl2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kern="1200" smtClean="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400" dirty="0"/>
              <a:t>“The financial managers of governments are knowledgeable about the transactions and events that are reflected in the government’s financial report, the fiscal policies that govern its operations and decision making, and conditions that may have a significant effect on financial position or results of operations”</a:t>
            </a:r>
          </a:p>
        </p:txBody>
      </p:sp>
    </p:spTree>
    <p:extLst>
      <p:ext uri="{BB962C8B-B14F-4D97-AF65-F5344CB8AC3E}">
        <p14:creationId xmlns:p14="http://schemas.microsoft.com/office/powerpoint/2010/main" val="549250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149E3D-193A-1985-DD67-D4E99657CE32}"/>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6CBB005A-4646-D3B6-170C-5F018DC2C105}"/>
              </a:ext>
            </a:extLst>
          </p:cNvPr>
          <p:cNvSpPr>
            <a:spLocks noGrp="1"/>
          </p:cNvSpPr>
          <p:nvPr>
            <p:ph type="sldNum" sz="quarter" idx="4"/>
          </p:nvPr>
        </p:nvSpPr>
        <p:spPr/>
        <p:txBody>
          <a:bodyPr/>
          <a:lstStyle/>
          <a:p>
            <a:fld id="{86FF71B8-800E-F24F-8FDA-A034722324D3}" type="slidenum">
              <a:rPr lang="en-US" smtClean="0"/>
              <a:pPr/>
              <a:t>6</a:t>
            </a:fld>
            <a:endParaRPr lang="en-US" dirty="0"/>
          </a:p>
        </p:txBody>
      </p:sp>
      <p:sp>
        <p:nvSpPr>
          <p:cNvPr id="8" name="Text Placeholder 15">
            <a:extLst>
              <a:ext uri="{FF2B5EF4-FFF2-40B4-BE49-F238E27FC236}">
                <a16:creationId xmlns:a16="http://schemas.microsoft.com/office/drawing/2014/main" id="{B58BD140-74A8-3AA0-2850-00AD22A22E39}"/>
              </a:ext>
            </a:extLst>
          </p:cNvPr>
          <p:cNvSpPr txBox="1">
            <a:spLocks/>
          </p:cNvSpPr>
          <p:nvPr/>
        </p:nvSpPr>
        <p:spPr>
          <a:xfrm>
            <a:off x="600020" y="4224969"/>
            <a:ext cx="11139695"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Provide an objective and easily readable analysis of the government’s financial activities based on currently known facts, decisions, or conditions</a:t>
            </a:r>
          </a:p>
          <a:p>
            <a:pPr algn="ctr"/>
            <a:endParaRPr lang="en-US" dirty="0"/>
          </a:p>
        </p:txBody>
      </p:sp>
      <p:sp>
        <p:nvSpPr>
          <p:cNvPr id="10" name="Oval 9">
            <a:extLst>
              <a:ext uri="{FF2B5EF4-FFF2-40B4-BE49-F238E27FC236}">
                <a16:creationId xmlns:a16="http://schemas.microsoft.com/office/drawing/2014/main" id="{A66D3C77-3D2F-2641-6A7A-63AA9C31075F}"/>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3D0300A5-0937-DC26-6B1F-2757BC84E0AA}"/>
              </a:ext>
            </a:extLst>
          </p:cNvPr>
          <p:cNvSpPr>
            <a:spLocks noGrp="1"/>
          </p:cNvSpPr>
          <p:nvPr/>
        </p:nvSpPr>
        <p:spPr>
          <a:xfrm>
            <a:off x="1064414" y="1576682"/>
            <a:ext cx="10063172" cy="1481891"/>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GASB 103 states that the MD&amp;A should…</a:t>
            </a:r>
          </a:p>
        </p:txBody>
      </p:sp>
      <p:pic>
        <p:nvPicPr>
          <p:cNvPr id="18" name="Graphic 17" descr="Business Growth with solid fill">
            <a:extLst>
              <a:ext uri="{FF2B5EF4-FFF2-40B4-BE49-F238E27FC236}">
                <a16:creationId xmlns:a16="http://schemas.microsoft.com/office/drawing/2014/main" id="{5B969F76-BE82-AC22-F659-1F7040F40A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46860" y="3129548"/>
            <a:ext cx="590635" cy="590635"/>
          </a:xfrm>
          <a:prstGeom prst="rect">
            <a:avLst/>
          </a:prstGeom>
        </p:spPr>
      </p:pic>
    </p:spTree>
    <p:extLst>
      <p:ext uri="{BB962C8B-B14F-4D97-AF65-F5344CB8AC3E}">
        <p14:creationId xmlns:p14="http://schemas.microsoft.com/office/powerpoint/2010/main" val="1347338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1D8C2-D923-578F-2F93-95F53EFE951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98E8E4E-6AAA-82DF-8090-F0B13C0BFEA4}"/>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1E0A1B6E-48B0-2498-3E1C-DD55E83EC36C}"/>
              </a:ext>
            </a:extLst>
          </p:cNvPr>
          <p:cNvSpPr>
            <a:spLocks noGrp="1"/>
          </p:cNvSpPr>
          <p:nvPr>
            <p:ph type="sldNum" sz="quarter" idx="4"/>
          </p:nvPr>
        </p:nvSpPr>
        <p:spPr/>
        <p:txBody>
          <a:bodyPr/>
          <a:lstStyle/>
          <a:p>
            <a:fld id="{86FF71B8-800E-F24F-8FDA-A034722324D3}" type="slidenum">
              <a:rPr lang="en-US" smtClean="0"/>
              <a:pPr/>
              <a:t>7</a:t>
            </a:fld>
            <a:endParaRPr lang="en-US" dirty="0"/>
          </a:p>
        </p:txBody>
      </p:sp>
      <p:sp>
        <p:nvSpPr>
          <p:cNvPr id="8" name="Text Placeholder 15">
            <a:extLst>
              <a:ext uri="{FF2B5EF4-FFF2-40B4-BE49-F238E27FC236}">
                <a16:creationId xmlns:a16="http://schemas.microsoft.com/office/drawing/2014/main" id="{F7D8D2AE-4D01-BDB0-74E8-F91393A225F2}"/>
              </a:ext>
            </a:extLst>
          </p:cNvPr>
          <p:cNvSpPr txBox="1">
            <a:spLocks/>
          </p:cNvSpPr>
          <p:nvPr/>
        </p:nvSpPr>
        <p:spPr>
          <a:xfrm>
            <a:off x="600021" y="4224969"/>
            <a:ext cx="1108431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Be written in a manner that can be understood by users who may not have a detailed knowledge of governmental accounting and financial reporting</a:t>
            </a:r>
          </a:p>
          <a:p>
            <a:pPr algn="ctr"/>
            <a:endParaRPr lang="en-US" dirty="0"/>
          </a:p>
        </p:txBody>
      </p:sp>
      <p:sp>
        <p:nvSpPr>
          <p:cNvPr id="10" name="Oval 9">
            <a:extLst>
              <a:ext uri="{FF2B5EF4-FFF2-40B4-BE49-F238E27FC236}">
                <a16:creationId xmlns:a16="http://schemas.microsoft.com/office/drawing/2014/main" id="{EC606858-C0F2-D839-F884-6B2385DCD6B2}"/>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C4BE60F8-4FF0-D19B-0E78-479B6C70FECA}"/>
              </a:ext>
            </a:extLst>
          </p:cNvPr>
          <p:cNvSpPr>
            <a:spLocks noGrp="1"/>
          </p:cNvSpPr>
          <p:nvPr/>
        </p:nvSpPr>
        <p:spPr>
          <a:xfrm>
            <a:off x="1064414" y="1576682"/>
            <a:ext cx="10063172" cy="1481891"/>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GASB 103 states that the MD&amp;A should…</a:t>
            </a:r>
          </a:p>
        </p:txBody>
      </p:sp>
      <p:pic>
        <p:nvPicPr>
          <p:cNvPr id="5" name="Picture 4">
            <a:extLst>
              <a:ext uri="{FF2B5EF4-FFF2-40B4-BE49-F238E27FC236}">
                <a16:creationId xmlns:a16="http://schemas.microsoft.com/office/drawing/2014/main" id="{AE9F0855-24C4-B69C-6BC0-1D69B68A6843}"/>
              </a:ext>
            </a:extLst>
          </p:cNvPr>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5875477" y="3158735"/>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225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A28C7-C801-14A0-7144-B1959FF252D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84CCD83-7287-9EC6-5012-E15B1CEC4180}"/>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4382B906-0137-72E1-5859-818B4C54CF74}"/>
              </a:ext>
            </a:extLst>
          </p:cNvPr>
          <p:cNvSpPr>
            <a:spLocks noGrp="1"/>
          </p:cNvSpPr>
          <p:nvPr>
            <p:ph type="sldNum" sz="quarter" idx="4"/>
          </p:nvPr>
        </p:nvSpPr>
        <p:spPr/>
        <p:txBody>
          <a:bodyPr/>
          <a:lstStyle/>
          <a:p>
            <a:fld id="{86FF71B8-800E-F24F-8FDA-A034722324D3}" type="slidenum">
              <a:rPr lang="en-US" smtClean="0"/>
              <a:pPr/>
              <a:t>8</a:t>
            </a:fld>
            <a:endParaRPr lang="en-US" dirty="0"/>
          </a:p>
        </p:txBody>
      </p:sp>
      <p:sp>
        <p:nvSpPr>
          <p:cNvPr id="8" name="Text Placeholder 15">
            <a:extLst>
              <a:ext uri="{FF2B5EF4-FFF2-40B4-BE49-F238E27FC236}">
                <a16:creationId xmlns:a16="http://schemas.microsoft.com/office/drawing/2014/main" id="{3128A160-3BA2-5398-D0F0-AD85A1F48D8B}"/>
              </a:ext>
            </a:extLst>
          </p:cNvPr>
          <p:cNvSpPr txBox="1">
            <a:spLocks/>
          </p:cNvSpPr>
          <p:nvPr/>
        </p:nvSpPr>
        <p:spPr>
          <a:xfrm>
            <a:off x="600021" y="4224969"/>
            <a:ext cx="1108431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Include explanations and interpretations that help users understand the information provided</a:t>
            </a:r>
          </a:p>
          <a:p>
            <a:pPr algn="ctr"/>
            <a:endParaRPr lang="en-US" dirty="0"/>
          </a:p>
        </p:txBody>
      </p:sp>
      <p:sp>
        <p:nvSpPr>
          <p:cNvPr id="10" name="Oval 9">
            <a:extLst>
              <a:ext uri="{FF2B5EF4-FFF2-40B4-BE49-F238E27FC236}">
                <a16:creationId xmlns:a16="http://schemas.microsoft.com/office/drawing/2014/main" id="{DD82884F-D692-03E4-F906-935D0CF398E3}"/>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3D0E382E-8B35-B1A3-5F7C-8D34280A8ADF}"/>
              </a:ext>
            </a:extLst>
          </p:cNvPr>
          <p:cNvSpPr>
            <a:spLocks noGrp="1"/>
          </p:cNvSpPr>
          <p:nvPr/>
        </p:nvSpPr>
        <p:spPr>
          <a:xfrm>
            <a:off x="1064414" y="1576682"/>
            <a:ext cx="10063172" cy="1481891"/>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GASB 103 states that the MD&amp;A should…</a:t>
            </a:r>
          </a:p>
        </p:txBody>
      </p:sp>
      <p:pic>
        <p:nvPicPr>
          <p:cNvPr id="6" name="Graphic 5" descr="Head with gears with solid fill">
            <a:extLst>
              <a:ext uri="{FF2B5EF4-FFF2-40B4-BE49-F238E27FC236}">
                <a16:creationId xmlns:a16="http://schemas.microsoft.com/office/drawing/2014/main" id="{39CB045F-E421-3D31-65F0-97D7DB863A8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46859" y="3123767"/>
            <a:ext cx="590635" cy="590635"/>
          </a:xfrm>
          <a:prstGeom prst="rect">
            <a:avLst/>
          </a:prstGeom>
        </p:spPr>
      </p:pic>
    </p:spTree>
    <p:extLst>
      <p:ext uri="{BB962C8B-B14F-4D97-AF65-F5344CB8AC3E}">
        <p14:creationId xmlns:p14="http://schemas.microsoft.com/office/powerpoint/2010/main" val="2648534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F0AD1-1061-ACC0-E387-C17008B674CF}"/>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7AD0043-F027-06C4-0F26-F9B6886EDE73}"/>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DFC478F3-AA65-E8B2-6CB7-D46EA0219D01}"/>
              </a:ext>
            </a:extLst>
          </p:cNvPr>
          <p:cNvSpPr>
            <a:spLocks noGrp="1"/>
          </p:cNvSpPr>
          <p:nvPr>
            <p:ph type="sldNum" sz="quarter" idx="4"/>
          </p:nvPr>
        </p:nvSpPr>
        <p:spPr/>
        <p:txBody>
          <a:bodyPr/>
          <a:lstStyle/>
          <a:p>
            <a:fld id="{86FF71B8-800E-F24F-8FDA-A034722324D3}" type="slidenum">
              <a:rPr lang="en-US" smtClean="0"/>
              <a:pPr/>
              <a:t>9</a:t>
            </a:fld>
            <a:endParaRPr lang="en-US" dirty="0"/>
          </a:p>
        </p:txBody>
      </p:sp>
      <p:sp>
        <p:nvSpPr>
          <p:cNvPr id="8" name="Text Placeholder 15">
            <a:extLst>
              <a:ext uri="{FF2B5EF4-FFF2-40B4-BE49-F238E27FC236}">
                <a16:creationId xmlns:a16="http://schemas.microsoft.com/office/drawing/2014/main" id="{DB0CDEB9-BF94-2FA4-D66B-E7695A55A35A}"/>
              </a:ext>
            </a:extLst>
          </p:cNvPr>
          <p:cNvSpPr txBox="1">
            <a:spLocks/>
          </p:cNvSpPr>
          <p:nvPr/>
        </p:nvSpPr>
        <p:spPr>
          <a:xfrm>
            <a:off x="600021" y="4224969"/>
            <a:ext cx="1108431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Avoid unnecessary duplication</a:t>
            </a:r>
          </a:p>
          <a:p>
            <a:pPr algn="ctr"/>
            <a:endParaRPr lang="en-US" dirty="0"/>
          </a:p>
        </p:txBody>
      </p:sp>
      <p:sp>
        <p:nvSpPr>
          <p:cNvPr id="10" name="Oval 9">
            <a:extLst>
              <a:ext uri="{FF2B5EF4-FFF2-40B4-BE49-F238E27FC236}">
                <a16:creationId xmlns:a16="http://schemas.microsoft.com/office/drawing/2014/main" id="{70A046BC-72D3-586C-7EFB-9D318A344BA4}"/>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EADFF82C-41A6-48D7-3455-DBB5309D354C}"/>
              </a:ext>
            </a:extLst>
          </p:cNvPr>
          <p:cNvSpPr>
            <a:spLocks noGrp="1"/>
          </p:cNvSpPr>
          <p:nvPr/>
        </p:nvSpPr>
        <p:spPr>
          <a:xfrm>
            <a:off x="1064414" y="1576682"/>
            <a:ext cx="10063172" cy="1481891"/>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GASB 103 states that the MD&amp;A should…</a:t>
            </a:r>
          </a:p>
        </p:txBody>
      </p:sp>
      <p:pic>
        <p:nvPicPr>
          <p:cNvPr id="5" name="Graphic 4" descr="Priorities with solid fill">
            <a:extLst>
              <a:ext uri="{FF2B5EF4-FFF2-40B4-BE49-F238E27FC236}">
                <a16:creationId xmlns:a16="http://schemas.microsoft.com/office/drawing/2014/main" id="{4E20C13C-739E-1A56-5CFC-EB75F21CAF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00682" y="3129548"/>
            <a:ext cx="590635" cy="590635"/>
          </a:xfrm>
          <a:prstGeom prst="rect">
            <a:avLst/>
          </a:prstGeom>
        </p:spPr>
      </p:pic>
    </p:spTree>
    <p:extLst>
      <p:ext uri="{BB962C8B-B14F-4D97-AF65-F5344CB8AC3E}">
        <p14:creationId xmlns:p14="http://schemas.microsoft.com/office/powerpoint/2010/main" val="1134135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13726-9D55-DAD7-95D6-92A0F6A43EE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0E19BFE-4002-7A0F-04BF-ED46087BB802}"/>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9CC46EDD-7994-2CDC-6468-0632CDC838FE}"/>
              </a:ext>
            </a:extLst>
          </p:cNvPr>
          <p:cNvSpPr>
            <a:spLocks noGrp="1"/>
          </p:cNvSpPr>
          <p:nvPr>
            <p:ph type="sldNum" sz="quarter" idx="4"/>
          </p:nvPr>
        </p:nvSpPr>
        <p:spPr/>
        <p:txBody>
          <a:bodyPr/>
          <a:lstStyle/>
          <a:p>
            <a:fld id="{86FF71B8-800E-F24F-8FDA-A034722324D3}" type="slidenum">
              <a:rPr lang="en-US" smtClean="0"/>
              <a:pPr/>
              <a:t>10</a:t>
            </a:fld>
            <a:endParaRPr lang="en-US" dirty="0"/>
          </a:p>
        </p:txBody>
      </p:sp>
      <p:sp>
        <p:nvSpPr>
          <p:cNvPr id="8" name="Text Placeholder 15">
            <a:extLst>
              <a:ext uri="{FF2B5EF4-FFF2-40B4-BE49-F238E27FC236}">
                <a16:creationId xmlns:a16="http://schemas.microsoft.com/office/drawing/2014/main" id="{F1AD2E67-8E3F-FC4A-5331-763AFA4618B2}"/>
              </a:ext>
            </a:extLst>
          </p:cNvPr>
          <p:cNvSpPr txBox="1">
            <a:spLocks/>
          </p:cNvSpPr>
          <p:nvPr/>
        </p:nvSpPr>
        <p:spPr>
          <a:xfrm>
            <a:off x="600021" y="4224969"/>
            <a:ext cx="1108431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Focus on the primary government</a:t>
            </a:r>
          </a:p>
          <a:p>
            <a:pPr algn="ctr"/>
            <a:endParaRPr lang="en-US" dirty="0"/>
          </a:p>
        </p:txBody>
      </p:sp>
      <p:sp>
        <p:nvSpPr>
          <p:cNvPr id="10" name="Oval 9">
            <a:extLst>
              <a:ext uri="{FF2B5EF4-FFF2-40B4-BE49-F238E27FC236}">
                <a16:creationId xmlns:a16="http://schemas.microsoft.com/office/drawing/2014/main" id="{45233817-1F4A-CB78-E578-B09EEEAD1A39}"/>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4A858F76-40D5-4A9D-33C3-BCF6DAB78653}"/>
              </a:ext>
            </a:extLst>
          </p:cNvPr>
          <p:cNvSpPr>
            <a:spLocks noGrp="1"/>
          </p:cNvSpPr>
          <p:nvPr/>
        </p:nvSpPr>
        <p:spPr>
          <a:xfrm>
            <a:off x="1064414" y="1576682"/>
            <a:ext cx="10063172" cy="1481891"/>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GASB 103 states that the MD&amp;A should…</a:t>
            </a:r>
          </a:p>
        </p:txBody>
      </p:sp>
      <p:pic>
        <p:nvPicPr>
          <p:cNvPr id="6" name="Graphic 5" descr="Bank with solid fill">
            <a:extLst>
              <a:ext uri="{FF2B5EF4-FFF2-40B4-BE49-F238E27FC236}">
                <a16:creationId xmlns:a16="http://schemas.microsoft.com/office/drawing/2014/main" id="{EBBFC825-FDE4-0B00-8E77-4557C079C8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46859" y="3123767"/>
            <a:ext cx="590635" cy="590635"/>
          </a:xfrm>
          <a:prstGeom prst="rect">
            <a:avLst/>
          </a:prstGeom>
        </p:spPr>
      </p:pic>
    </p:spTree>
    <p:extLst>
      <p:ext uri="{BB962C8B-B14F-4D97-AF65-F5344CB8AC3E}">
        <p14:creationId xmlns:p14="http://schemas.microsoft.com/office/powerpoint/2010/main" val="3054200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6DA89-26C7-83FF-F31C-AEA81423F1A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E2608BD-8568-FE3C-E2FD-555A66E59D6B}"/>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1431E6B7-9F9A-0031-7779-0AC7754D47BF}"/>
              </a:ext>
            </a:extLst>
          </p:cNvPr>
          <p:cNvSpPr>
            <a:spLocks noGrp="1"/>
          </p:cNvSpPr>
          <p:nvPr>
            <p:ph type="sldNum" sz="quarter" idx="4"/>
          </p:nvPr>
        </p:nvSpPr>
        <p:spPr/>
        <p:txBody>
          <a:bodyPr/>
          <a:lstStyle/>
          <a:p>
            <a:fld id="{86FF71B8-800E-F24F-8FDA-A034722324D3}" type="slidenum">
              <a:rPr lang="en-US" smtClean="0"/>
              <a:pPr/>
              <a:t>11</a:t>
            </a:fld>
            <a:endParaRPr lang="en-US" dirty="0"/>
          </a:p>
        </p:txBody>
      </p:sp>
      <p:sp>
        <p:nvSpPr>
          <p:cNvPr id="8" name="Text Placeholder 15">
            <a:extLst>
              <a:ext uri="{FF2B5EF4-FFF2-40B4-BE49-F238E27FC236}">
                <a16:creationId xmlns:a16="http://schemas.microsoft.com/office/drawing/2014/main" id="{EE173986-AC40-DA8E-7846-99E46EC3F366}"/>
              </a:ext>
            </a:extLst>
          </p:cNvPr>
          <p:cNvSpPr txBox="1">
            <a:spLocks/>
          </p:cNvSpPr>
          <p:nvPr/>
        </p:nvSpPr>
        <p:spPr>
          <a:xfrm>
            <a:off x="600021" y="4224969"/>
            <a:ext cx="1108431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Include explanations that are most relevant to the current year and avoid boilerplate discussion</a:t>
            </a:r>
          </a:p>
          <a:p>
            <a:pPr algn="ctr"/>
            <a:endParaRPr lang="en-US" dirty="0"/>
          </a:p>
        </p:txBody>
      </p:sp>
      <p:sp>
        <p:nvSpPr>
          <p:cNvPr id="10" name="Oval 9">
            <a:extLst>
              <a:ext uri="{FF2B5EF4-FFF2-40B4-BE49-F238E27FC236}">
                <a16:creationId xmlns:a16="http://schemas.microsoft.com/office/drawing/2014/main" id="{69342592-637F-3C70-E4F1-461AE5FB913F}"/>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CF3488DE-92B3-3FCD-50DB-83072157DEB7}"/>
              </a:ext>
            </a:extLst>
          </p:cNvPr>
          <p:cNvSpPr>
            <a:spLocks noGrp="1"/>
          </p:cNvSpPr>
          <p:nvPr/>
        </p:nvSpPr>
        <p:spPr>
          <a:xfrm>
            <a:off x="1064414" y="1576682"/>
            <a:ext cx="10063172" cy="1481891"/>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GASB 103 states that the MD&amp;A should…</a:t>
            </a:r>
          </a:p>
        </p:txBody>
      </p:sp>
      <p:pic>
        <p:nvPicPr>
          <p:cNvPr id="5" name="Picture 4">
            <a:extLst>
              <a:ext uri="{FF2B5EF4-FFF2-40B4-BE49-F238E27FC236}">
                <a16:creationId xmlns:a16="http://schemas.microsoft.com/office/drawing/2014/main" id="{1FA29620-06FA-C369-F8C9-866933ADA885}"/>
              </a:ext>
            </a:extLst>
          </p:cNvPr>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5875477" y="3158735"/>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41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5451F-E189-DA0A-2E7E-E19DE404A0F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6010C38-D4C2-E7B5-8630-5F69E613728B}"/>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45D0C0CD-9BF8-BAC1-08A1-11276347797A}"/>
              </a:ext>
            </a:extLst>
          </p:cNvPr>
          <p:cNvSpPr>
            <a:spLocks noGrp="1"/>
          </p:cNvSpPr>
          <p:nvPr>
            <p:ph type="sldNum" sz="quarter" idx="4"/>
          </p:nvPr>
        </p:nvSpPr>
        <p:spPr/>
        <p:txBody>
          <a:bodyPr/>
          <a:lstStyle/>
          <a:p>
            <a:fld id="{86FF71B8-800E-F24F-8FDA-A034722324D3}" type="slidenum">
              <a:rPr lang="en-US" smtClean="0"/>
              <a:pPr/>
              <a:t>12</a:t>
            </a:fld>
            <a:endParaRPr lang="en-US" dirty="0"/>
          </a:p>
        </p:txBody>
      </p:sp>
      <p:sp>
        <p:nvSpPr>
          <p:cNvPr id="8" name="Text Placeholder 15">
            <a:extLst>
              <a:ext uri="{FF2B5EF4-FFF2-40B4-BE49-F238E27FC236}">
                <a16:creationId xmlns:a16="http://schemas.microsoft.com/office/drawing/2014/main" id="{B7866A64-A244-0B9C-4735-455800A686E7}"/>
              </a:ext>
            </a:extLst>
          </p:cNvPr>
          <p:cNvSpPr txBox="1">
            <a:spLocks/>
          </p:cNvSpPr>
          <p:nvPr/>
        </p:nvSpPr>
        <p:spPr>
          <a:xfrm>
            <a:off x="600020" y="4130502"/>
            <a:ext cx="11084312" cy="44739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Be confined to the following sections:</a:t>
            </a:r>
          </a:p>
          <a:p>
            <a:pPr algn="ctr"/>
            <a:endParaRPr lang="en-US" sz="2400" dirty="0"/>
          </a:p>
          <a:p>
            <a:pPr algn="ctr"/>
            <a:endParaRPr lang="en-US" dirty="0"/>
          </a:p>
        </p:txBody>
      </p:sp>
      <p:sp>
        <p:nvSpPr>
          <p:cNvPr id="10" name="Oval 9">
            <a:extLst>
              <a:ext uri="{FF2B5EF4-FFF2-40B4-BE49-F238E27FC236}">
                <a16:creationId xmlns:a16="http://schemas.microsoft.com/office/drawing/2014/main" id="{370DE22A-6040-0C47-D023-A8F97EB0215E}"/>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27E7D48B-FAEB-0F96-787F-FCA37AE2E9D3}"/>
              </a:ext>
            </a:extLst>
          </p:cNvPr>
          <p:cNvSpPr>
            <a:spLocks noGrp="1"/>
          </p:cNvSpPr>
          <p:nvPr/>
        </p:nvSpPr>
        <p:spPr>
          <a:xfrm>
            <a:off x="1064414" y="1576682"/>
            <a:ext cx="10063172" cy="1481891"/>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GASB 103 states that the MD&amp;A should…</a:t>
            </a:r>
          </a:p>
        </p:txBody>
      </p:sp>
      <p:sp>
        <p:nvSpPr>
          <p:cNvPr id="5" name="Text Placeholder 15">
            <a:extLst>
              <a:ext uri="{FF2B5EF4-FFF2-40B4-BE49-F238E27FC236}">
                <a16:creationId xmlns:a16="http://schemas.microsoft.com/office/drawing/2014/main" id="{A89E04FE-FFB9-094F-9B8A-0DE7FEC013E9}"/>
              </a:ext>
            </a:extLst>
          </p:cNvPr>
          <p:cNvSpPr txBox="1">
            <a:spLocks/>
          </p:cNvSpPr>
          <p:nvPr/>
        </p:nvSpPr>
        <p:spPr>
          <a:xfrm>
            <a:off x="600020" y="4650697"/>
            <a:ext cx="11084312" cy="1593985"/>
          </a:xfrm>
          <a:prstGeom prst="rect">
            <a:avLst/>
          </a:prstGeom>
        </p:spPr>
        <p:txBody>
          <a:bodyPr numCol="2"/>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b="0" dirty="0">
                <a:solidFill>
                  <a:schemeClr val="accent1"/>
                </a:solidFill>
              </a:rPr>
              <a:t>Overview of the Financial Statements</a:t>
            </a:r>
          </a:p>
          <a:p>
            <a:pPr marL="342900" indent="-342900">
              <a:buFont typeface="Wingdings" panose="05000000000000000000" pitchFamily="2" charset="2"/>
              <a:buChar char="§"/>
            </a:pPr>
            <a:r>
              <a:rPr lang="en-US" b="0" dirty="0">
                <a:solidFill>
                  <a:schemeClr val="accent1"/>
                </a:solidFill>
              </a:rPr>
              <a:t>Financial Summary</a:t>
            </a:r>
          </a:p>
          <a:p>
            <a:pPr marL="342900" indent="-342900">
              <a:buFont typeface="Wingdings" panose="05000000000000000000" pitchFamily="2" charset="2"/>
              <a:buChar char="§"/>
            </a:pPr>
            <a:r>
              <a:rPr lang="en-US" b="0" dirty="0">
                <a:solidFill>
                  <a:schemeClr val="accent1"/>
                </a:solidFill>
              </a:rPr>
              <a:t>Detailed Analyses</a:t>
            </a:r>
          </a:p>
          <a:p>
            <a:pPr marL="342900" indent="-342900">
              <a:buFont typeface="Wingdings" panose="05000000000000000000" pitchFamily="2" charset="2"/>
              <a:buChar char="§"/>
            </a:pPr>
            <a:endParaRPr lang="en-US" b="0" dirty="0">
              <a:solidFill>
                <a:schemeClr val="accent1"/>
              </a:solidFill>
            </a:endParaRPr>
          </a:p>
          <a:p>
            <a:pPr marL="342900" indent="-342900">
              <a:buFont typeface="Wingdings" panose="05000000000000000000" pitchFamily="2" charset="2"/>
              <a:buChar char="§"/>
            </a:pPr>
            <a:endParaRPr lang="en-US" b="0" dirty="0">
              <a:solidFill>
                <a:schemeClr val="accent1"/>
              </a:solidFill>
            </a:endParaRPr>
          </a:p>
          <a:p>
            <a:pPr marL="342900" indent="-342900">
              <a:buFont typeface="Wingdings" panose="05000000000000000000" pitchFamily="2" charset="2"/>
              <a:buChar char="§"/>
            </a:pPr>
            <a:r>
              <a:rPr lang="en-US" b="0" dirty="0">
                <a:solidFill>
                  <a:schemeClr val="accent1"/>
                </a:solidFill>
              </a:rPr>
              <a:t>Significant Capital Asset and Long-Term Financing Activity</a:t>
            </a:r>
          </a:p>
          <a:p>
            <a:pPr marL="342900" indent="-342900">
              <a:buFont typeface="Wingdings" panose="05000000000000000000" pitchFamily="2" charset="2"/>
              <a:buChar char="§"/>
            </a:pPr>
            <a:r>
              <a:rPr lang="en-US" b="0" dirty="0">
                <a:solidFill>
                  <a:schemeClr val="accent1"/>
                </a:solidFill>
              </a:rPr>
              <a:t>Currently Known Facts, Decisions, or Conditions </a:t>
            </a:r>
          </a:p>
          <a:p>
            <a:endParaRPr lang="en-US" sz="2400" dirty="0"/>
          </a:p>
          <a:p>
            <a:pPr algn="ctr"/>
            <a:endParaRPr lang="en-US" dirty="0"/>
          </a:p>
        </p:txBody>
      </p:sp>
      <p:pic>
        <p:nvPicPr>
          <p:cNvPr id="9" name="Picture 8">
            <a:extLst>
              <a:ext uri="{FF2B5EF4-FFF2-40B4-BE49-F238E27FC236}">
                <a16:creationId xmlns:a16="http://schemas.microsoft.com/office/drawing/2014/main" id="{C1296C01-76BF-5955-DB4E-6D2AA1AF0790}"/>
              </a:ext>
            </a:extLst>
          </p:cNvPr>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5875476" y="3164516"/>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995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A5D58-31D8-042D-1486-E2CED35735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5CADA-3705-A88A-7D6C-D65CCF87A5F9}"/>
              </a:ext>
            </a:extLst>
          </p:cNvPr>
          <p:cNvSpPr>
            <a:spLocks noGrp="1"/>
          </p:cNvSpPr>
          <p:nvPr>
            <p:ph type="title"/>
          </p:nvPr>
        </p:nvSpPr>
        <p:spPr/>
        <p:txBody>
          <a:bodyPr/>
          <a:lstStyle/>
          <a:p>
            <a:r>
              <a:rPr lang="en-US" altLang="en-US" dirty="0"/>
              <a:t>GASB 103 – MD&amp;A</a:t>
            </a:r>
            <a:endParaRPr lang="en-US" dirty="0"/>
          </a:p>
        </p:txBody>
      </p:sp>
      <p:sp>
        <p:nvSpPr>
          <p:cNvPr id="3" name="Footer Placeholder 2">
            <a:extLst>
              <a:ext uri="{FF2B5EF4-FFF2-40B4-BE49-F238E27FC236}">
                <a16:creationId xmlns:a16="http://schemas.microsoft.com/office/drawing/2014/main" id="{E3C1AB88-45B5-0365-128E-FCB4A506FABF}"/>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5FD88E69-7324-BE16-9536-5EC04DA25EC4}"/>
              </a:ext>
            </a:extLst>
          </p:cNvPr>
          <p:cNvSpPr>
            <a:spLocks noGrp="1"/>
          </p:cNvSpPr>
          <p:nvPr>
            <p:ph type="sldNum" sz="quarter" idx="4"/>
          </p:nvPr>
        </p:nvSpPr>
        <p:spPr/>
        <p:txBody>
          <a:bodyPr/>
          <a:lstStyle/>
          <a:p>
            <a:fld id="{86FF71B8-800E-F24F-8FDA-A034722324D3}" type="slidenum">
              <a:rPr lang="en-US" smtClean="0"/>
              <a:pPr/>
              <a:t>13</a:t>
            </a:fld>
            <a:endParaRPr lang="en-US" dirty="0"/>
          </a:p>
        </p:txBody>
      </p:sp>
      <p:sp>
        <p:nvSpPr>
          <p:cNvPr id="14" name="Text Placeholder 15">
            <a:extLst>
              <a:ext uri="{FF2B5EF4-FFF2-40B4-BE49-F238E27FC236}">
                <a16:creationId xmlns:a16="http://schemas.microsoft.com/office/drawing/2014/main" id="{9EC76943-DA0A-0FDC-3426-46E0835437A9}"/>
              </a:ext>
            </a:extLst>
          </p:cNvPr>
          <p:cNvSpPr>
            <a:spLocks noGrp="1" noChangeArrowheads="1"/>
          </p:cNvSpPr>
          <p:nvPr/>
        </p:nvSpPr>
        <p:spPr bwMode="auto">
          <a:xfrm>
            <a:off x="457200" y="1604963"/>
            <a:ext cx="79248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1. Overview of the financial statements</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C784919E-E037-82AE-D5A9-EBC3D12AFC4B}"/>
              </a:ext>
            </a:extLst>
          </p:cNvPr>
          <p:cNvSpPr>
            <a:spLocks noGrp="1" noChangeArrowheads="1"/>
          </p:cNvSpPr>
          <p:nvPr/>
        </p:nvSpPr>
        <p:spPr bwMode="auto">
          <a:xfrm>
            <a:off x="457200" y="3341688"/>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What does the GFOA Certificate of Achievement Checklist say?</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8EDDF4AF-2C47-A2C8-87CA-5991A7D86FEF}"/>
              </a:ext>
            </a:extLst>
          </p:cNvPr>
          <p:cNvCxnSpPr>
            <a:cxnSpLocks/>
          </p:cNvCxnSpPr>
          <p:nvPr/>
        </p:nvCxnSpPr>
        <p:spPr>
          <a:xfrm flipH="1">
            <a:off x="457200" y="31837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3ECB28AB-A011-16E9-8EFE-A0EBF21C4D00}"/>
              </a:ext>
            </a:extLst>
          </p:cNvPr>
          <p:cNvSpPr>
            <a:spLocks noGrp="1" noChangeArrowheads="1"/>
          </p:cNvSpPr>
          <p:nvPr/>
        </p:nvSpPr>
        <p:spPr bwMode="auto">
          <a:xfrm>
            <a:off x="457200" y="2020319"/>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The MD&amp;A should include a</a:t>
            </a:r>
            <a:r>
              <a:rPr lang="en-US" sz="1800" b="0" dirty="0">
                <a:solidFill>
                  <a:schemeClr val="tx1"/>
                </a:solidFill>
              </a:rPr>
              <a:t>n overview of the basic financial statements, including the relationships of the statements to each other. The overview should focus on the significant differences in the types of information the financial statements provide.</a:t>
            </a:r>
            <a:endParaRPr lang="en-US" altLang="en-US" sz="1800" b="0" dirty="0">
              <a:solidFill>
                <a:schemeClr val="tx1"/>
              </a:solidFill>
            </a:endParaRPr>
          </a:p>
        </p:txBody>
      </p:sp>
      <p:sp>
        <p:nvSpPr>
          <p:cNvPr id="6" name="Text Placeholder 2">
            <a:extLst>
              <a:ext uri="{FF2B5EF4-FFF2-40B4-BE49-F238E27FC236}">
                <a16:creationId xmlns:a16="http://schemas.microsoft.com/office/drawing/2014/main" id="{D9B303B6-A1F9-18F2-D234-25E52CE9BBEE}"/>
              </a:ext>
            </a:extLst>
          </p:cNvPr>
          <p:cNvSpPr>
            <a:spLocks noGrp="1" noChangeArrowheads="1"/>
          </p:cNvSpPr>
          <p:nvPr/>
        </p:nvSpPr>
        <p:spPr bwMode="auto">
          <a:xfrm>
            <a:off x="457200" y="3808981"/>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This description should either focus on how fund financial statements reinforce information in the government-wide financial statements (e.g., proprietary fund financial statements) or provide additional information (e.g., governmental fund financial statements and fiduciary fund financial statements). In particular, it should describe the relationship between the governmental fund financial statements and the data reported for governmental activities in the government-wide financial statements.</a:t>
            </a:r>
          </a:p>
        </p:txBody>
      </p:sp>
      <p:sp>
        <p:nvSpPr>
          <p:cNvPr id="7" name="TextBox 6">
            <a:extLst>
              <a:ext uri="{FF2B5EF4-FFF2-40B4-BE49-F238E27FC236}">
                <a16:creationId xmlns:a16="http://schemas.microsoft.com/office/drawing/2014/main" id="{F2FAD1AD-0799-A7FC-009A-3D1452464E38}"/>
              </a:ext>
            </a:extLst>
          </p:cNvPr>
          <p:cNvSpPr txBox="1"/>
          <p:nvPr/>
        </p:nvSpPr>
        <p:spPr>
          <a:xfrm>
            <a:off x="457200" y="5945751"/>
            <a:ext cx="9967475" cy="584775"/>
          </a:xfrm>
          <a:prstGeom prst="rect">
            <a:avLst/>
          </a:prstGeom>
          <a:noFill/>
        </p:spPr>
        <p:txBody>
          <a:bodyPr wrap="square" rtlCol="0">
            <a:spAutoFit/>
          </a:bodyPr>
          <a:lstStyle/>
          <a:p>
            <a:r>
              <a:rPr lang="en-US" sz="1600" i="1" dirty="0">
                <a:hlinkClick r:id="rId2"/>
              </a:rPr>
              <a:t>https://gfoa-craftcms.files.svdcdn.com/production/pdfs/COA-Checklist-032625.pdf</a:t>
            </a:r>
            <a:endParaRPr lang="en-US" sz="1600" i="1" dirty="0"/>
          </a:p>
          <a:p>
            <a:endParaRPr lang="en-US" sz="1600" i="1" dirty="0"/>
          </a:p>
        </p:txBody>
      </p:sp>
    </p:spTree>
    <p:extLst>
      <p:ext uri="{BB962C8B-B14F-4D97-AF65-F5344CB8AC3E}">
        <p14:creationId xmlns:p14="http://schemas.microsoft.com/office/powerpoint/2010/main" val="2789914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D199-A3E7-8F32-EA1C-913113D3E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59AB69-C44E-1928-A0C9-03EC7B02240A}"/>
              </a:ext>
            </a:extLst>
          </p:cNvPr>
          <p:cNvSpPr>
            <a:spLocks noGrp="1"/>
          </p:cNvSpPr>
          <p:nvPr>
            <p:ph type="title"/>
          </p:nvPr>
        </p:nvSpPr>
        <p:spPr/>
        <p:txBody>
          <a:bodyPr/>
          <a:lstStyle/>
          <a:p>
            <a:r>
              <a:rPr lang="en-US" altLang="en-US" dirty="0"/>
              <a:t>GASB 103 – MD&amp;A</a:t>
            </a:r>
            <a:endParaRPr lang="en-US" dirty="0"/>
          </a:p>
        </p:txBody>
      </p:sp>
      <p:sp>
        <p:nvSpPr>
          <p:cNvPr id="3" name="Footer Placeholder 2">
            <a:extLst>
              <a:ext uri="{FF2B5EF4-FFF2-40B4-BE49-F238E27FC236}">
                <a16:creationId xmlns:a16="http://schemas.microsoft.com/office/drawing/2014/main" id="{EA4BB91D-FC5F-F4C2-C1D1-3E398CA0BED9}"/>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0B1BC58D-3CBE-2B91-BD6A-E67888F8C188}"/>
              </a:ext>
            </a:extLst>
          </p:cNvPr>
          <p:cNvSpPr>
            <a:spLocks noGrp="1"/>
          </p:cNvSpPr>
          <p:nvPr>
            <p:ph type="sldNum" sz="quarter" idx="4"/>
          </p:nvPr>
        </p:nvSpPr>
        <p:spPr/>
        <p:txBody>
          <a:bodyPr/>
          <a:lstStyle/>
          <a:p>
            <a:fld id="{86FF71B8-800E-F24F-8FDA-A034722324D3}" type="slidenum">
              <a:rPr lang="en-US" smtClean="0"/>
              <a:pPr/>
              <a:t>14</a:t>
            </a:fld>
            <a:endParaRPr lang="en-US" dirty="0"/>
          </a:p>
        </p:txBody>
      </p:sp>
      <p:sp>
        <p:nvSpPr>
          <p:cNvPr id="14" name="Text Placeholder 15">
            <a:extLst>
              <a:ext uri="{FF2B5EF4-FFF2-40B4-BE49-F238E27FC236}">
                <a16:creationId xmlns:a16="http://schemas.microsoft.com/office/drawing/2014/main" id="{D0C09AA5-5576-F498-5A8F-87D11367BBED}"/>
              </a:ext>
            </a:extLst>
          </p:cNvPr>
          <p:cNvSpPr>
            <a:spLocks noGrp="1" noChangeArrowheads="1"/>
          </p:cNvSpPr>
          <p:nvPr/>
        </p:nvSpPr>
        <p:spPr bwMode="auto">
          <a:xfrm>
            <a:off x="457200" y="1604963"/>
            <a:ext cx="588645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2. Financial Summary</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32F2BE09-765B-21F8-0739-802E6F0FD027}"/>
              </a:ext>
            </a:extLst>
          </p:cNvPr>
          <p:cNvSpPr>
            <a:spLocks noGrp="1" noChangeArrowheads="1"/>
          </p:cNvSpPr>
          <p:nvPr/>
        </p:nvSpPr>
        <p:spPr bwMode="auto">
          <a:xfrm>
            <a:off x="457200" y="3341688"/>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Seventeen specific items that should be included in the summary: </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D54CE072-189A-6040-B846-0905799B9763}"/>
              </a:ext>
            </a:extLst>
          </p:cNvPr>
          <p:cNvCxnSpPr>
            <a:cxnSpLocks/>
          </p:cNvCxnSpPr>
          <p:nvPr/>
        </p:nvCxnSpPr>
        <p:spPr>
          <a:xfrm flipH="1">
            <a:off x="457200" y="31837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97FEB0E4-E075-C803-C9AF-0E6BF2BF3AE8}"/>
              </a:ext>
            </a:extLst>
          </p:cNvPr>
          <p:cNvSpPr>
            <a:spLocks noGrp="1" noChangeArrowheads="1"/>
          </p:cNvSpPr>
          <p:nvPr/>
        </p:nvSpPr>
        <p:spPr bwMode="auto">
          <a:xfrm>
            <a:off x="457200" y="2106654"/>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Condensed financial information derived from the government-wide financial statements comparing the current year to the prior year for both governmental activities and business-type activities. </a:t>
            </a:r>
          </a:p>
        </p:txBody>
      </p:sp>
    </p:spTree>
    <p:extLst>
      <p:ext uri="{BB962C8B-B14F-4D97-AF65-F5344CB8AC3E}">
        <p14:creationId xmlns:p14="http://schemas.microsoft.com/office/powerpoint/2010/main" val="436749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BA2D-CAA4-5B3A-DFE3-76C58D234B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5EFF3D-3150-88B6-4635-EF64D9FC92D5}"/>
              </a:ext>
            </a:extLst>
          </p:cNvPr>
          <p:cNvSpPr>
            <a:spLocks noGrp="1"/>
          </p:cNvSpPr>
          <p:nvPr>
            <p:ph type="title"/>
          </p:nvPr>
        </p:nvSpPr>
        <p:spPr/>
        <p:txBody>
          <a:bodyPr/>
          <a:lstStyle/>
          <a:p>
            <a:r>
              <a:rPr lang="en-US" altLang="en-US" dirty="0"/>
              <a:t>GASB 103 – MD&amp;A</a:t>
            </a:r>
            <a:endParaRPr lang="en-US" dirty="0"/>
          </a:p>
        </p:txBody>
      </p:sp>
      <p:sp>
        <p:nvSpPr>
          <p:cNvPr id="3" name="Footer Placeholder 2">
            <a:extLst>
              <a:ext uri="{FF2B5EF4-FFF2-40B4-BE49-F238E27FC236}">
                <a16:creationId xmlns:a16="http://schemas.microsoft.com/office/drawing/2014/main" id="{D0EE1B5B-F120-1D39-E2F9-AE83B4956A97}"/>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84B0CEA9-BFD8-15CE-6CE4-B9EB64DFB4CE}"/>
              </a:ext>
            </a:extLst>
          </p:cNvPr>
          <p:cNvSpPr>
            <a:spLocks noGrp="1"/>
          </p:cNvSpPr>
          <p:nvPr>
            <p:ph type="sldNum" sz="quarter" idx="4"/>
          </p:nvPr>
        </p:nvSpPr>
        <p:spPr/>
        <p:txBody>
          <a:bodyPr/>
          <a:lstStyle/>
          <a:p>
            <a:fld id="{86FF71B8-800E-F24F-8FDA-A034722324D3}" type="slidenum">
              <a:rPr lang="en-US" smtClean="0"/>
              <a:pPr/>
              <a:t>15</a:t>
            </a:fld>
            <a:endParaRPr lang="en-US" dirty="0"/>
          </a:p>
        </p:txBody>
      </p:sp>
      <p:sp>
        <p:nvSpPr>
          <p:cNvPr id="14" name="Text Placeholder 15">
            <a:extLst>
              <a:ext uri="{FF2B5EF4-FFF2-40B4-BE49-F238E27FC236}">
                <a16:creationId xmlns:a16="http://schemas.microsoft.com/office/drawing/2014/main" id="{CB2AE7E1-E78E-9E85-1564-67D67A311845}"/>
              </a:ext>
            </a:extLst>
          </p:cNvPr>
          <p:cNvSpPr>
            <a:spLocks noGrp="1" noChangeArrowheads="1"/>
          </p:cNvSpPr>
          <p:nvPr/>
        </p:nvSpPr>
        <p:spPr bwMode="auto">
          <a:xfrm>
            <a:off x="457200" y="1604963"/>
            <a:ext cx="588645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buNone/>
            </a:pPr>
            <a:r>
              <a:rPr lang="en-US" altLang="en-US" dirty="0"/>
              <a:t>2. Financial Summary</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44395906-AE53-CFBD-5208-BDB72878194F}"/>
              </a:ext>
            </a:extLst>
          </p:cNvPr>
          <p:cNvSpPr>
            <a:spLocks noGrp="1" noChangeArrowheads="1"/>
          </p:cNvSpPr>
          <p:nvPr/>
        </p:nvSpPr>
        <p:spPr bwMode="auto">
          <a:xfrm>
            <a:off x="457200" y="3341688"/>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What does the GFOA Certificate of Achievement Checklist say?</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19F122B2-AD16-D5AB-7BC5-D337526D65A6}"/>
              </a:ext>
            </a:extLst>
          </p:cNvPr>
          <p:cNvCxnSpPr>
            <a:cxnSpLocks/>
          </p:cNvCxnSpPr>
          <p:nvPr/>
        </p:nvCxnSpPr>
        <p:spPr>
          <a:xfrm flipH="1">
            <a:off x="457200" y="31837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950ABEFC-07E8-1783-C339-192286D46EF1}"/>
              </a:ext>
            </a:extLst>
          </p:cNvPr>
          <p:cNvSpPr>
            <a:spLocks noGrp="1" noChangeArrowheads="1"/>
          </p:cNvSpPr>
          <p:nvPr/>
        </p:nvSpPr>
        <p:spPr bwMode="auto">
          <a:xfrm>
            <a:off x="457200" y="2106654"/>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Condensed financial information derived from the government-wide financial statements comparing the current year to the prior year for both governmental activities and business-type activities. </a:t>
            </a:r>
          </a:p>
        </p:txBody>
      </p:sp>
      <p:sp>
        <p:nvSpPr>
          <p:cNvPr id="6" name="Text Placeholder 2">
            <a:extLst>
              <a:ext uri="{FF2B5EF4-FFF2-40B4-BE49-F238E27FC236}">
                <a16:creationId xmlns:a16="http://schemas.microsoft.com/office/drawing/2014/main" id="{0309A079-7A3E-5ABF-2D6F-A964FF877564}"/>
              </a:ext>
            </a:extLst>
          </p:cNvPr>
          <p:cNvSpPr>
            <a:spLocks noGrp="1" noChangeArrowheads="1"/>
          </p:cNvSpPr>
          <p:nvPr/>
        </p:nvSpPr>
        <p:spPr bwMode="auto">
          <a:xfrm>
            <a:off x="457200" y="3808981"/>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The GFOA is looking for condensed financial data that is extracted directly from the government-wide statements. The COA checklist includes the same list of 17 specific items that should be included within the condensed data (if applicable).</a:t>
            </a:r>
          </a:p>
        </p:txBody>
      </p:sp>
      <p:sp>
        <p:nvSpPr>
          <p:cNvPr id="7" name="TextBox 6">
            <a:extLst>
              <a:ext uri="{FF2B5EF4-FFF2-40B4-BE49-F238E27FC236}">
                <a16:creationId xmlns:a16="http://schemas.microsoft.com/office/drawing/2014/main" id="{E22AC21A-A82A-DBF1-0960-FDB5F1ECFDCA}"/>
              </a:ext>
            </a:extLst>
          </p:cNvPr>
          <p:cNvSpPr txBox="1"/>
          <p:nvPr/>
        </p:nvSpPr>
        <p:spPr>
          <a:xfrm>
            <a:off x="457200" y="5945751"/>
            <a:ext cx="9967475" cy="584775"/>
          </a:xfrm>
          <a:prstGeom prst="rect">
            <a:avLst/>
          </a:prstGeom>
          <a:noFill/>
        </p:spPr>
        <p:txBody>
          <a:bodyPr wrap="square" rtlCol="0">
            <a:spAutoFit/>
          </a:bodyPr>
          <a:lstStyle/>
          <a:p>
            <a:r>
              <a:rPr lang="en-US" sz="1600" i="1" dirty="0">
                <a:hlinkClick r:id="rId2"/>
              </a:rPr>
              <a:t>https://gfoa-craftcms.files.svdcdn.com/production/pdfs/COA-Checklist-032625.pdf</a:t>
            </a:r>
            <a:endParaRPr lang="en-US" sz="1600" i="1" dirty="0"/>
          </a:p>
          <a:p>
            <a:endParaRPr lang="en-US" sz="1600" i="1" dirty="0"/>
          </a:p>
        </p:txBody>
      </p:sp>
    </p:spTree>
    <p:extLst>
      <p:ext uri="{BB962C8B-B14F-4D97-AF65-F5344CB8AC3E}">
        <p14:creationId xmlns:p14="http://schemas.microsoft.com/office/powerpoint/2010/main" val="1226460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CAD56-DC32-B412-025E-BE5852BD57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EE6167-3D10-4989-2625-6C9DF6FB6631}"/>
              </a:ext>
            </a:extLst>
          </p:cNvPr>
          <p:cNvSpPr>
            <a:spLocks noGrp="1"/>
          </p:cNvSpPr>
          <p:nvPr>
            <p:ph type="title"/>
          </p:nvPr>
        </p:nvSpPr>
        <p:spPr/>
        <p:txBody>
          <a:bodyPr/>
          <a:lstStyle/>
          <a:p>
            <a:r>
              <a:rPr lang="en-US" altLang="en-US" dirty="0"/>
              <a:t>GASB 103 – MD&amp;A</a:t>
            </a:r>
            <a:endParaRPr lang="en-US" dirty="0"/>
          </a:p>
        </p:txBody>
      </p:sp>
      <p:sp>
        <p:nvSpPr>
          <p:cNvPr id="3" name="Footer Placeholder 2">
            <a:extLst>
              <a:ext uri="{FF2B5EF4-FFF2-40B4-BE49-F238E27FC236}">
                <a16:creationId xmlns:a16="http://schemas.microsoft.com/office/drawing/2014/main" id="{6F781771-6297-86E8-5FA9-A6110F955685}"/>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9B1D1E19-6665-2547-0FDB-AF4C07CF6221}"/>
              </a:ext>
            </a:extLst>
          </p:cNvPr>
          <p:cNvSpPr>
            <a:spLocks noGrp="1"/>
          </p:cNvSpPr>
          <p:nvPr>
            <p:ph type="sldNum" sz="quarter" idx="4"/>
          </p:nvPr>
        </p:nvSpPr>
        <p:spPr/>
        <p:txBody>
          <a:bodyPr/>
          <a:lstStyle/>
          <a:p>
            <a:fld id="{86FF71B8-800E-F24F-8FDA-A034722324D3}" type="slidenum">
              <a:rPr lang="en-US" smtClean="0"/>
              <a:pPr/>
              <a:t>16</a:t>
            </a:fld>
            <a:endParaRPr lang="en-US" dirty="0"/>
          </a:p>
        </p:txBody>
      </p:sp>
      <p:sp>
        <p:nvSpPr>
          <p:cNvPr id="14" name="Text Placeholder 15">
            <a:extLst>
              <a:ext uri="{FF2B5EF4-FFF2-40B4-BE49-F238E27FC236}">
                <a16:creationId xmlns:a16="http://schemas.microsoft.com/office/drawing/2014/main" id="{15A4C80C-9233-7E48-9FC5-667A9201062B}"/>
              </a:ext>
            </a:extLst>
          </p:cNvPr>
          <p:cNvSpPr>
            <a:spLocks noGrp="1" noChangeArrowheads="1"/>
          </p:cNvSpPr>
          <p:nvPr/>
        </p:nvSpPr>
        <p:spPr bwMode="auto">
          <a:xfrm>
            <a:off x="457200" y="1604963"/>
            <a:ext cx="588645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3. Detailed analyses</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950BB610-76B6-63AC-673C-591E03C93AAA}"/>
              </a:ext>
            </a:extLst>
          </p:cNvPr>
          <p:cNvSpPr>
            <a:spLocks noGrp="1" noChangeArrowheads="1"/>
          </p:cNvSpPr>
          <p:nvPr/>
        </p:nvSpPr>
        <p:spPr bwMode="auto">
          <a:xfrm>
            <a:off x="457200" y="3523273"/>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What does the GFOA Certificate of Achievement Checklist say?</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B2441123-7A2F-C0BC-73B5-E722073FDF5E}"/>
              </a:ext>
            </a:extLst>
          </p:cNvPr>
          <p:cNvCxnSpPr>
            <a:cxnSpLocks/>
          </p:cNvCxnSpPr>
          <p:nvPr/>
        </p:nvCxnSpPr>
        <p:spPr>
          <a:xfrm flipH="1">
            <a:off x="457200" y="31837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6CBAC4A9-778D-EA6E-A5EE-B797550FA55D}"/>
              </a:ext>
            </a:extLst>
          </p:cNvPr>
          <p:cNvSpPr>
            <a:spLocks noGrp="1" noChangeArrowheads="1"/>
          </p:cNvSpPr>
          <p:nvPr/>
        </p:nvSpPr>
        <p:spPr bwMode="auto">
          <a:xfrm>
            <a:off x="457200" y="2106654"/>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Analysis of the primary government’s financial position and results of operations, including both government-wide results and </a:t>
            </a:r>
            <a:r>
              <a:rPr lang="en-US" altLang="en-US" sz="1800" dirty="0">
                <a:solidFill>
                  <a:schemeClr val="tx1"/>
                </a:solidFill>
              </a:rPr>
              <a:t>each major fund</a:t>
            </a:r>
            <a:r>
              <a:rPr lang="en-US" altLang="en-US" sz="1800" b="0" dirty="0">
                <a:solidFill>
                  <a:schemeClr val="tx1"/>
                </a:solidFill>
              </a:rPr>
              <a:t>. </a:t>
            </a:r>
            <a:r>
              <a:rPr lang="en-US" altLang="en-US" sz="1800" b="0" i="1" dirty="0">
                <a:solidFill>
                  <a:schemeClr val="tx1"/>
                </a:solidFill>
              </a:rPr>
              <a:t>(yes, paragraph 8.c.(2) of GASB 103 requires an analysis of each major fund)</a:t>
            </a:r>
          </a:p>
        </p:txBody>
      </p:sp>
      <p:sp>
        <p:nvSpPr>
          <p:cNvPr id="6" name="Text Placeholder 2">
            <a:extLst>
              <a:ext uri="{FF2B5EF4-FFF2-40B4-BE49-F238E27FC236}">
                <a16:creationId xmlns:a16="http://schemas.microsoft.com/office/drawing/2014/main" id="{EFAA3D24-4782-D345-06A5-1FAC1E3B95A5}"/>
              </a:ext>
            </a:extLst>
          </p:cNvPr>
          <p:cNvSpPr>
            <a:spLocks noGrp="1" noChangeArrowheads="1"/>
          </p:cNvSpPr>
          <p:nvPr/>
        </p:nvSpPr>
        <p:spPr bwMode="auto">
          <a:xfrm>
            <a:off x="457200" y="3915404"/>
            <a:ext cx="10838985"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The MD&amp;A should avoid unnecessary duplication. Rather than repeating information and analysis used in one section of the MD&amp;A that is applicable to a different section, governments can simply reference the original discussion of the item.</a:t>
            </a:r>
          </a:p>
          <a:p>
            <a:pPr>
              <a:lnSpc>
                <a:spcPct val="114000"/>
              </a:lnSpc>
              <a:buNone/>
            </a:pPr>
            <a:endParaRPr lang="en-US" altLang="en-US" sz="1800" b="0" dirty="0">
              <a:solidFill>
                <a:schemeClr val="tx1"/>
              </a:solidFill>
            </a:endParaRPr>
          </a:p>
          <a:p>
            <a:pPr>
              <a:lnSpc>
                <a:spcPct val="114000"/>
              </a:lnSpc>
              <a:buNone/>
            </a:pPr>
            <a:r>
              <a:rPr lang="en-US" altLang="en-US" sz="1800" dirty="0">
                <a:solidFill>
                  <a:schemeClr val="tx1"/>
                </a:solidFill>
              </a:rPr>
              <a:t>The GFOA will be looking for the “why” behind changes, along with identification of the magnitude of identified changes (% and $)</a:t>
            </a:r>
          </a:p>
        </p:txBody>
      </p:sp>
    </p:spTree>
    <p:extLst>
      <p:ext uri="{BB962C8B-B14F-4D97-AF65-F5344CB8AC3E}">
        <p14:creationId xmlns:p14="http://schemas.microsoft.com/office/powerpoint/2010/main" val="2790962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DD1AB-989C-E903-12A3-A7B82ACCDB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54E8B6-5F46-F5C8-752F-6D1BFD6F0C27}"/>
              </a:ext>
            </a:extLst>
          </p:cNvPr>
          <p:cNvSpPr>
            <a:spLocks noGrp="1"/>
          </p:cNvSpPr>
          <p:nvPr>
            <p:ph type="title"/>
          </p:nvPr>
        </p:nvSpPr>
        <p:spPr/>
        <p:txBody>
          <a:bodyPr/>
          <a:lstStyle/>
          <a:p>
            <a:r>
              <a:rPr lang="en-US" altLang="en-US" dirty="0"/>
              <a:t>GASB 103 – MD&amp;A</a:t>
            </a:r>
            <a:endParaRPr lang="en-US" dirty="0"/>
          </a:p>
        </p:txBody>
      </p:sp>
      <p:sp>
        <p:nvSpPr>
          <p:cNvPr id="3" name="Footer Placeholder 2">
            <a:extLst>
              <a:ext uri="{FF2B5EF4-FFF2-40B4-BE49-F238E27FC236}">
                <a16:creationId xmlns:a16="http://schemas.microsoft.com/office/drawing/2014/main" id="{5BA9998F-95B1-8698-127C-B181BA024A37}"/>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1E96E657-D776-3300-A75E-7AF8925A0FF7}"/>
              </a:ext>
            </a:extLst>
          </p:cNvPr>
          <p:cNvSpPr>
            <a:spLocks noGrp="1"/>
          </p:cNvSpPr>
          <p:nvPr>
            <p:ph type="sldNum" sz="quarter" idx="4"/>
          </p:nvPr>
        </p:nvSpPr>
        <p:spPr/>
        <p:txBody>
          <a:bodyPr/>
          <a:lstStyle/>
          <a:p>
            <a:fld id="{86FF71B8-800E-F24F-8FDA-A034722324D3}" type="slidenum">
              <a:rPr lang="en-US" smtClean="0"/>
              <a:pPr/>
              <a:t>17</a:t>
            </a:fld>
            <a:endParaRPr lang="en-US" dirty="0"/>
          </a:p>
        </p:txBody>
      </p:sp>
      <p:sp>
        <p:nvSpPr>
          <p:cNvPr id="14" name="Text Placeholder 15">
            <a:extLst>
              <a:ext uri="{FF2B5EF4-FFF2-40B4-BE49-F238E27FC236}">
                <a16:creationId xmlns:a16="http://schemas.microsoft.com/office/drawing/2014/main" id="{766AA458-285E-6C1A-CD51-F5E0D597DCF0}"/>
              </a:ext>
            </a:extLst>
          </p:cNvPr>
          <p:cNvSpPr>
            <a:spLocks noGrp="1" noChangeArrowheads="1"/>
          </p:cNvSpPr>
          <p:nvPr/>
        </p:nvSpPr>
        <p:spPr bwMode="auto">
          <a:xfrm>
            <a:off x="457199" y="1604963"/>
            <a:ext cx="10839451"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4. Significant Capital Asset and Long-Term Financing Activity</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C596B1B8-4FB4-4711-2400-A1311D18E025}"/>
              </a:ext>
            </a:extLst>
          </p:cNvPr>
          <p:cNvSpPr>
            <a:spLocks noGrp="1" noChangeArrowheads="1"/>
          </p:cNvSpPr>
          <p:nvPr/>
        </p:nvSpPr>
        <p:spPr bwMode="auto">
          <a:xfrm>
            <a:off x="457200" y="3099963"/>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What does the GFOA Certificate of Achievement Checklist say?</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A2D3B03C-80F5-C209-A78F-59D37332FE66}"/>
              </a:ext>
            </a:extLst>
          </p:cNvPr>
          <p:cNvCxnSpPr>
            <a:cxnSpLocks/>
          </p:cNvCxnSpPr>
          <p:nvPr/>
        </p:nvCxnSpPr>
        <p:spPr>
          <a:xfrm flipH="1">
            <a:off x="457199" y="2711842"/>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A2D9646E-B4DE-18AF-CACF-2F3CDD467EE5}"/>
              </a:ext>
            </a:extLst>
          </p:cNvPr>
          <p:cNvSpPr>
            <a:spLocks noGrp="1" noChangeArrowheads="1"/>
          </p:cNvSpPr>
          <p:nvPr/>
        </p:nvSpPr>
        <p:spPr bwMode="auto">
          <a:xfrm>
            <a:off x="457200" y="2017425"/>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Description of significant capital asset and long-term financing activity </a:t>
            </a:r>
            <a:r>
              <a:rPr lang="en-US" altLang="en-US" sz="1800" b="0" i="1" dirty="0">
                <a:solidFill>
                  <a:schemeClr val="tx1"/>
                </a:solidFill>
              </a:rPr>
              <a:t>during the year.</a:t>
            </a:r>
            <a:endParaRPr lang="en-US" altLang="en-US" sz="1800" b="0" dirty="0">
              <a:solidFill>
                <a:schemeClr val="tx1"/>
              </a:solidFill>
            </a:endParaRPr>
          </a:p>
        </p:txBody>
      </p:sp>
      <p:sp>
        <p:nvSpPr>
          <p:cNvPr id="6" name="Text Placeholder 2">
            <a:extLst>
              <a:ext uri="{FF2B5EF4-FFF2-40B4-BE49-F238E27FC236}">
                <a16:creationId xmlns:a16="http://schemas.microsoft.com/office/drawing/2014/main" id="{066E52E7-A61F-BE5A-A478-0909471C912C}"/>
              </a:ext>
            </a:extLst>
          </p:cNvPr>
          <p:cNvSpPr>
            <a:spLocks noGrp="1" noChangeArrowheads="1"/>
          </p:cNvSpPr>
          <p:nvPr/>
        </p:nvSpPr>
        <p:spPr bwMode="auto">
          <a:xfrm>
            <a:off x="457199" y="3551320"/>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The GFOA COA checklist asks about the same items identified in GASB 103. Specific items asked about within the checklist include:</a:t>
            </a:r>
          </a:p>
          <a:p>
            <a:pPr marL="285750" indent="-285750">
              <a:lnSpc>
                <a:spcPct val="100000"/>
              </a:lnSpc>
            </a:pPr>
            <a:r>
              <a:rPr lang="en-US" altLang="en-US" sz="1800" b="0" dirty="0">
                <a:solidFill>
                  <a:schemeClr val="tx1"/>
                </a:solidFill>
              </a:rPr>
              <a:t>Significant additions and disposals of capital assets</a:t>
            </a:r>
          </a:p>
          <a:p>
            <a:pPr marL="285750" indent="-285750">
              <a:lnSpc>
                <a:spcPct val="100000"/>
              </a:lnSpc>
            </a:pPr>
            <a:r>
              <a:rPr lang="en-US" altLang="en-US" sz="1800" b="0" dirty="0">
                <a:solidFill>
                  <a:schemeClr val="tx1"/>
                </a:solidFill>
              </a:rPr>
              <a:t>Changes in capital asset policies, commitments and economic factors</a:t>
            </a:r>
          </a:p>
          <a:p>
            <a:pPr marL="285750" indent="-285750">
              <a:lnSpc>
                <a:spcPct val="100000"/>
              </a:lnSpc>
            </a:pPr>
            <a:r>
              <a:rPr lang="en-US" altLang="en-US" sz="1800" b="0" dirty="0">
                <a:solidFill>
                  <a:schemeClr val="tx1"/>
                </a:solidFill>
              </a:rPr>
              <a:t>A description of the types of long-term liabilities in the current year</a:t>
            </a:r>
          </a:p>
          <a:p>
            <a:pPr marL="285750" indent="-285750">
              <a:lnSpc>
                <a:spcPct val="100000"/>
              </a:lnSpc>
            </a:pPr>
            <a:r>
              <a:rPr lang="en-US" altLang="en-US" sz="1800" b="0" dirty="0">
                <a:solidFill>
                  <a:schemeClr val="tx1"/>
                </a:solidFill>
              </a:rPr>
              <a:t>Inclusion of GASBs 87, 94, 96 related liabilities, changes in credit ratings and debt limitations</a:t>
            </a:r>
          </a:p>
        </p:txBody>
      </p:sp>
      <p:sp>
        <p:nvSpPr>
          <p:cNvPr id="7" name="TextBox 6">
            <a:extLst>
              <a:ext uri="{FF2B5EF4-FFF2-40B4-BE49-F238E27FC236}">
                <a16:creationId xmlns:a16="http://schemas.microsoft.com/office/drawing/2014/main" id="{A1E62CE2-6D02-79A2-2A1C-8B49238DE659}"/>
              </a:ext>
            </a:extLst>
          </p:cNvPr>
          <p:cNvSpPr txBox="1"/>
          <p:nvPr/>
        </p:nvSpPr>
        <p:spPr>
          <a:xfrm>
            <a:off x="457199" y="6220556"/>
            <a:ext cx="9967475" cy="584775"/>
          </a:xfrm>
          <a:prstGeom prst="rect">
            <a:avLst/>
          </a:prstGeom>
          <a:noFill/>
        </p:spPr>
        <p:txBody>
          <a:bodyPr wrap="square" rtlCol="0">
            <a:spAutoFit/>
          </a:bodyPr>
          <a:lstStyle/>
          <a:p>
            <a:r>
              <a:rPr lang="en-US" sz="1600" i="1" dirty="0">
                <a:hlinkClick r:id="rId2"/>
              </a:rPr>
              <a:t>https://gfoa-craftcms.files.svdcdn.com/production/pdfs/COA-Checklist-032625.pdf</a:t>
            </a:r>
            <a:endParaRPr lang="en-US" sz="1600" i="1" dirty="0"/>
          </a:p>
          <a:p>
            <a:endParaRPr lang="en-US" sz="1600" i="1" dirty="0"/>
          </a:p>
        </p:txBody>
      </p:sp>
    </p:spTree>
    <p:extLst>
      <p:ext uri="{BB962C8B-B14F-4D97-AF65-F5344CB8AC3E}">
        <p14:creationId xmlns:p14="http://schemas.microsoft.com/office/powerpoint/2010/main" val="423280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752ED-D517-D963-CD64-90B1ECE3DB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8C987A-FA02-38B8-7D4A-F8AAF0E5BC0C}"/>
              </a:ext>
            </a:extLst>
          </p:cNvPr>
          <p:cNvSpPr>
            <a:spLocks noGrp="1"/>
          </p:cNvSpPr>
          <p:nvPr>
            <p:ph type="title"/>
          </p:nvPr>
        </p:nvSpPr>
        <p:spPr/>
        <p:txBody>
          <a:bodyPr/>
          <a:lstStyle/>
          <a:p>
            <a:r>
              <a:rPr lang="en-US" altLang="en-US" dirty="0"/>
              <a:t>GASB 103 – MD&amp;A</a:t>
            </a:r>
            <a:endParaRPr lang="en-US" dirty="0"/>
          </a:p>
        </p:txBody>
      </p:sp>
      <p:sp>
        <p:nvSpPr>
          <p:cNvPr id="3" name="Footer Placeholder 2">
            <a:extLst>
              <a:ext uri="{FF2B5EF4-FFF2-40B4-BE49-F238E27FC236}">
                <a16:creationId xmlns:a16="http://schemas.microsoft.com/office/drawing/2014/main" id="{6DFD1C14-5CFB-7D7C-392F-F5C84EB764DB}"/>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7B9AAB76-41E8-8B85-8113-C1AEACAC50C5}"/>
              </a:ext>
            </a:extLst>
          </p:cNvPr>
          <p:cNvSpPr>
            <a:spLocks noGrp="1"/>
          </p:cNvSpPr>
          <p:nvPr>
            <p:ph type="sldNum" sz="quarter" idx="4"/>
          </p:nvPr>
        </p:nvSpPr>
        <p:spPr/>
        <p:txBody>
          <a:bodyPr/>
          <a:lstStyle/>
          <a:p>
            <a:fld id="{86FF71B8-800E-F24F-8FDA-A034722324D3}" type="slidenum">
              <a:rPr lang="en-US" smtClean="0"/>
              <a:pPr/>
              <a:t>18</a:t>
            </a:fld>
            <a:endParaRPr lang="en-US" dirty="0"/>
          </a:p>
        </p:txBody>
      </p:sp>
      <p:sp>
        <p:nvSpPr>
          <p:cNvPr id="14" name="Text Placeholder 15">
            <a:extLst>
              <a:ext uri="{FF2B5EF4-FFF2-40B4-BE49-F238E27FC236}">
                <a16:creationId xmlns:a16="http://schemas.microsoft.com/office/drawing/2014/main" id="{D15A4F45-87FB-835B-730B-3AC17002266E}"/>
              </a:ext>
            </a:extLst>
          </p:cNvPr>
          <p:cNvSpPr>
            <a:spLocks noGrp="1" noChangeArrowheads="1"/>
          </p:cNvSpPr>
          <p:nvPr/>
        </p:nvSpPr>
        <p:spPr bwMode="auto">
          <a:xfrm>
            <a:off x="457200" y="1604963"/>
            <a:ext cx="97536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5. Currently Known Facts, Decisions, or Conditions</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17085966-D00A-3605-9217-22C7D651ABA8}"/>
              </a:ext>
            </a:extLst>
          </p:cNvPr>
          <p:cNvSpPr>
            <a:spLocks noGrp="1" noChangeArrowheads="1"/>
          </p:cNvSpPr>
          <p:nvPr/>
        </p:nvSpPr>
        <p:spPr bwMode="auto">
          <a:xfrm>
            <a:off x="457200" y="3341688"/>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Examples of the types of information that should be included:</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BE2EFB01-991B-B323-3859-5D4B91BA8020}"/>
              </a:ext>
            </a:extLst>
          </p:cNvPr>
          <p:cNvCxnSpPr>
            <a:cxnSpLocks/>
          </p:cNvCxnSpPr>
          <p:nvPr/>
        </p:nvCxnSpPr>
        <p:spPr>
          <a:xfrm flipH="1">
            <a:off x="457200" y="31837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D4E25079-97B9-AFBD-B365-642D74878A66}"/>
              </a:ext>
            </a:extLst>
          </p:cNvPr>
          <p:cNvSpPr>
            <a:spLocks noGrp="1" noChangeArrowheads="1"/>
          </p:cNvSpPr>
          <p:nvPr/>
        </p:nvSpPr>
        <p:spPr bwMode="auto">
          <a:xfrm>
            <a:off x="457200" y="2106654"/>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A description of currently known facts, decisions, or conditions that are expected to have a significant effect on financial position or that are expected to produce significant differences from current-period results of operations.</a:t>
            </a:r>
          </a:p>
        </p:txBody>
      </p:sp>
      <p:sp>
        <p:nvSpPr>
          <p:cNvPr id="6" name="Text Placeholder 2">
            <a:extLst>
              <a:ext uri="{FF2B5EF4-FFF2-40B4-BE49-F238E27FC236}">
                <a16:creationId xmlns:a16="http://schemas.microsoft.com/office/drawing/2014/main" id="{9DF257B3-D06E-F3E1-8358-B83E6A225CE3}"/>
              </a:ext>
            </a:extLst>
          </p:cNvPr>
          <p:cNvSpPr>
            <a:spLocks noGrp="1" noChangeArrowheads="1"/>
          </p:cNvSpPr>
          <p:nvPr/>
        </p:nvSpPr>
        <p:spPr bwMode="auto">
          <a:xfrm>
            <a:off x="457200" y="3808981"/>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14000"/>
              </a:lnSpc>
            </a:pPr>
            <a:r>
              <a:rPr lang="en-US" altLang="en-US" sz="1800" b="0" dirty="0">
                <a:solidFill>
                  <a:schemeClr val="tx1"/>
                </a:solidFill>
              </a:rPr>
              <a:t>Trends in relevant economic and demographic data</a:t>
            </a:r>
          </a:p>
          <a:p>
            <a:pPr marL="285750" indent="-285750">
              <a:lnSpc>
                <a:spcPct val="114000"/>
              </a:lnSpc>
            </a:pPr>
            <a:r>
              <a:rPr lang="en-US" altLang="en-US" sz="1800" b="0" dirty="0">
                <a:solidFill>
                  <a:schemeClr val="tx1"/>
                </a:solidFill>
              </a:rPr>
              <a:t>Relevant factors used to develop the subsequent year’s budget</a:t>
            </a:r>
          </a:p>
          <a:p>
            <a:pPr marL="285750" indent="-285750">
              <a:lnSpc>
                <a:spcPct val="114000"/>
              </a:lnSpc>
            </a:pPr>
            <a:r>
              <a:rPr lang="en-US" altLang="en-US" sz="1800" b="0" dirty="0">
                <a:solidFill>
                  <a:schemeClr val="tx1"/>
                </a:solidFill>
              </a:rPr>
              <a:t>Expected changes in budgetary net position or fund balance</a:t>
            </a:r>
          </a:p>
          <a:p>
            <a:pPr marL="285750" indent="-285750">
              <a:lnSpc>
                <a:spcPct val="114000"/>
              </a:lnSpc>
            </a:pPr>
            <a:r>
              <a:rPr lang="en-US" altLang="en-US" sz="1800" b="0" dirty="0">
                <a:solidFill>
                  <a:schemeClr val="tx1"/>
                </a:solidFill>
              </a:rPr>
              <a:t>Actions that the government has taken related to various long-term liabilities and financing</a:t>
            </a:r>
          </a:p>
          <a:p>
            <a:pPr marL="285750" indent="-285750">
              <a:lnSpc>
                <a:spcPct val="114000"/>
              </a:lnSpc>
            </a:pPr>
            <a:r>
              <a:rPr lang="en-US" altLang="en-US" sz="1800" b="0" dirty="0">
                <a:solidFill>
                  <a:schemeClr val="tx1"/>
                </a:solidFill>
              </a:rPr>
              <a:t>Actions that other parties have taken that will affect the government in a subsequent period</a:t>
            </a:r>
          </a:p>
        </p:txBody>
      </p:sp>
    </p:spTree>
    <p:extLst>
      <p:ext uri="{BB962C8B-B14F-4D97-AF65-F5344CB8AC3E}">
        <p14:creationId xmlns:p14="http://schemas.microsoft.com/office/powerpoint/2010/main" val="2903895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7DD7F-AF5B-7B4E-A497-0A984CADF0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3AC240-D212-3BAC-7545-0FA639DCB7B0}"/>
              </a:ext>
            </a:extLst>
          </p:cNvPr>
          <p:cNvSpPr>
            <a:spLocks noGrp="1"/>
          </p:cNvSpPr>
          <p:nvPr>
            <p:ph type="title"/>
          </p:nvPr>
        </p:nvSpPr>
        <p:spPr/>
        <p:txBody>
          <a:bodyPr/>
          <a:lstStyle/>
          <a:p>
            <a:r>
              <a:rPr lang="en-US" altLang="en-US" dirty="0"/>
              <a:t>GASB 103 – MD&amp;A</a:t>
            </a:r>
            <a:endParaRPr lang="en-US" dirty="0"/>
          </a:p>
        </p:txBody>
      </p:sp>
      <p:sp>
        <p:nvSpPr>
          <p:cNvPr id="3" name="Footer Placeholder 2">
            <a:extLst>
              <a:ext uri="{FF2B5EF4-FFF2-40B4-BE49-F238E27FC236}">
                <a16:creationId xmlns:a16="http://schemas.microsoft.com/office/drawing/2014/main" id="{AB0E88D0-8871-1C25-7095-B23EB63FBBA4}"/>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5AB45170-7A2F-2A27-01DC-B26E1928198A}"/>
              </a:ext>
            </a:extLst>
          </p:cNvPr>
          <p:cNvSpPr>
            <a:spLocks noGrp="1"/>
          </p:cNvSpPr>
          <p:nvPr>
            <p:ph type="sldNum" sz="quarter" idx="4"/>
          </p:nvPr>
        </p:nvSpPr>
        <p:spPr/>
        <p:txBody>
          <a:bodyPr/>
          <a:lstStyle/>
          <a:p>
            <a:fld id="{86FF71B8-800E-F24F-8FDA-A034722324D3}" type="slidenum">
              <a:rPr lang="en-US" smtClean="0"/>
              <a:pPr/>
              <a:t>19</a:t>
            </a:fld>
            <a:endParaRPr lang="en-US" dirty="0"/>
          </a:p>
        </p:txBody>
      </p:sp>
      <p:sp>
        <p:nvSpPr>
          <p:cNvPr id="14" name="Text Placeholder 15">
            <a:extLst>
              <a:ext uri="{FF2B5EF4-FFF2-40B4-BE49-F238E27FC236}">
                <a16:creationId xmlns:a16="http://schemas.microsoft.com/office/drawing/2014/main" id="{7D92E45F-AB32-43A1-43DE-D7AA65AD9CC1}"/>
              </a:ext>
            </a:extLst>
          </p:cNvPr>
          <p:cNvSpPr>
            <a:spLocks noGrp="1" noChangeArrowheads="1"/>
          </p:cNvSpPr>
          <p:nvPr/>
        </p:nvSpPr>
        <p:spPr bwMode="auto">
          <a:xfrm>
            <a:off x="457200" y="1604963"/>
            <a:ext cx="916305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5. Currently Known Facts, Decisions, or Conditions</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5740562E-DB7D-4546-519E-1B5DEB52E0EF}"/>
              </a:ext>
            </a:extLst>
          </p:cNvPr>
          <p:cNvSpPr>
            <a:spLocks noGrp="1" noChangeArrowheads="1"/>
          </p:cNvSpPr>
          <p:nvPr/>
        </p:nvSpPr>
        <p:spPr bwMode="auto">
          <a:xfrm>
            <a:off x="457200" y="2567097"/>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What does the GFOA Certificate of Achievement Checklist say?</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4A67156C-475A-EC2E-4E4A-268BC0405CF4}"/>
              </a:ext>
            </a:extLst>
          </p:cNvPr>
          <p:cNvCxnSpPr>
            <a:cxnSpLocks/>
          </p:cNvCxnSpPr>
          <p:nvPr/>
        </p:nvCxnSpPr>
        <p:spPr>
          <a:xfrm flipH="1">
            <a:off x="526026" y="2220229"/>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7" name="TextBox 6">
            <a:extLst>
              <a:ext uri="{FF2B5EF4-FFF2-40B4-BE49-F238E27FC236}">
                <a16:creationId xmlns:a16="http://schemas.microsoft.com/office/drawing/2014/main" id="{88380A74-5EC2-CE69-4F1D-6C64455BA796}"/>
              </a:ext>
            </a:extLst>
          </p:cNvPr>
          <p:cNvSpPr txBox="1"/>
          <p:nvPr/>
        </p:nvSpPr>
        <p:spPr>
          <a:xfrm>
            <a:off x="457200" y="5945751"/>
            <a:ext cx="9967475" cy="584775"/>
          </a:xfrm>
          <a:prstGeom prst="rect">
            <a:avLst/>
          </a:prstGeom>
          <a:noFill/>
        </p:spPr>
        <p:txBody>
          <a:bodyPr wrap="square" rtlCol="0">
            <a:spAutoFit/>
          </a:bodyPr>
          <a:lstStyle/>
          <a:p>
            <a:r>
              <a:rPr lang="en-US" sz="1600" i="1" dirty="0">
                <a:hlinkClick r:id="rId2"/>
              </a:rPr>
              <a:t>https://gfoa-craftcms.files.svdcdn.com/production/pdfs/COA-Checklist-032625.pdf</a:t>
            </a:r>
            <a:endParaRPr lang="en-US" sz="1600" i="1" dirty="0"/>
          </a:p>
          <a:p>
            <a:endParaRPr lang="en-US" sz="1600" i="1" dirty="0"/>
          </a:p>
        </p:txBody>
      </p:sp>
      <p:sp>
        <p:nvSpPr>
          <p:cNvPr id="8" name="Text Placeholder 2">
            <a:extLst>
              <a:ext uri="{FF2B5EF4-FFF2-40B4-BE49-F238E27FC236}">
                <a16:creationId xmlns:a16="http://schemas.microsoft.com/office/drawing/2014/main" id="{4ADD0AE9-48A1-A794-F345-DD9F14592C1D}"/>
              </a:ext>
            </a:extLst>
          </p:cNvPr>
          <p:cNvSpPr>
            <a:spLocks noGrp="1" noChangeArrowheads="1"/>
          </p:cNvSpPr>
          <p:nvPr/>
        </p:nvSpPr>
        <p:spPr bwMode="auto">
          <a:xfrm>
            <a:off x="457200" y="2957817"/>
            <a:ext cx="10838985" cy="2909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2"/>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Examples of items to describe include: </a:t>
            </a:r>
          </a:p>
          <a:p>
            <a:pPr marL="285750" indent="-285750">
              <a:lnSpc>
                <a:spcPct val="114000"/>
              </a:lnSpc>
            </a:pPr>
            <a:r>
              <a:rPr lang="en-US" altLang="en-US" sz="1800" b="0" dirty="0">
                <a:solidFill>
                  <a:schemeClr val="tx1"/>
                </a:solidFill>
              </a:rPr>
              <a:t>trends in economic and demographic data </a:t>
            </a:r>
          </a:p>
          <a:p>
            <a:pPr marL="285750" indent="-285750">
              <a:lnSpc>
                <a:spcPct val="114000"/>
              </a:lnSpc>
            </a:pPr>
            <a:r>
              <a:rPr lang="en-US" altLang="en-US" sz="1800" b="0" dirty="0">
                <a:solidFill>
                  <a:schemeClr val="tx1"/>
                </a:solidFill>
              </a:rPr>
              <a:t>factors used to develop the subsequent year's budget</a:t>
            </a:r>
          </a:p>
          <a:p>
            <a:pPr marL="285750" indent="-285750">
              <a:lnSpc>
                <a:spcPct val="114000"/>
              </a:lnSpc>
            </a:pPr>
            <a:r>
              <a:rPr lang="en-US" altLang="en-US" sz="1800" b="0" dirty="0">
                <a:solidFill>
                  <a:schemeClr val="tx1"/>
                </a:solidFill>
              </a:rPr>
              <a:t>expected changes in budgetary fund balance or net position </a:t>
            </a:r>
          </a:p>
          <a:p>
            <a:pPr marL="285750" indent="-285750">
              <a:lnSpc>
                <a:spcPct val="114000"/>
              </a:lnSpc>
            </a:pPr>
            <a:r>
              <a:rPr lang="en-US" altLang="en-US" sz="1800" b="0" dirty="0">
                <a:solidFill>
                  <a:schemeClr val="tx1"/>
                </a:solidFill>
              </a:rPr>
              <a:t>actions taken related to postemployment benefits</a:t>
            </a:r>
          </a:p>
          <a:p>
            <a:pPr>
              <a:lnSpc>
                <a:spcPct val="114000"/>
              </a:lnSpc>
              <a:buNone/>
            </a:pPr>
            <a:r>
              <a:rPr lang="en-US" altLang="en-US" sz="1800" b="0" dirty="0">
                <a:solidFill>
                  <a:schemeClr val="tx1"/>
                </a:solidFill>
              </a:rPr>
              <a:t> </a:t>
            </a:r>
          </a:p>
          <a:p>
            <a:pPr marL="285750" indent="-285750">
              <a:lnSpc>
                <a:spcPct val="114000"/>
              </a:lnSpc>
            </a:pPr>
            <a:r>
              <a:rPr lang="en-US" altLang="en-US" sz="1800" b="0" dirty="0">
                <a:solidFill>
                  <a:schemeClr val="tx1"/>
                </a:solidFill>
              </a:rPr>
              <a:t>capital asset improvements</a:t>
            </a:r>
          </a:p>
          <a:p>
            <a:pPr marL="285750" indent="-285750">
              <a:lnSpc>
                <a:spcPct val="114000"/>
              </a:lnSpc>
            </a:pPr>
            <a:r>
              <a:rPr lang="en-US" altLang="en-US" sz="1800" b="0" dirty="0">
                <a:solidFill>
                  <a:schemeClr val="tx1"/>
                </a:solidFill>
              </a:rPr>
              <a:t>lease/SBITA/PPP liabilities and </a:t>
            </a:r>
          </a:p>
          <a:p>
            <a:pPr marL="285750" indent="-285750">
              <a:lnSpc>
                <a:spcPct val="114000"/>
              </a:lnSpc>
            </a:pPr>
            <a:r>
              <a:rPr lang="en-US" altLang="en-US" sz="1800" b="0" dirty="0">
                <a:solidFill>
                  <a:schemeClr val="tx1"/>
                </a:solidFill>
              </a:rPr>
              <a:t>actions taken by others (such as legislatures) that will affect subsequent year</a:t>
            </a:r>
          </a:p>
        </p:txBody>
      </p:sp>
    </p:spTree>
    <p:extLst>
      <p:ext uri="{BB962C8B-B14F-4D97-AF65-F5344CB8AC3E}">
        <p14:creationId xmlns:p14="http://schemas.microsoft.com/office/powerpoint/2010/main" val="3635968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14883-4DFD-1D5A-3252-9B4C2155D5FF}"/>
            </a:ext>
          </a:extLst>
        </p:cNvPr>
        <p:cNvGrpSpPr/>
        <p:nvPr/>
      </p:nvGrpSpPr>
      <p:grpSpPr>
        <a:xfrm>
          <a:off x="0" y="0"/>
          <a:ext cx="0" cy="0"/>
          <a:chOff x="0" y="0"/>
          <a:chExt cx="0" cy="0"/>
        </a:xfrm>
      </p:grpSpPr>
      <p:sp>
        <p:nvSpPr>
          <p:cNvPr id="36865" name="Title 1">
            <a:extLst>
              <a:ext uri="{FF2B5EF4-FFF2-40B4-BE49-F238E27FC236}">
                <a16:creationId xmlns:a16="http://schemas.microsoft.com/office/drawing/2014/main" id="{B014A0BD-B220-70D9-BB70-57167194CF72}"/>
              </a:ext>
            </a:extLst>
          </p:cNvPr>
          <p:cNvSpPr>
            <a:spLocks noGrp="1" noChangeArrowheads="1"/>
          </p:cNvSpPr>
          <p:nvPr>
            <p:ph type="title"/>
          </p:nvPr>
        </p:nvSpPr>
        <p:spPr>
          <a:xfrm>
            <a:off x="603250" y="344488"/>
            <a:ext cx="10515600" cy="657225"/>
          </a:xfrm>
        </p:spPr>
        <p:txBody>
          <a:bodyPr/>
          <a:lstStyle/>
          <a:p>
            <a:pPr eaLnBrk="1" hangingPunct="1"/>
            <a:r>
              <a:rPr lang="en-US" altLang="en-US" dirty="0"/>
              <a:t>GASB 103 – MD&amp;A</a:t>
            </a:r>
          </a:p>
        </p:txBody>
      </p:sp>
      <p:sp>
        <p:nvSpPr>
          <p:cNvPr id="3" name="Footer Placeholder 2">
            <a:extLst>
              <a:ext uri="{FF2B5EF4-FFF2-40B4-BE49-F238E27FC236}">
                <a16:creationId xmlns:a16="http://schemas.microsoft.com/office/drawing/2014/main" id="{9523869D-1E4F-DEF7-CC5C-B320FEE08862}"/>
              </a:ext>
            </a:extLst>
          </p:cNvPr>
          <p:cNvSpPr>
            <a:spLocks noGrp="1"/>
          </p:cNvSpPr>
          <p:nvPr>
            <p:ph type="ftr" sz="quarter" idx="10"/>
          </p:nvPr>
        </p:nvSpPr>
        <p:spPr>
          <a:xfrm>
            <a:off x="4038600" y="6530975"/>
            <a:ext cx="4114800" cy="284163"/>
          </a:xfrm>
          <a:prstGeom prst="rect">
            <a:avLst/>
          </a:prstGeom>
        </p:spPr>
        <p:txBody>
          <a:bodyPr/>
          <a:lstStyle>
            <a:defPPr>
              <a:defRPr lang="en-US"/>
            </a:defPPr>
            <a:lvl1pPr algn="ctr" rtl="0" eaLnBrk="1" fontAlgn="auto" hangingPunct="1">
              <a:spcBef>
                <a:spcPts val="0"/>
              </a:spcBef>
              <a:spcAft>
                <a:spcPts val="0"/>
              </a:spcAft>
              <a:defRPr sz="1000" kern="1200">
                <a:solidFill>
                  <a:schemeClr val="bg1">
                    <a:lumMod val="6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r>
              <a:rPr lang="en-US" dirty="0"/>
              <a:t>© 2026 Redpath and Company, LLC. All rights reserved.</a:t>
            </a:r>
          </a:p>
        </p:txBody>
      </p:sp>
      <p:sp>
        <p:nvSpPr>
          <p:cNvPr id="36867" name="Slide Number Placeholder 3">
            <a:extLst>
              <a:ext uri="{FF2B5EF4-FFF2-40B4-BE49-F238E27FC236}">
                <a16:creationId xmlns:a16="http://schemas.microsoft.com/office/drawing/2014/main" id="{BFF50E1D-3EDA-F156-1D47-B0DF45707955}"/>
              </a:ext>
            </a:extLst>
          </p:cNvPr>
          <p:cNvSpPr>
            <a:spLocks noGrp="1" noChangeArrowheads="1"/>
          </p:cNvSpPr>
          <p:nvPr>
            <p:ph type="sldNum" sz="quarter" idx="11"/>
          </p:nvPr>
        </p:nvSpPr>
        <p:spPr bwMode="auto">
          <a:xfrm>
            <a:off x="9364663" y="6530975"/>
            <a:ext cx="2743200" cy="2841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sz="10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fontAlgn="base">
              <a:lnSpc>
                <a:spcPct val="100000"/>
              </a:lnSpc>
              <a:spcBef>
                <a:spcPct val="0"/>
              </a:spcBef>
              <a:spcAft>
                <a:spcPct val="0"/>
              </a:spcAft>
              <a:buFontTx/>
              <a:buNone/>
              <a:defRPr/>
            </a:pPr>
            <a:fld id="{28871D7A-073D-EA48-85B3-584241CA1CE8}" type="slidenum">
              <a:rPr lang="en-US" smtClean="0"/>
              <a:pPr fontAlgn="base">
                <a:lnSpc>
                  <a:spcPct val="100000"/>
                </a:lnSpc>
                <a:spcBef>
                  <a:spcPct val="0"/>
                </a:spcBef>
                <a:spcAft>
                  <a:spcPct val="0"/>
                </a:spcAft>
                <a:buFontTx/>
                <a:buNone/>
                <a:defRPr/>
              </a:pPr>
              <a:t>20</a:t>
            </a:fld>
            <a:endParaRPr lang="en-US" altLang="en-US" sz="1000" b="0" dirty="0">
              <a:solidFill>
                <a:schemeClr val="tx1"/>
              </a:solidFill>
            </a:endParaRPr>
          </a:p>
        </p:txBody>
      </p:sp>
      <p:sp>
        <p:nvSpPr>
          <p:cNvPr id="8" name="Oval 7">
            <a:extLst>
              <a:ext uri="{FF2B5EF4-FFF2-40B4-BE49-F238E27FC236}">
                <a16:creationId xmlns:a16="http://schemas.microsoft.com/office/drawing/2014/main" id="{DC135C62-C90B-10D9-C139-A75AD43632C7}"/>
              </a:ext>
            </a:extLst>
          </p:cNvPr>
          <p:cNvSpPr/>
          <p:nvPr/>
        </p:nvSpPr>
        <p:spPr>
          <a:xfrm>
            <a:off x="5583963" y="1486224"/>
            <a:ext cx="1024069" cy="99763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5">
            <a:extLst>
              <a:ext uri="{FF2B5EF4-FFF2-40B4-BE49-F238E27FC236}">
                <a16:creationId xmlns:a16="http://schemas.microsoft.com/office/drawing/2014/main" id="{2F7338A4-34BC-B185-2179-B5570464A863}"/>
              </a:ext>
            </a:extLst>
          </p:cNvPr>
          <p:cNvSpPr>
            <a:spLocks noGrp="1"/>
          </p:cNvSpPr>
          <p:nvPr/>
        </p:nvSpPr>
        <p:spPr>
          <a:xfrm>
            <a:off x="1207681" y="2794958"/>
            <a:ext cx="9776637" cy="634042"/>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3600" b="1" kern="1200">
                <a:solidFill>
                  <a:schemeClr val="tx2"/>
                </a:solidFill>
                <a:latin typeface="+mn-lt"/>
                <a:ea typeface="+mn-ea"/>
                <a:cs typeface="+mn-cs"/>
              </a:defRPr>
            </a:lvl1pPr>
            <a:lvl2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kern="1200" smtClean="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Management’s Discussion and Analysis - MD&amp;A</a:t>
            </a:r>
          </a:p>
        </p:txBody>
      </p:sp>
      <p:cxnSp>
        <p:nvCxnSpPr>
          <p:cNvPr id="10" name="Straight Connector 9">
            <a:extLst>
              <a:ext uri="{FF2B5EF4-FFF2-40B4-BE49-F238E27FC236}">
                <a16:creationId xmlns:a16="http://schemas.microsoft.com/office/drawing/2014/main" id="{5BE03FED-68D7-D1FE-C11D-7FFCA4DF0D8A}"/>
              </a:ext>
            </a:extLst>
          </p:cNvPr>
          <p:cNvCxnSpPr>
            <a:cxnSpLocks/>
          </p:cNvCxnSpPr>
          <p:nvPr/>
        </p:nvCxnSpPr>
        <p:spPr>
          <a:xfrm>
            <a:off x="2629034" y="3549740"/>
            <a:ext cx="6949766"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1" name="Picture 10">
            <a:extLst>
              <a:ext uri="{FF2B5EF4-FFF2-40B4-BE49-F238E27FC236}">
                <a16:creationId xmlns:a16="http://schemas.microsoft.com/office/drawing/2014/main" id="{A3C18E2E-10A8-E17B-CC54-4E2AE95876E2}"/>
              </a:ext>
            </a:extLst>
          </p:cNvPr>
          <p:cNvPicPr>
            <a:picLocks noChangeAspect="1" noChangeArrowheads="1"/>
          </p:cNvPicPr>
          <p:nvPr/>
        </p:nvPicPr>
        <p:blipFill>
          <a:blip r:embed="rId2">
            <a:grayscl/>
            <a:biLevel thresh="50000"/>
            <a:extLst>
              <a:ext uri="{28A0092B-C50C-407E-A947-70E740481C1C}">
                <a14:useLocalDpi xmlns:a14="http://schemas.microsoft.com/office/drawing/2010/main" val="0"/>
              </a:ext>
            </a:extLst>
          </a:blip>
          <a:srcRect/>
          <a:stretch>
            <a:fillRect/>
          </a:stretch>
        </p:blipFill>
        <p:spPr bwMode="auto">
          <a:xfrm>
            <a:off x="5757776" y="1629513"/>
            <a:ext cx="680183" cy="66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15">
            <a:extLst>
              <a:ext uri="{FF2B5EF4-FFF2-40B4-BE49-F238E27FC236}">
                <a16:creationId xmlns:a16="http://schemas.microsoft.com/office/drawing/2014/main" id="{5E468EFE-E7DC-9CCC-3C87-FC4DD8709D64}"/>
              </a:ext>
            </a:extLst>
          </p:cNvPr>
          <p:cNvSpPr>
            <a:spLocks noGrp="1"/>
          </p:cNvSpPr>
          <p:nvPr/>
        </p:nvSpPr>
        <p:spPr>
          <a:xfrm>
            <a:off x="799168" y="3794426"/>
            <a:ext cx="10593658" cy="2371123"/>
          </a:xfrm>
          <a:prstGeom prst="rect">
            <a:avLst/>
          </a:prstGeom>
        </p:spPr>
        <p:txBody>
          <a:bodyPr vert="horz" lIns="91440" tIns="45720" rIns="91440" bIns="45720" rtlCol="0">
            <a:normAutofit/>
          </a:bodyPr>
          <a:lstStyle>
            <a:lvl1pPr marL="0" indent="0" algn="ctr" defTabSz="914400" rtl="0" eaLnBrk="1" latinLnBrk="0" hangingPunct="1">
              <a:lnSpc>
                <a:spcPct val="100000"/>
              </a:lnSpc>
              <a:spcBef>
                <a:spcPts val="400"/>
              </a:spcBef>
              <a:buFont typeface="Arial" panose="020B0604020202020204" pitchFamily="34" charset="0"/>
              <a:buNone/>
              <a:defRPr sz="2400" b="0" kern="1200">
                <a:solidFill>
                  <a:schemeClr val="tx1"/>
                </a:solidFill>
                <a:latin typeface="+mn-lt"/>
                <a:ea typeface="+mn-ea"/>
                <a:cs typeface="+mn-cs"/>
              </a:defRPr>
            </a:lvl1pPr>
            <a:lvl2pPr marL="0" marR="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1400" b="0" i="0" kern="1200" smtClean="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r>
              <a:rPr lang="en-US" sz="2800" dirty="0"/>
              <a:t>Any questions on the MD&amp;A?</a:t>
            </a:r>
          </a:p>
        </p:txBody>
      </p:sp>
    </p:spTree>
    <p:extLst>
      <p:ext uri="{BB962C8B-B14F-4D97-AF65-F5344CB8AC3E}">
        <p14:creationId xmlns:p14="http://schemas.microsoft.com/office/powerpoint/2010/main" val="3598815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4DDFA-3C70-D1CC-3337-80647E25BD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8AD49D-E96D-ACFE-2247-23EA38CDE135}"/>
              </a:ext>
            </a:extLst>
          </p:cNvPr>
          <p:cNvSpPr>
            <a:spLocks noGrp="1"/>
          </p:cNvSpPr>
          <p:nvPr>
            <p:ph type="title"/>
          </p:nvPr>
        </p:nvSpPr>
        <p:spPr/>
        <p:txBody>
          <a:bodyPr/>
          <a:lstStyle/>
          <a:p>
            <a:r>
              <a:rPr lang="en-US" altLang="en-US" dirty="0"/>
              <a:t>GASB 103 – Unusual or Infrequent Items</a:t>
            </a:r>
            <a:endParaRPr lang="en-US" dirty="0"/>
          </a:p>
        </p:txBody>
      </p:sp>
      <p:sp>
        <p:nvSpPr>
          <p:cNvPr id="3" name="Footer Placeholder 2">
            <a:extLst>
              <a:ext uri="{FF2B5EF4-FFF2-40B4-BE49-F238E27FC236}">
                <a16:creationId xmlns:a16="http://schemas.microsoft.com/office/drawing/2014/main" id="{634CF19A-2D19-30CC-EF7F-0CC0E8604DD0}"/>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89DA6E7F-B11B-DF60-8F64-2634C65DF342}"/>
              </a:ext>
            </a:extLst>
          </p:cNvPr>
          <p:cNvSpPr>
            <a:spLocks noGrp="1"/>
          </p:cNvSpPr>
          <p:nvPr>
            <p:ph type="sldNum" sz="quarter" idx="4"/>
          </p:nvPr>
        </p:nvSpPr>
        <p:spPr/>
        <p:txBody>
          <a:bodyPr/>
          <a:lstStyle/>
          <a:p>
            <a:fld id="{86FF71B8-800E-F24F-8FDA-A034722324D3}" type="slidenum">
              <a:rPr lang="en-US" smtClean="0"/>
              <a:pPr/>
              <a:t>21</a:t>
            </a:fld>
            <a:endParaRPr lang="en-US" dirty="0"/>
          </a:p>
        </p:txBody>
      </p:sp>
      <p:sp>
        <p:nvSpPr>
          <p:cNvPr id="14" name="Text Placeholder 15">
            <a:extLst>
              <a:ext uri="{FF2B5EF4-FFF2-40B4-BE49-F238E27FC236}">
                <a16:creationId xmlns:a16="http://schemas.microsoft.com/office/drawing/2014/main" id="{D71DD5DD-7A8A-913D-9D21-268ED699C8C2}"/>
              </a:ext>
            </a:extLst>
          </p:cNvPr>
          <p:cNvSpPr>
            <a:spLocks noGrp="1" noChangeArrowheads="1"/>
          </p:cNvSpPr>
          <p:nvPr/>
        </p:nvSpPr>
        <p:spPr bwMode="auto">
          <a:xfrm>
            <a:off x="457200" y="1604963"/>
            <a:ext cx="7696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Unusual or Infrequent Items</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DD191CA3-7F9D-7CBE-0690-54206F855C3F}"/>
              </a:ext>
            </a:extLst>
          </p:cNvPr>
          <p:cNvSpPr>
            <a:spLocks noGrp="1" noChangeArrowheads="1"/>
          </p:cNvSpPr>
          <p:nvPr/>
        </p:nvSpPr>
        <p:spPr bwMode="auto">
          <a:xfrm>
            <a:off x="457200" y="3193228"/>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Considerations for Unusual or Infrequent Items</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40B074EC-12C0-0A9A-33CE-29AEA6D4D68C}"/>
              </a:ext>
            </a:extLst>
          </p:cNvPr>
          <p:cNvCxnSpPr>
            <a:cxnSpLocks/>
          </p:cNvCxnSpPr>
          <p:nvPr/>
        </p:nvCxnSpPr>
        <p:spPr>
          <a:xfrm flipH="1">
            <a:off x="457200" y="3042131"/>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2E844D0D-EBBE-9BE6-C3C5-DCC1E6549913}"/>
              </a:ext>
            </a:extLst>
          </p:cNvPr>
          <p:cNvSpPr>
            <a:spLocks noGrp="1" noChangeArrowheads="1"/>
          </p:cNvSpPr>
          <p:nvPr/>
        </p:nvSpPr>
        <p:spPr bwMode="auto">
          <a:xfrm>
            <a:off x="457200" y="2010256"/>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“…transactions and other events that are unusual in nature or infrequent in occurrence.”</a:t>
            </a:r>
          </a:p>
          <a:p>
            <a:pPr>
              <a:lnSpc>
                <a:spcPct val="114000"/>
              </a:lnSpc>
              <a:buNone/>
            </a:pPr>
            <a:r>
              <a:rPr lang="en-US" altLang="en-US" sz="1800" b="0" i="1" dirty="0">
                <a:solidFill>
                  <a:schemeClr val="tx1"/>
                </a:solidFill>
              </a:rPr>
              <a:t>these replace special and extraordinary items</a:t>
            </a:r>
          </a:p>
        </p:txBody>
      </p:sp>
      <p:sp>
        <p:nvSpPr>
          <p:cNvPr id="6" name="Text Placeholder 2">
            <a:extLst>
              <a:ext uri="{FF2B5EF4-FFF2-40B4-BE49-F238E27FC236}">
                <a16:creationId xmlns:a16="http://schemas.microsoft.com/office/drawing/2014/main" id="{89772D71-A30F-6E52-9BD9-8813B794A98A}"/>
              </a:ext>
            </a:extLst>
          </p:cNvPr>
          <p:cNvSpPr>
            <a:spLocks noGrp="1" noChangeArrowheads="1"/>
          </p:cNvSpPr>
          <p:nvPr/>
        </p:nvSpPr>
        <p:spPr bwMode="auto">
          <a:xfrm>
            <a:off x="457199" y="3602193"/>
            <a:ext cx="1036811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14000"/>
              </a:lnSpc>
            </a:pPr>
            <a:r>
              <a:rPr lang="en-US" altLang="en-US" sz="1800" b="0" dirty="0">
                <a:solidFill>
                  <a:schemeClr val="tx1"/>
                </a:solidFill>
              </a:rPr>
              <a:t>Items that are unusual in nature should possess a high degree of abnormality</a:t>
            </a:r>
          </a:p>
          <a:p>
            <a:pPr marL="285750" indent="-285750">
              <a:lnSpc>
                <a:spcPct val="114000"/>
              </a:lnSpc>
            </a:pPr>
            <a:r>
              <a:rPr lang="en-US" altLang="en-US" sz="1800" b="0" dirty="0">
                <a:solidFill>
                  <a:schemeClr val="tx1"/>
                </a:solidFill>
              </a:rPr>
              <a:t>Items that are unusual in nature should not be related to the ordinary activities of the government</a:t>
            </a:r>
          </a:p>
          <a:p>
            <a:pPr marL="285750" indent="-285750">
              <a:lnSpc>
                <a:spcPct val="114000"/>
              </a:lnSpc>
            </a:pPr>
            <a:r>
              <a:rPr lang="en-US" altLang="en-US" sz="1800" b="0" dirty="0">
                <a:solidFill>
                  <a:schemeClr val="tx1"/>
                </a:solidFill>
              </a:rPr>
              <a:t>An item is infrequent in occurrence if it would not reasonably be expected to recur in the foreseeable future</a:t>
            </a:r>
          </a:p>
          <a:p>
            <a:pPr marL="285750" indent="-285750">
              <a:lnSpc>
                <a:spcPct val="114000"/>
              </a:lnSpc>
            </a:pPr>
            <a:r>
              <a:rPr lang="en-US" altLang="en-US" sz="1800" b="0" dirty="0">
                <a:solidFill>
                  <a:schemeClr val="tx1"/>
                </a:solidFill>
              </a:rPr>
              <a:t>Present each item as the last flow of resources before the net change in fund balance/net position</a:t>
            </a:r>
          </a:p>
          <a:p>
            <a:pPr marL="285750" indent="-285750">
              <a:lnSpc>
                <a:spcPct val="114000"/>
              </a:lnSpc>
            </a:pPr>
            <a:r>
              <a:rPr lang="en-US" altLang="en-US" sz="1800" b="0" dirty="0">
                <a:solidFill>
                  <a:schemeClr val="tx1"/>
                </a:solidFill>
              </a:rPr>
              <a:t>Footnote disclosure required</a:t>
            </a:r>
          </a:p>
        </p:txBody>
      </p:sp>
    </p:spTree>
    <p:extLst>
      <p:ext uri="{BB962C8B-B14F-4D97-AF65-F5344CB8AC3E}">
        <p14:creationId xmlns:p14="http://schemas.microsoft.com/office/powerpoint/2010/main" val="1354260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83AC1-A9A7-97C0-0B55-DD7B99CF74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FB2AD-AD9A-49EE-005B-D45FB57C5D3F}"/>
              </a:ext>
            </a:extLst>
          </p:cNvPr>
          <p:cNvSpPr>
            <a:spLocks noGrp="1"/>
          </p:cNvSpPr>
          <p:nvPr>
            <p:ph type="title"/>
          </p:nvPr>
        </p:nvSpPr>
        <p:spPr/>
        <p:txBody>
          <a:bodyPr/>
          <a:lstStyle/>
          <a:p>
            <a:r>
              <a:rPr lang="en-US" altLang="en-US" dirty="0"/>
              <a:t>GASB 103 – Major Component Units</a:t>
            </a:r>
            <a:endParaRPr lang="en-US" dirty="0"/>
          </a:p>
        </p:txBody>
      </p:sp>
      <p:sp>
        <p:nvSpPr>
          <p:cNvPr id="3" name="Footer Placeholder 2">
            <a:extLst>
              <a:ext uri="{FF2B5EF4-FFF2-40B4-BE49-F238E27FC236}">
                <a16:creationId xmlns:a16="http://schemas.microsoft.com/office/drawing/2014/main" id="{C8CE37FD-9C24-F9D1-2801-54926BA7D943}"/>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138B7E07-152F-BBDA-5B5F-72F57768AA3F}"/>
              </a:ext>
            </a:extLst>
          </p:cNvPr>
          <p:cNvSpPr>
            <a:spLocks noGrp="1"/>
          </p:cNvSpPr>
          <p:nvPr>
            <p:ph type="sldNum" sz="quarter" idx="4"/>
          </p:nvPr>
        </p:nvSpPr>
        <p:spPr/>
        <p:txBody>
          <a:bodyPr/>
          <a:lstStyle/>
          <a:p>
            <a:fld id="{86FF71B8-800E-F24F-8FDA-A034722324D3}" type="slidenum">
              <a:rPr lang="en-US" smtClean="0"/>
              <a:pPr/>
              <a:t>22</a:t>
            </a:fld>
            <a:endParaRPr lang="en-US" dirty="0"/>
          </a:p>
        </p:txBody>
      </p:sp>
      <p:sp>
        <p:nvSpPr>
          <p:cNvPr id="14" name="Text Placeholder 15">
            <a:extLst>
              <a:ext uri="{FF2B5EF4-FFF2-40B4-BE49-F238E27FC236}">
                <a16:creationId xmlns:a16="http://schemas.microsoft.com/office/drawing/2014/main" id="{6FB04741-504B-1ABD-6E03-62D478CB575A}"/>
              </a:ext>
            </a:extLst>
          </p:cNvPr>
          <p:cNvSpPr>
            <a:spLocks noGrp="1" noChangeArrowheads="1"/>
          </p:cNvSpPr>
          <p:nvPr/>
        </p:nvSpPr>
        <p:spPr bwMode="auto">
          <a:xfrm>
            <a:off x="457199" y="1604963"/>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Information about Major Component Units in Basic Financial Statements</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D86C6991-FD24-7F34-D45C-EFCC07D5ACE0}"/>
              </a:ext>
            </a:extLst>
          </p:cNvPr>
          <p:cNvSpPr>
            <a:spLocks noGrp="1" noChangeArrowheads="1"/>
          </p:cNvSpPr>
          <p:nvPr/>
        </p:nvSpPr>
        <p:spPr bwMode="auto">
          <a:xfrm>
            <a:off x="457200" y="3193228"/>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Considerations for Financial Statement Presentation</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A7E30787-A2FC-1952-B9DC-D156AD70664F}"/>
              </a:ext>
            </a:extLst>
          </p:cNvPr>
          <p:cNvCxnSpPr>
            <a:cxnSpLocks/>
          </p:cNvCxnSpPr>
          <p:nvPr/>
        </p:nvCxnSpPr>
        <p:spPr>
          <a:xfrm flipH="1">
            <a:off x="457200" y="3051656"/>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75D4C77B-DA29-CF55-415E-A2D2BBBE76DB}"/>
              </a:ext>
            </a:extLst>
          </p:cNvPr>
          <p:cNvSpPr>
            <a:spLocks noGrp="1" noChangeArrowheads="1"/>
          </p:cNvSpPr>
          <p:nvPr/>
        </p:nvSpPr>
        <p:spPr bwMode="auto">
          <a:xfrm>
            <a:off x="457200" y="2010256"/>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Governments should present each major component unit separately in the statements of net position and activities if it does not reduce the readability of the financial statements.</a:t>
            </a:r>
            <a:endParaRPr lang="en-US" altLang="en-US" sz="1800" b="0" i="1" dirty="0">
              <a:solidFill>
                <a:schemeClr val="tx1"/>
              </a:solidFill>
            </a:endParaRPr>
          </a:p>
        </p:txBody>
      </p:sp>
      <p:sp>
        <p:nvSpPr>
          <p:cNvPr id="6" name="Text Placeholder 2">
            <a:extLst>
              <a:ext uri="{FF2B5EF4-FFF2-40B4-BE49-F238E27FC236}">
                <a16:creationId xmlns:a16="http://schemas.microsoft.com/office/drawing/2014/main" id="{6A0DA1BC-10AB-3EE7-B7B7-ADC90046591C}"/>
              </a:ext>
            </a:extLst>
          </p:cNvPr>
          <p:cNvSpPr>
            <a:spLocks noGrp="1" noChangeArrowheads="1"/>
          </p:cNvSpPr>
          <p:nvPr/>
        </p:nvSpPr>
        <p:spPr bwMode="auto">
          <a:xfrm>
            <a:off x="457199" y="3602193"/>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14000"/>
              </a:lnSpc>
            </a:pPr>
            <a:r>
              <a:rPr lang="en-US" altLang="en-US" sz="1800" b="0" dirty="0">
                <a:solidFill>
                  <a:schemeClr val="tx1"/>
                </a:solidFill>
              </a:rPr>
              <a:t>If readability is impacted by presenting each component unit separately, then a combining statement of major component units should be included in the basic financial statements</a:t>
            </a:r>
          </a:p>
          <a:p>
            <a:pPr marL="285750" indent="-285750">
              <a:lnSpc>
                <a:spcPct val="114000"/>
              </a:lnSpc>
            </a:pPr>
            <a:r>
              <a:rPr lang="en-US" altLang="en-US" sz="1800" b="0" dirty="0">
                <a:solidFill>
                  <a:schemeClr val="tx1"/>
                </a:solidFill>
              </a:rPr>
              <a:t>The determination of a major component unit should be based on the nature and significance of its relationship to the primary government</a:t>
            </a:r>
          </a:p>
        </p:txBody>
      </p:sp>
    </p:spTree>
    <p:extLst>
      <p:ext uri="{BB962C8B-B14F-4D97-AF65-F5344CB8AC3E}">
        <p14:creationId xmlns:p14="http://schemas.microsoft.com/office/powerpoint/2010/main" val="459803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1FFB0-CA06-8267-F4AB-80F39BD91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BD3CF0-7E87-7E8E-8B76-FACB3A0086AC}"/>
              </a:ext>
            </a:extLst>
          </p:cNvPr>
          <p:cNvSpPr>
            <a:spLocks noGrp="1"/>
          </p:cNvSpPr>
          <p:nvPr>
            <p:ph type="title"/>
          </p:nvPr>
        </p:nvSpPr>
        <p:spPr/>
        <p:txBody>
          <a:bodyPr/>
          <a:lstStyle/>
          <a:p>
            <a:r>
              <a:rPr lang="en-US" altLang="en-US" dirty="0"/>
              <a:t>GASB 103 – Major Component Units</a:t>
            </a:r>
            <a:endParaRPr lang="en-US" dirty="0"/>
          </a:p>
        </p:txBody>
      </p:sp>
      <p:sp>
        <p:nvSpPr>
          <p:cNvPr id="3" name="Footer Placeholder 2">
            <a:extLst>
              <a:ext uri="{FF2B5EF4-FFF2-40B4-BE49-F238E27FC236}">
                <a16:creationId xmlns:a16="http://schemas.microsoft.com/office/drawing/2014/main" id="{42087B4F-F143-98A4-AF98-A52D9F988167}"/>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576B4D26-208F-37D8-A69C-8F01589AE162}"/>
              </a:ext>
            </a:extLst>
          </p:cNvPr>
          <p:cNvSpPr>
            <a:spLocks noGrp="1"/>
          </p:cNvSpPr>
          <p:nvPr>
            <p:ph type="sldNum" sz="quarter" idx="4"/>
          </p:nvPr>
        </p:nvSpPr>
        <p:spPr/>
        <p:txBody>
          <a:bodyPr/>
          <a:lstStyle/>
          <a:p>
            <a:fld id="{86FF71B8-800E-F24F-8FDA-A034722324D3}" type="slidenum">
              <a:rPr lang="en-US" smtClean="0"/>
              <a:pPr/>
              <a:t>23</a:t>
            </a:fld>
            <a:endParaRPr lang="en-US" dirty="0"/>
          </a:p>
        </p:txBody>
      </p:sp>
      <p:sp>
        <p:nvSpPr>
          <p:cNvPr id="14" name="Text Placeholder 15">
            <a:extLst>
              <a:ext uri="{FF2B5EF4-FFF2-40B4-BE49-F238E27FC236}">
                <a16:creationId xmlns:a16="http://schemas.microsoft.com/office/drawing/2014/main" id="{1442B8D3-0676-E052-BCB9-A956475D9D00}"/>
              </a:ext>
            </a:extLst>
          </p:cNvPr>
          <p:cNvSpPr>
            <a:spLocks noGrp="1" noChangeArrowheads="1"/>
          </p:cNvSpPr>
          <p:nvPr/>
        </p:nvSpPr>
        <p:spPr bwMode="auto">
          <a:xfrm>
            <a:off x="457199" y="1604963"/>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Determination of Major Component Units</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7A97094E-0F05-696A-2090-499DC67C1313}"/>
              </a:ext>
            </a:extLst>
          </p:cNvPr>
          <p:cNvSpPr>
            <a:spLocks noGrp="1" noChangeArrowheads="1"/>
          </p:cNvSpPr>
          <p:nvPr/>
        </p:nvSpPr>
        <p:spPr bwMode="auto">
          <a:xfrm>
            <a:off x="457199" y="3171361"/>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Factors to consider in identifying major component units</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F873CF69-D86D-0091-BD79-2869AAA3E1DC}"/>
              </a:ext>
            </a:extLst>
          </p:cNvPr>
          <p:cNvCxnSpPr>
            <a:cxnSpLocks/>
          </p:cNvCxnSpPr>
          <p:nvPr/>
        </p:nvCxnSpPr>
        <p:spPr>
          <a:xfrm flipH="1">
            <a:off x="603882" y="2703993"/>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CC8D3261-89F0-188A-0D02-1F2BC604FE2E}"/>
              </a:ext>
            </a:extLst>
          </p:cNvPr>
          <p:cNvSpPr>
            <a:spLocks noGrp="1" noChangeArrowheads="1"/>
          </p:cNvSpPr>
          <p:nvPr/>
        </p:nvSpPr>
        <p:spPr bwMode="auto">
          <a:xfrm>
            <a:off x="457199" y="2041294"/>
            <a:ext cx="10232057" cy="69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1800" b="0" dirty="0">
                <a:solidFill>
                  <a:schemeClr val="tx1"/>
                </a:solidFill>
              </a:rPr>
              <a:t>Guidance for determining major component units is provided in GASB codification – 2600.108</a:t>
            </a:r>
            <a:endParaRPr lang="en-US" altLang="en-US" sz="1800" b="0" i="1" dirty="0">
              <a:solidFill>
                <a:schemeClr val="tx1"/>
              </a:solidFill>
            </a:endParaRPr>
          </a:p>
        </p:txBody>
      </p:sp>
      <p:sp>
        <p:nvSpPr>
          <p:cNvPr id="6" name="Text Placeholder 2">
            <a:extLst>
              <a:ext uri="{FF2B5EF4-FFF2-40B4-BE49-F238E27FC236}">
                <a16:creationId xmlns:a16="http://schemas.microsoft.com/office/drawing/2014/main" id="{F5401D83-F1BD-5D53-2143-B371B10CE17B}"/>
              </a:ext>
            </a:extLst>
          </p:cNvPr>
          <p:cNvSpPr>
            <a:spLocks noGrp="1" noChangeArrowheads="1"/>
          </p:cNvSpPr>
          <p:nvPr/>
        </p:nvSpPr>
        <p:spPr bwMode="auto">
          <a:xfrm>
            <a:off x="457199" y="3657557"/>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14000"/>
              </a:lnSpc>
            </a:pPr>
            <a:r>
              <a:rPr lang="en-US" altLang="en-US" sz="1800" b="0" dirty="0">
                <a:solidFill>
                  <a:schemeClr val="tx1"/>
                </a:solidFill>
              </a:rPr>
              <a:t>If the services provided by the component unit to the citizenry are such that reporting as a major component unit is essential to financial statement users</a:t>
            </a:r>
          </a:p>
          <a:p>
            <a:pPr marL="285750" indent="-285750">
              <a:lnSpc>
                <a:spcPct val="114000"/>
              </a:lnSpc>
            </a:pPr>
            <a:r>
              <a:rPr lang="en-US" altLang="en-US" sz="1800" b="0" dirty="0">
                <a:solidFill>
                  <a:schemeClr val="tx1"/>
                </a:solidFill>
              </a:rPr>
              <a:t>If there are significant transactions with the primary government</a:t>
            </a:r>
          </a:p>
          <a:p>
            <a:pPr marL="285750" indent="-285750">
              <a:lnSpc>
                <a:spcPct val="114000"/>
              </a:lnSpc>
            </a:pPr>
            <a:r>
              <a:rPr lang="en-US" altLang="en-US" sz="1800" b="0" dirty="0">
                <a:solidFill>
                  <a:schemeClr val="tx1"/>
                </a:solidFill>
              </a:rPr>
              <a:t>If there is a significant financial benefit or burden relationship with the primary government </a:t>
            </a:r>
          </a:p>
        </p:txBody>
      </p:sp>
    </p:spTree>
    <p:extLst>
      <p:ext uri="{BB962C8B-B14F-4D97-AF65-F5344CB8AC3E}">
        <p14:creationId xmlns:p14="http://schemas.microsoft.com/office/powerpoint/2010/main" val="1378107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3DDD6-9263-0970-2BAF-18075DDF42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6E0919-A028-862A-74EF-87F527FF1C9E}"/>
              </a:ext>
            </a:extLst>
          </p:cNvPr>
          <p:cNvSpPr>
            <a:spLocks noGrp="1"/>
          </p:cNvSpPr>
          <p:nvPr>
            <p:ph type="title"/>
          </p:nvPr>
        </p:nvSpPr>
        <p:spPr/>
        <p:txBody>
          <a:bodyPr/>
          <a:lstStyle/>
          <a:p>
            <a:r>
              <a:rPr lang="en-US" altLang="en-US" dirty="0"/>
              <a:t>GASB 103 – Major Component Units</a:t>
            </a:r>
            <a:endParaRPr lang="en-US" dirty="0"/>
          </a:p>
        </p:txBody>
      </p:sp>
      <p:sp>
        <p:nvSpPr>
          <p:cNvPr id="3" name="Footer Placeholder 2">
            <a:extLst>
              <a:ext uri="{FF2B5EF4-FFF2-40B4-BE49-F238E27FC236}">
                <a16:creationId xmlns:a16="http://schemas.microsoft.com/office/drawing/2014/main" id="{9B824C37-B96C-4CB8-5788-3A38F027081D}"/>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CEBD6C4A-BD5A-BE14-EAAC-20071117FA48}"/>
              </a:ext>
            </a:extLst>
          </p:cNvPr>
          <p:cNvSpPr>
            <a:spLocks noGrp="1"/>
          </p:cNvSpPr>
          <p:nvPr>
            <p:ph type="sldNum" sz="quarter" idx="4"/>
          </p:nvPr>
        </p:nvSpPr>
        <p:spPr/>
        <p:txBody>
          <a:bodyPr/>
          <a:lstStyle/>
          <a:p>
            <a:fld id="{86FF71B8-800E-F24F-8FDA-A034722324D3}" type="slidenum">
              <a:rPr lang="en-US" smtClean="0"/>
              <a:pPr/>
              <a:t>24</a:t>
            </a:fld>
            <a:endParaRPr lang="en-US" dirty="0"/>
          </a:p>
        </p:txBody>
      </p:sp>
      <p:sp>
        <p:nvSpPr>
          <p:cNvPr id="14" name="Text Placeholder 15">
            <a:extLst>
              <a:ext uri="{FF2B5EF4-FFF2-40B4-BE49-F238E27FC236}">
                <a16:creationId xmlns:a16="http://schemas.microsoft.com/office/drawing/2014/main" id="{A7257309-7C95-CC43-46A8-92081BC0A533}"/>
              </a:ext>
            </a:extLst>
          </p:cNvPr>
          <p:cNvSpPr>
            <a:spLocks noGrp="1" noChangeArrowheads="1"/>
          </p:cNvSpPr>
          <p:nvPr/>
        </p:nvSpPr>
        <p:spPr bwMode="auto">
          <a:xfrm>
            <a:off x="457199" y="1604963"/>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Illustrative example of a combining statement</a:t>
            </a:r>
          </a:p>
          <a:p>
            <a:pPr eaLnBrk="1" hangingPunct="1">
              <a:buFont typeface="Arial" panose="020B0604020202020204" pitchFamily="34" charset="0"/>
              <a:buNone/>
            </a:pPr>
            <a:endParaRPr lang="en-US" altLang="en-US" dirty="0"/>
          </a:p>
        </p:txBody>
      </p:sp>
      <p:cxnSp>
        <p:nvCxnSpPr>
          <p:cNvPr id="16" name="Straight Connector 15">
            <a:extLst>
              <a:ext uri="{FF2B5EF4-FFF2-40B4-BE49-F238E27FC236}">
                <a16:creationId xmlns:a16="http://schemas.microsoft.com/office/drawing/2014/main" id="{F68A3C94-388E-3747-C476-951B03CE25BC}"/>
              </a:ext>
            </a:extLst>
          </p:cNvPr>
          <p:cNvCxnSpPr>
            <a:cxnSpLocks/>
          </p:cNvCxnSpPr>
          <p:nvPr/>
        </p:nvCxnSpPr>
        <p:spPr>
          <a:xfrm flipH="1">
            <a:off x="603882" y="2090676"/>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7" name="Picture 6">
            <a:extLst>
              <a:ext uri="{FF2B5EF4-FFF2-40B4-BE49-F238E27FC236}">
                <a16:creationId xmlns:a16="http://schemas.microsoft.com/office/drawing/2014/main" id="{74CED5D9-65A7-54B4-B0F8-7A510C2E708D}"/>
              </a:ext>
            </a:extLst>
          </p:cNvPr>
          <p:cNvPicPr>
            <a:picLocks noChangeAspect="1"/>
          </p:cNvPicPr>
          <p:nvPr/>
        </p:nvPicPr>
        <p:blipFill>
          <a:blip r:embed="rId2"/>
          <a:stretch>
            <a:fillRect/>
          </a:stretch>
        </p:blipFill>
        <p:spPr>
          <a:xfrm>
            <a:off x="603882" y="2324641"/>
            <a:ext cx="8095890" cy="4179943"/>
          </a:xfrm>
          <a:prstGeom prst="rect">
            <a:avLst/>
          </a:prstGeom>
          <a:effectLst>
            <a:outerShdw blurRad="50800" dist="38100" dir="2700000" algn="tl" rotWithShape="0">
              <a:prstClr val="black">
                <a:alpha val="40000"/>
              </a:prstClr>
            </a:outerShdw>
          </a:effectLst>
        </p:spPr>
      </p:pic>
      <p:sp>
        <p:nvSpPr>
          <p:cNvPr id="9" name="Text Placeholder 2">
            <a:extLst>
              <a:ext uri="{FF2B5EF4-FFF2-40B4-BE49-F238E27FC236}">
                <a16:creationId xmlns:a16="http://schemas.microsoft.com/office/drawing/2014/main" id="{398B29D9-53DE-2076-4CA5-45EAEB89045B}"/>
              </a:ext>
            </a:extLst>
          </p:cNvPr>
          <p:cNvSpPr>
            <a:spLocks noGrp="1" noChangeArrowheads="1"/>
          </p:cNvSpPr>
          <p:nvPr/>
        </p:nvSpPr>
        <p:spPr bwMode="auto">
          <a:xfrm>
            <a:off x="9193366" y="2634521"/>
            <a:ext cx="2136272" cy="417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gn="ctr">
              <a:lnSpc>
                <a:spcPct val="114000"/>
              </a:lnSpc>
              <a:buNone/>
            </a:pPr>
            <a:r>
              <a:rPr lang="en-US" altLang="en-US" sz="1800" b="0" dirty="0">
                <a:solidFill>
                  <a:schemeClr val="tx1"/>
                </a:solidFill>
              </a:rPr>
              <a:t>This combining statement would be presented </a:t>
            </a:r>
            <a:r>
              <a:rPr lang="en-US" altLang="en-US" sz="1800" b="0" i="1" dirty="0">
                <a:solidFill>
                  <a:schemeClr val="tx1"/>
                </a:solidFill>
              </a:rPr>
              <a:t>after</a:t>
            </a:r>
            <a:r>
              <a:rPr lang="en-US" altLang="en-US" sz="1800" b="0" dirty="0">
                <a:solidFill>
                  <a:schemeClr val="tx1"/>
                </a:solidFill>
              </a:rPr>
              <a:t> basic fund financial statements. The total column should tie to the DPCU column on the face of the statement of activities.</a:t>
            </a:r>
            <a:endParaRPr lang="en-US" altLang="en-US" sz="1800" b="0" i="1" dirty="0">
              <a:solidFill>
                <a:schemeClr val="tx1"/>
              </a:solidFill>
            </a:endParaRPr>
          </a:p>
        </p:txBody>
      </p:sp>
    </p:spTree>
    <p:extLst>
      <p:ext uri="{BB962C8B-B14F-4D97-AF65-F5344CB8AC3E}">
        <p14:creationId xmlns:p14="http://schemas.microsoft.com/office/powerpoint/2010/main" val="1096214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DCE1C-B448-6D4E-6891-06F5DABC06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73EBC2-6856-0F5D-CE84-9C4F9B3CC866}"/>
              </a:ext>
            </a:extLst>
          </p:cNvPr>
          <p:cNvSpPr>
            <a:spLocks noGrp="1"/>
          </p:cNvSpPr>
          <p:nvPr>
            <p:ph type="title"/>
          </p:nvPr>
        </p:nvSpPr>
        <p:spPr/>
        <p:txBody>
          <a:bodyPr/>
          <a:lstStyle/>
          <a:p>
            <a:r>
              <a:rPr lang="en-US" altLang="en-US" dirty="0"/>
              <a:t>GASB 103 – Budgetary Comparison Information</a:t>
            </a:r>
            <a:endParaRPr lang="en-US" dirty="0"/>
          </a:p>
        </p:txBody>
      </p:sp>
      <p:sp>
        <p:nvSpPr>
          <p:cNvPr id="3" name="Footer Placeholder 2">
            <a:extLst>
              <a:ext uri="{FF2B5EF4-FFF2-40B4-BE49-F238E27FC236}">
                <a16:creationId xmlns:a16="http://schemas.microsoft.com/office/drawing/2014/main" id="{230EA6B2-DDAA-162D-C0E6-6EFB8120680F}"/>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1CA42C7E-EF29-284E-7E75-E7B3B846FE84}"/>
              </a:ext>
            </a:extLst>
          </p:cNvPr>
          <p:cNvSpPr>
            <a:spLocks noGrp="1"/>
          </p:cNvSpPr>
          <p:nvPr>
            <p:ph type="sldNum" sz="quarter" idx="4"/>
          </p:nvPr>
        </p:nvSpPr>
        <p:spPr/>
        <p:txBody>
          <a:bodyPr/>
          <a:lstStyle/>
          <a:p>
            <a:fld id="{86FF71B8-800E-F24F-8FDA-A034722324D3}" type="slidenum">
              <a:rPr lang="en-US" smtClean="0"/>
              <a:pPr/>
              <a:t>25</a:t>
            </a:fld>
            <a:endParaRPr lang="en-US" dirty="0"/>
          </a:p>
        </p:txBody>
      </p:sp>
      <p:sp>
        <p:nvSpPr>
          <p:cNvPr id="14" name="Text Placeholder 15">
            <a:extLst>
              <a:ext uri="{FF2B5EF4-FFF2-40B4-BE49-F238E27FC236}">
                <a16:creationId xmlns:a16="http://schemas.microsoft.com/office/drawing/2014/main" id="{D700AA52-3F28-9750-7FAE-62C2ADEA5630}"/>
              </a:ext>
            </a:extLst>
          </p:cNvPr>
          <p:cNvSpPr>
            <a:spLocks noGrp="1" noChangeArrowheads="1"/>
          </p:cNvSpPr>
          <p:nvPr/>
        </p:nvSpPr>
        <p:spPr bwMode="auto">
          <a:xfrm>
            <a:off x="457199" y="1604963"/>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Presentation of Budgetary Comparison Information</a:t>
            </a:r>
          </a:p>
          <a:p>
            <a:pPr eaLnBrk="1" hangingPunct="1">
              <a:buFont typeface="Arial" panose="020B0604020202020204" pitchFamily="34" charset="0"/>
              <a:buNone/>
            </a:pPr>
            <a:endParaRPr lang="en-US" altLang="en-US" dirty="0"/>
          </a:p>
        </p:txBody>
      </p:sp>
      <p:sp>
        <p:nvSpPr>
          <p:cNvPr id="17" name="Text Placeholder 2">
            <a:extLst>
              <a:ext uri="{FF2B5EF4-FFF2-40B4-BE49-F238E27FC236}">
                <a16:creationId xmlns:a16="http://schemas.microsoft.com/office/drawing/2014/main" id="{A5226892-57FD-285A-725C-7546B989CB74}"/>
              </a:ext>
            </a:extLst>
          </p:cNvPr>
          <p:cNvSpPr>
            <a:spLocks noGrp="1" noChangeArrowheads="1"/>
          </p:cNvSpPr>
          <p:nvPr/>
        </p:nvSpPr>
        <p:spPr bwMode="auto">
          <a:xfrm>
            <a:off x="457199" y="2237191"/>
            <a:ext cx="8396869" cy="69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Present as RSI for the general fund and each major special revenue fund with a legally adopted budget</a:t>
            </a:r>
          </a:p>
          <a:p>
            <a:pPr>
              <a:lnSpc>
                <a:spcPct val="114000"/>
              </a:lnSpc>
              <a:buNone/>
            </a:pPr>
            <a:r>
              <a:rPr lang="en-US" altLang="en-US" sz="2000" b="0" i="1" dirty="0">
                <a:solidFill>
                  <a:schemeClr val="tx1"/>
                </a:solidFill>
              </a:rPr>
              <a:t>Presentation as a basic financial statement is no longer allowed</a:t>
            </a:r>
          </a:p>
        </p:txBody>
      </p:sp>
      <p:cxnSp>
        <p:nvCxnSpPr>
          <p:cNvPr id="5" name="Straight Connector 4">
            <a:extLst>
              <a:ext uri="{FF2B5EF4-FFF2-40B4-BE49-F238E27FC236}">
                <a16:creationId xmlns:a16="http://schemas.microsoft.com/office/drawing/2014/main" id="{C61E26B1-26E7-D3E1-9B55-50D1F330DF54}"/>
              </a:ext>
            </a:extLst>
          </p:cNvPr>
          <p:cNvCxnSpPr>
            <a:cxnSpLocks/>
          </p:cNvCxnSpPr>
          <p:nvPr/>
        </p:nvCxnSpPr>
        <p:spPr>
          <a:xfrm flipH="1">
            <a:off x="603882" y="2090676"/>
            <a:ext cx="7458450"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0834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4DCB8-789E-3AA3-0775-AA1049B03C83}"/>
            </a:ext>
          </a:extLst>
        </p:cNvPr>
        <p:cNvGrpSpPr/>
        <p:nvPr/>
      </p:nvGrpSpPr>
      <p:grpSpPr>
        <a:xfrm>
          <a:off x="0" y="0"/>
          <a:ext cx="0" cy="0"/>
          <a:chOff x="0" y="0"/>
          <a:chExt cx="0" cy="0"/>
        </a:xfrm>
      </p:grpSpPr>
      <p:sp>
        <p:nvSpPr>
          <p:cNvPr id="36865" name="Title 1">
            <a:extLst>
              <a:ext uri="{FF2B5EF4-FFF2-40B4-BE49-F238E27FC236}">
                <a16:creationId xmlns:a16="http://schemas.microsoft.com/office/drawing/2014/main" id="{E9F8BAB7-DDF9-A661-ED02-79ED458482A5}"/>
              </a:ext>
            </a:extLst>
          </p:cNvPr>
          <p:cNvSpPr>
            <a:spLocks noGrp="1" noChangeArrowheads="1"/>
          </p:cNvSpPr>
          <p:nvPr>
            <p:ph type="title"/>
          </p:nvPr>
        </p:nvSpPr>
        <p:spPr>
          <a:xfrm>
            <a:off x="603250" y="344488"/>
            <a:ext cx="10515600" cy="657225"/>
          </a:xfrm>
        </p:spPr>
        <p:txBody>
          <a:bodyPr/>
          <a:lstStyle/>
          <a:p>
            <a:pPr eaLnBrk="1" hangingPunct="1"/>
            <a:r>
              <a:rPr lang="en-US" altLang="en-US" dirty="0"/>
              <a:t>GASB 103 – Budgetary Comparison Information</a:t>
            </a:r>
          </a:p>
        </p:txBody>
      </p:sp>
      <p:sp>
        <p:nvSpPr>
          <p:cNvPr id="3" name="Footer Placeholder 2">
            <a:extLst>
              <a:ext uri="{FF2B5EF4-FFF2-40B4-BE49-F238E27FC236}">
                <a16:creationId xmlns:a16="http://schemas.microsoft.com/office/drawing/2014/main" id="{52DA737A-F8FA-3759-E6F7-E7C875D60CCA}"/>
              </a:ext>
            </a:extLst>
          </p:cNvPr>
          <p:cNvSpPr>
            <a:spLocks noGrp="1"/>
          </p:cNvSpPr>
          <p:nvPr>
            <p:ph type="ftr" sz="quarter" idx="10"/>
          </p:nvPr>
        </p:nvSpPr>
        <p:spPr>
          <a:xfrm>
            <a:off x="4038600" y="6530975"/>
            <a:ext cx="4114800" cy="284163"/>
          </a:xfrm>
          <a:prstGeom prst="rect">
            <a:avLst/>
          </a:prstGeom>
        </p:spPr>
        <p:txBody>
          <a:bodyPr/>
          <a:lstStyle>
            <a:defPPr>
              <a:defRPr lang="en-US"/>
            </a:defPPr>
            <a:lvl1pPr algn="ctr" rtl="0" eaLnBrk="1" fontAlgn="auto" hangingPunct="1">
              <a:spcBef>
                <a:spcPts val="0"/>
              </a:spcBef>
              <a:spcAft>
                <a:spcPts val="0"/>
              </a:spcAft>
              <a:defRPr sz="1000" kern="1200">
                <a:solidFill>
                  <a:schemeClr val="bg1">
                    <a:lumMod val="6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r>
              <a:rPr lang="en-US" dirty="0"/>
              <a:t>© 2026 Redpath and Company, LLC. All rights reserved.</a:t>
            </a:r>
          </a:p>
        </p:txBody>
      </p:sp>
      <p:sp>
        <p:nvSpPr>
          <p:cNvPr id="36867" name="Slide Number Placeholder 3">
            <a:extLst>
              <a:ext uri="{FF2B5EF4-FFF2-40B4-BE49-F238E27FC236}">
                <a16:creationId xmlns:a16="http://schemas.microsoft.com/office/drawing/2014/main" id="{90A1834A-6973-6A41-D211-31F84526171E}"/>
              </a:ext>
            </a:extLst>
          </p:cNvPr>
          <p:cNvSpPr>
            <a:spLocks noGrp="1" noChangeArrowheads="1"/>
          </p:cNvSpPr>
          <p:nvPr>
            <p:ph type="sldNum" sz="quarter" idx="11"/>
          </p:nvPr>
        </p:nvSpPr>
        <p:spPr bwMode="auto">
          <a:xfrm>
            <a:off x="9364663" y="6530975"/>
            <a:ext cx="2743200" cy="2841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sz="10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fontAlgn="base">
              <a:lnSpc>
                <a:spcPct val="100000"/>
              </a:lnSpc>
              <a:spcBef>
                <a:spcPct val="0"/>
              </a:spcBef>
              <a:spcAft>
                <a:spcPct val="0"/>
              </a:spcAft>
              <a:buFontTx/>
              <a:buNone/>
              <a:defRPr/>
            </a:pPr>
            <a:fld id="{28871D7A-073D-EA48-85B3-584241CA1CE8}" type="slidenum">
              <a:rPr lang="en-US" smtClean="0"/>
              <a:pPr fontAlgn="base">
                <a:lnSpc>
                  <a:spcPct val="100000"/>
                </a:lnSpc>
                <a:spcBef>
                  <a:spcPct val="0"/>
                </a:spcBef>
                <a:spcAft>
                  <a:spcPct val="0"/>
                </a:spcAft>
                <a:buFontTx/>
                <a:buNone/>
                <a:defRPr/>
              </a:pPr>
              <a:t>26</a:t>
            </a:fld>
            <a:endParaRPr lang="en-US" altLang="en-US" sz="1000" b="0" dirty="0">
              <a:solidFill>
                <a:schemeClr val="tx1"/>
              </a:solidFill>
            </a:endParaRPr>
          </a:p>
        </p:txBody>
      </p:sp>
      <p:sp>
        <p:nvSpPr>
          <p:cNvPr id="6" name="Rectangle 5">
            <a:extLst>
              <a:ext uri="{FF2B5EF4-FFF2-40B4-BE49-F238E27FC236}">
                <a16:creationId xmlns:a16="http://schemas.microsoft.com/office/drawing/2014/main" id="{8FFB03F1-5290-855A-D892-B5B29538A790}"/>
              </a:ext>
            </a:extLst>
          </p:cNvPr>
          <p:cNvSpPr/>
          <p:nvPr/>
        </p:nvSpPr>
        <p:spPr>
          <a:xfrm>
            <a:off x="511369" y="3199037"/>
            <a:ext cx="2062163" cy="167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id="{870E829A-8ACD-AA78-F244-D1D05943E69A}"/>
              </a:ext>
            </a:extLst>
          </p:cNvPr>
          <p:cNvSpPr/>
          <p:nvPr/>
        </p:nvSpPr>
        <p:spPr>
          <a:xfrm>
            <a:off x="2721169" y="3197449"/>
            <a:ext cx="2062163" cy="167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a:extLst>
              <a:ext uri="{FF2B5EF4-FFF2-40B4-BE49-F238E27FC236}">
                <a16:creationId xmlns:a16="http://schemas.microsoft.com/office/drawing/2014/main" id="{0642EEFF-0D5F-F33B-3010-0C76C83B42F1}"/>
              </a:ext>
            </a:extLst>
          </p:cNvPr>
          <p:cNvSpPr/>
          <p:nvPr/>
        </p:nvSpPr>
        <p:spPr>
          <a:xfrm>
            <a:off x="4929382" y="3197449"/>
            <a:ext cx="2062162" cy="167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a:extLst>
              <a:ext uri="{FF2B5EF4-FFF2-40B4-BE49-F238E27FC236}">
                <a16:creationId xmlns:a16="http://schemas.microsoft.com/office/drawing/2014/main" id="{9E191247-B106-A837-083C-9D9832D01C1C}"/>
              </a:ext>
            </a:extLst>
          </p:cNvPr>
          <p:cNvSpPr/>
          <p:nvPr/>
        </p:nvSpPr>
        <p:spPr>
          <a:xfrm>
            <a:off x="7136007" y="3197449"/>
            <a:ext cx="2062162" cy="167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Oval 9">
            <a:extLst>
              <a:ext uri="{FF2B5EF4-FFF2-40B4-BE49-F238E27FC236}">
                <a16:creationId xmlns:a16="http://schemas.microsoft.com/office/drawing/2014/main" id="{8E7F9E7C-8AB3-091A-D8C1-250E715B89A9}"/>
              </a:ext>
            </a:extLst>
          </p:cNvPr>
          <p:cNvSpPr/>
          <p:nvPr/>
        </p:nvSpPr>
        <p:spPr>
          <a:xfrm>
            <a:off x="1135257" y="2806924"/>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Oval 10">
            <a:extLst>
              <a:ext uri="{FF2B5EF4-FFF2-40B4-BE49-F238E27FC236}">
                <a16:creationId xmlns:a16="http://schemas.microsoft.com/office/drawing/2014/main" id="{079C03D5-0F74-2057-7645-DCF11176A7C8}"/>
              </a:ext>
            </a:extLst>
          </p:cNvPr>
          <p:cNvSpPr/>
          <p:nvPr/>
        </p:nvSpPr>
        <p:spPr>
          <a:xfrm>
            <a:off x="3337119" y="2816449"/>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2" name="Oval 11">
            <a:extLst>
              <a:ext uri="{FF2B5EF4-FFF2-40B4-BE49-F238E27FC236}">
                <a16:creationId xmlns:a16="http://schemas.microsoft.com/office/drawing/2014/main" id="{F189FB45-9608-6883-B3E2-7755018ED351}"/>
              </a:ext>
            </a:extLst>
          </p:cNvPr>
          <p:cNvSpPr/>
          <p:nvPr/>
        </p:nvSpPr>
        <p:spPr>
          <a:xfrm>
            <a:off x="5546919" y="2806924"/>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Oval 12">
            <a:extLst>
              <a:ext uri="{FF2B5EF4-FFF2-40B4-BE49-F238E27FC236}">
                <a16:creationId xmlns:a16="http://schemas.microsoft.com/office/drawing/2014/main" id="{A915119D-C37A-6AAD-F509-929D962A02EC}"/>
              </a:ext>
            </a:extLst>
          </p:cNvPr>
          <p:cNvSpPr/>
          <p:nvPr/>
        </p:nvSpPr>
        <p:spPr>
          <a:xfrm>
            <a:off x="7764657" y="2806924"/>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876" name="Text Placeholder 15">
            <a:extLst>
              <a:ext uri="{FF2B5EF4-FFF2-40B4-BE49-F238E27FC236}">
                <a16:creationId xmlns:a16="http://schemas.microsoft.com/office/drawing/2014/main" id="{94864399-5634-3617-EDBC-E6CA132B3D2D}"/>
              </a:ext>
            </a:extLst>
          </p:cNvPr>
          <p:cNvSpPr>
            <a:spLocks noGrp="1" noChangeArrowheads="1"/>
          </p:cNvSpPr>
          <p:nvPr/>
        </p:nvSpPr>
        <p:spPr bwMode="auto">
          <a:xfrm>
            <a:off x="519307" y="3719737"/>
            <a:ext cx="206057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Original Budget </a:t>
            </a:r>
          </a:p>
        </p:txBody>
      </p:sp>
      <p:sp>
        <p:nvSpPr>
          <p:cNvPr id="36877" name="Text Placeholder 15">
            <a:extLst>
              <a:ext uri="{FF2B5EF4-FFF2-40B4-BE49-F238E27FC236}">
                <a16:creationId xmlns:a16="http://schemas.microsoft.com/office/drawing/2014/main" id="{5269FF46-1D79-53FC-DAAE-CC18855A6537}"/>
              </a:ext>
            </a:extLst>
          </p:cNvPr>
          <p:cNvSpPr>
            <a:spLocks noGrp="1" noChangeArrowheads="1"/>
          </p:cNvSpPr>
          <p:nvPr/>
        </p:nvSpPr>
        <p:spPr bwMode="auto">
          <a:xfrm>
            <a:off x="2819594" y="3718149"/>
            <a:ext cx="1895475"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Final Budget</a:t>
            </a:r>
          </a:p>
        </p:txBody>
      </p:sp>
      <p:sp>
        <p:nvSpPr>
          <p:cNvPr id="36878" name="Text Placeholder 15">
            <a:extLst>
              <a:ext uri="{FF2B5EF4-FFF2-40B4-BE49-F238E27FC236}">
                <a16:creationId xmlns:a16="http://schemas.microsoft.com/office/drawing/2014/main" id="{F0752953-30BA-5B60-6DA1-E6B472CCCB36}"/>
              </a:ext>
            </a:extLst>
          </p:cNvPr>
          <p:cNvSpPr>
            <a:spLocks noGrp="1" noChangeArrowheads="1"/>
          </p:cNvSpPr>
          <p:nvPr/>
        </p:nvSpPr>
        <p:spPr bwMode="auto">
          <a:xfrm>
            <a:off x="5011932" y="3718149"/>
            <a:ext cx="1897062"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Variance between Original and Final Budgets</a:t>
            </a:r>
          </a:p>
        </p:txBody>
      </p:sp>
      <p:sp>
        <p:nvSpPr>
          <p:cNvPr id="36879" name="Text Placeholder 15">
            <a:extLst>
              <a:ext uri="{FF2B5EF4-FFF2-40B4-BE49-F238E27FC236}">
                <a16:creationId xmlns:a16="http://schemas.microsoft.com/office/drawing/2014/main" id="{19A6D1E8-D1AA-16C7-87BE-D828CF4953CB}"/>
              </a:ext>
            </a:extLst>
          </p:cNvPr>
          <p:cNvSpPr>
            <a:spLocks noGrp="1" noChangeArrowheads="1"/>
          </p:cNvSpPr>
          <p:nvPr/>
        </p:nvSpPr>
        <p:spPr bwMode="auto">
          <a:xfrm>
            <a:off x="7175694" y="3718149"/>
            <a:ext cx="198120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Actual Amounts</a:t>
            </a:r>
          </a:p>
        </p:txBody>
      </p:sp>
      <p:sp>
        <p:nvSpPr>
          <p:cNvPr id="26" name="Rectangle 25">
            <a:extLst>
              <a:ext uri="{FF2B5EF4-FFF2-40B4-BE49-F238E27FC236}">
                <a16:creationId xmlns:a16="http://schemas.microsoft.com/office/drawing/2014/main" id="{FF844355-A84F-C16F-8464-12320160B3AE}"/>
              </a:ext>
            </a:extLst>
          </p:cNvPr>
          <p:cNvSpPr/>
          <p:nvPr/>
        </p:nvSpPr>
        <p:spPr>
          <a:xfrm>
            <a:off x="9342632" y="3197448"/>
            <a:ext cx="2060575" cy="167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7" name="Oval 26">
            <a:extLst>
              <a:ext uri="{FF2B5EF4-FFF2-40B4-BE49-F238E27FC236}">
                <a16:creationId xmlns:a16="http://schemas.microsoft.com/office/drawing/2014/main" id="{1EAE60FE-C580-855C-CD66-B41C286F3E46}"/>
              </a:ext>
            </a:extLst>
          </p:cNvPr>
          <p:cNvSpPr/>
          <p:nvPr/>
        </p:nvSpPr>
        <p:spPr>
          <a:xfrm>
            <a:off x="9949057" y="2806924"/>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886" name="Text Placeholder 15">
            <a:extLst>
              <a:ext uri="{FF2B5EF4-FFF2-40B4-BE49-F238E27FC236}">
                <a16:creationId xmlns:a16="http://schemas.microsoft.com/office/drawing/2014/main" id="{E9027C1E-FB75-F179-D5F8-7E102D6E712B}"/>
              </a:ext>
            </a:extLst>
          </p:cNvPr>
          <p:cNvSpPr>
            <a:spLocks noGrp="1" noChangeArrowheads="1"/>
          </p:cNvSpPr>
          <p:nvPr/>
        </p:nvSpPr>
        <p:spPr bwMode="auto">
          <a:xfrm>
            <a:off x="9415657" y="3718149"/>
            <a:ext cx="1897062"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Variance between Final Budget and Actual</a:t>
            </a:r>
          </a:p>
        </p:txBody>
      </p:sp>
      <p:pic>
        <p:nvPicPr>
          <p:cNvPr id="36890" name="Picture 33">
            <a:extLst>
              <a:ext uri="{FF2B5EF4-FFF2-40B4-BE49-F238E27FC236}">
                <a16:creationId xmlns:a16="http://schemas.microsoft.com/office/drawing/2014/main" id="{5242B63C-9990-63CE-E854-05986A6B6EF2}"/>
              </a:ext>
            </a:extLst>
          </p:cNvPr>
          <p:cNvPicPr>
            <a:picLocks noChangeAspect="1" noChangeArrowheads="1"/>
          </p:cNvPicPr>
          <p:nvPr/>
        </p:nvPicPr>
        <p:blipFill>
          <a:blip r:embed="rId2">
            <a:grayscl/>
            <a:biLevel thresh="50000"/>
            <a:extLst>
              <a:ext uri="{28A0092B-C50C-407E-A947-70E740481C1C}">
                <a14:useLocalDpi xmlns:a14="http://schemas.microsoft.com/office/drawing/2010/main" val="0"/>
              </a:ext>
            </a:extLst>
          </a:blip>
          <a:srcRect/>
          <a:stretch>
            <a:fillRect/>
          </a:stretch>
        </p:blipFill>
        <p:spPr bwMode="auto">
          <a:xfrm>
            <a:off x="3506982" y="2978374"/>
            <a:ext cx="487362"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phic 3" descr="Calculator with solid fill">
            <a:extLst>
              <a:ext uri="{FF2B5EF4-FFF2-40B4-BE49-F238E27FC236}">
                <a16:creationId xmlns:a16="http://schemas.microsoft.com/office/drawing/2014/main" id="{5D6C72E8-4CA1-E6E9-8754-FF54229A7A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62764" y="2905349"/>
            <a:ext cx="590635" cy="590635"/>
          </a:xfrm>
          <a:prstGeom prst="rect">
            <a:avLst/>
          </a:prstGeom>
        </p:spPr>
      </p:pic>
      <p:pic>
        <p:nvPicPr>
          <p:cNvPr id="14" name="Graphic 13" descr="Calculator with solid fill">
            <a:extLst>
              <a:ext uri="{FF2B5EF4-FFF2-40B4-BE49-F238E27FC236}">
                <a16:creationId xmlns:a16="http://schemas.microsoft.com/office/drawing/2014/main" id="{48A9160B-01F9-BC4F-7CB4-EB2919C3C8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68076" y="2905349"/>
            <a:ext cx="590635" cy="590635"/>
          </a:xfrm>
          <a:prstGeom prst="rect">
            <a:avLst/>
          </a:prstGeom>
        </p:spPr>
      </p:pic>
      <p:pic>
        <p:nvPicPr>
          <p:cNvPr id="16" name="Picture 15">
            <a:extLst>
              <a:ext uri="{FF2B5EF4-FFF2-40B4-BE49-F238E27FC236}">
                <a16:creationId xmlns:a16="http://schemas.microsoft.com/office/drawing/2014/main" id="{8D76F930-4C58-33D1-7B45-BA05C5DC7618}"/>
              </a:ext>
            </a:extLst>
          </p:cNvPr>
          <p:cNvPicPr>
            <a:picLocks noChangeAspect="1" noChangeArrowheads="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7912294" y="2937099"/>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phic 17" descr="Bar graph with upward trend with solid fill">
            <a:extLst>
              <a:ext uri="{FF2B5EF4-FFF2-40B4-BE49-F238E27FC236}">
                <a16:creationId xmlns:a16="http://schemas.microsoft.com/office/drawing/2014/main" id="{1957D576-8E73-0381-DBD4-D6AC3BEA45E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47132" y="2915625"/>
            <a:ext cx="590635" cy="590635"/>
          </a:xfrm>
          <a:prstGeom prst="rect">
            <a:avLst/>
          </a:prstGeom>
        </p:spPr>
      </p:pic>
      <p:sp>
        <p:nvSpPr>
          <p:cNvPr id="20" name="Text Placeholder 15">
            <a:extLst>
              <a:ext uri="{FF2B5EF4-FFF2-40B4-BE49-F238E27FC236}">
                <a16:creationId xmlns:a16="http://schemas.microsoft.com/office/drawing/2014/main" id="{834DEEF6-4264-7A9C-F4A8-84CFE3CEAE59}"/>
              </a:ext>
            </a:extLst>
          </p:cNvPr>
          <p:cNvSpPr>
            <a:spLocks noGrp="1" noChangeArrowheads="1"/>
          </p:cNvSpPr>
          <p:nvPr/>
        </p:nvSpPr>
        <p:spPr bwMode="auto">
          <a:xfrm>
            <a:off x="409149" y="1658337"/>
            <a:ext cx="9389327" cy="133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1100" dirty="0"/>
              <a:t> </a:t>
            </a:r>
          </a:p>
          <a:p>
            <a:pPr eaLnBrk="1" hangingPunct="1">
              <a:buFont typeface="Arial" panose="020B0604020202020204" pitchFamily="34" charset="0"/>
              <a:buNone/>
            </a:pPr>
            <a:r>
              <a:rPr lang="en-US" altLang="en-US" dirty="0">
                <a:solidFill>
                  <a:srgbClr val="2A5058"/>
                </a:solidFill>
              </a:rPr>
              <a:t>Separate columns should be reported for:</a:t>
            </a:r>
          </a:p>
        </p:txBody>
      </p:sp>
      <p:sp>
        <p:nvSpPr>
          <p:cNvPr id="24" name="Text Placeholder 2">
            <a:extLst>
              <a:ext uri="{FF2B5EF4-FFF2-40B4-BE49-F238E27FC236}">
                <a16:creationId xmlns:a16="http://schemas.microsoft.com/office/drawing/2014/main" id="{F0087B5D-0A0A-BE35-5996-3CE5D47F7E53}"/>
              </a:ext>
            </a:extLst>
          </p:cNvPr>
          <p:cNvSpPr>
            <a:spLocks noGrp="1" noChangeArrowheads="1"/>
          </p:cNvSpPr>
          <p:nvPr/>
        </p:nvSpPr>
        <p:spPr bwMode="auto">
          <a:xfrm>
            <a:off x="650081" y="5342869"/>
            <a:ext cx="10891838" cy="69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gn="ctr">
              <a:lnSpc>
                <a:spcPct val="114000"/>
              </a:lnSpc>
              <a:buNone/>
            </a:pPr>
            <a:r>
              <a:rPr lang="en-US" altLang="en-US" sz="2000" b="0" i="1" dirty="0">
                <a:solidFill>
                  <a:schemeClr val="tx1"/>
                </a:solidFill>
              </a:rPr>
              <a:t>An explanation of significant budget variances is required to be presented in the notes to RSI</a:t>
            </a:r>
          </a:p>
        </p:txBody>
      </p:sp>
    </p:spTree>
    <p:extLst>
      <p:ext uri="{BB962C8B-B14F-4D97-AF65-F5344CB8AC3E}">
        <p14:creationId xmlns:p14="http://schemas.microsoft.com/office/powerpoint/2010/main" val="22919178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DA10E-D7BE-E2CE-E7CD-69B5196085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BC543-1CDA-0E74-DCFE-32014B7FFB42}"/>
              </a:ext>
            </a:extLst>
          </p:cNvPr>
          <p:cNvSpPr>
            <a:spLocks noGrp="1"/>
          </p:cNvSpPr>
          <p:nvPr>
            <p:ph type="title"/>
          </p:nvPr>
        </p:nvSpPr>
        <p:spPr/>
        <p:txBody>
          <a:bodyPr/>
          <a:lstStyle/>
          <a:p>
            <a:r>
              <a:rPr lang="en-US" altLang="en-US" dirty="0"/>
              <a:t>GASB 103 – Budgetary Comparison Information</a:t>
            </a:r>
            <a:endParaRPr lang="en-US" dirty="0"/>
          </a:p>
        </p:txBody>
      </p:sp>
      <p:sp>
        <p:nvSpPr>
          <p:cNvPr id="3" name="Footer Placeholder 2">
            <a:extLst>
              <a:ext uri="{FF2B5EF4-FFF2-40B4-BE49-F238E27FC236}">
                <a16:creationId xmlns:a16="http://schemas.microsoft.com/office/drawing/2014/main" id="{39D41112-E32D-B9AB-4BB5-08B07437FDCC}"/>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88CBDC04-2636-2A48-F074-80BC6D8B578B}"/>
              </a:ext>
            </a:extLst>
          </p:cNvPr>
          <p:cNvSpPr>
            <a:spLocks noGrp="1"/>
          </p:cNvSpPr>
          <p:nvPr>
            <p:ph type="sldNum" sz="quarter" idx="4"/>
          </p:nvPr>
        </p:nvSpPr>
        <p:spPr/>
        <p:txBody>
          <a:bodyPr/>
          <a:lstStyle/>
          <a:p>
            <a:fld id="{86FF71B8-800E-F24F-8FDA-A034722324D3}" type="slidenum">
              <a:rPr lang="en-US" smtClean="0"/>
              <a:pPr/>
              <a:t>27</a:t>
            </a:fld>
            <a:endParaRPr lang="en-US" dirty="0"/>
          </a:p>
        </p:txBody>
      </p:sp>
      <p:sp>
        <p:nvSpPr>
          <p:cNvPr id="14" name="Text Placeholder 15">
            <a:extLst>
              <a:ext uri="{FF2B5EF4-FFF2-40B4-BE49-F238E27FC236}">
                <a16:creationId xmlns:a16="http://schemas.microsoft.com/office/drawing/2014/main" id="{4290092A-17FD-522B-53DC-42B34DF58878}"/>
              </a:ext>
            </a:extLst>
          </p:cNvPr>
          <p:cNvSpPr>
            <a:spLocks noGrp="1" noChangeArrowheads="1"/>
          </p:cNvSpPr>
          <p:nvPr/>
        </p:nvSpPr>
        <p:spPr bwMode="auto">
          <a:xfrm>
            <a:off x="457199" y="1604963"/>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Presentation of Budgetary Comparison Information</a:t>
            </a:r>
          </a:p>
          <a:p>
            <a:pPr eaLnBrk="1" hangingPunct="1">
              <a:buFont typeface="Arial" panose="020B0604020202020204" pitchFamily="34" charset="0"/>
              <a:buNone/>
            </a:pPr>
            <a:endParaRPr lang="en-US" altLang="en-US" dirty="0"/>
          </a:p>
        </p:txBody>
      </p:sp>
      <p:sp>
        <p:nvSpPr>
          <p:cNvPr id="17" name="Text Placeholder 2">
            <a:extLst>
              <a:ext uri="{FF2B5EF4-FFF2-40B4-BE49-F238E27FC236}">
                <a16:creationId xmlns:a16="http://schemas.microsoft.com/office/drawing/2014/main" id="{80AB13B7-C6C1-108F-039B-75782CCC565F}"/>
              </a:ext>
            </a:extLst>
          </p:cNvPr>
          <p:cNvSpPr>
            <a:spLocks noGrp="1" noChangeArrowheads="1"/>
          </p:cNvSpPr>
          <p:nvPr/>
        </p:nvSpPr>
        <p:spPr bwMode="auto">
          <a:xfrm>
            <a:off x="457199" y="2065345"/>
            <a:ext cx="8396869" cy="69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Present as RSI for the general fund and each major special revenue fund with a legally adopted budget</a:t>
            </a:r>
            <a:endParaRPr lang="en-US" altLang="en-US" sz="2000" b="0" i="1" dirty="0">
              <a:solidFill>
                <a:schemeClr val="tx1"/>
              </a:solidFill>
            </a:endParaRPr>
          </a:p>
        </p:txBody>
      </p:sp>
      <p:cxnSp>
        <p:nvCxnSpPr>
          <p:cNvPr id="5" name="Straight Connector 4">
            <a:extLst>
              <a:ext uri="{FF2B5EF4-FFF2-40B4-BE49-F238E27FC236}">
                <a16:creationId xmlns:a16="http://schemas.microsoft.com/office/drawing/2014/main" id="{7ED95793-4664-5135-25E5-2D9B3DAA1B96}"/>
              </a:ext>
            </a:extLst>
          </p:cNvPr>
          <p:cNvCxnSpPr>
            <a:cxnSpLocks/>
          </p:cNvCxnSpPr>
          <p:nvPr/>
        </p:nvCxnSpPr>
        <p:spPr>
          <a:xfrm flipH="1">
            <a:off x="457199" y="3138891"/>
            <a:ext cx="7458450"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7" name="Text Placeholder 15">
            <a:extLst>
              <a:ext uri="{FF2B5EF4-FFF2-40B4-BE49-F238E27FC236}">
                <a16:creationId xmlns:a16="http://schemas.microsoft.com/office/drawing/2014/main" id="{0EA9F436-BB9D-BE23-136B-ADC9DDB083B0}"/>
              </a:ext>
            </a:extLst>
          </p:cNvPr>
          <p:cNvSpPr>
            <a:spLocks noGrp="1" noChangeArrowheads="1"/>
          </p:cNvSpPr>
          <p:nvPr/>
        </p:nvSpPr>
        <p:spPr bwMode="auto">
          <a:xfrm>
            <a:off x="457199" y="3341688"/>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What does the GFOA Certificate of Achievement Checklist say?</a:t>
            </a:r>
          </a:p>
          <a:p>
            <a:pPr eaLnBrk="1" hangingPunct="1">
              <a:buFont typeface="Arial" panose="020B0604020202020204" pitchFamily="34" charset="0"/>
              <a:buNone/>
            </a:pPr>
            <a:endParaRPr lang="en-US" altLang="en-US" sz="2000" dirty="0"/>
          </a:p>
        </p:txBody>
      </p:sp>
      <p:sp>
        <p:nvSpPr>
          <p:cNvPr id="9" name="TextBox 8">
            <a:extLst>
              <a:ext uri="{FF2B5EF4-FFF2-40B4-BE49-F238E27FC236}">
                <a16:creationId xmlns:a16="http://schemas.microsoft.com/office/drawing/2014/main" id="{91205672-50D4-F698-B1ED-97D594B370C5}"/>
              </a:ext>
            </a:extLst>
          </p:cNvPr>
          <p:cNvSpPr txBox="1"/>
          <p:nvPr/>
        </p:nvSpPr>
        <p:spPr>
          <a:xfrm>
            <a:off x="457199" y="5945751"/>
            <a:ext cx="9967475" cy="584775"/>
          </a:xfrm>
          <a:prstGeom prst="rect">
            <a:avLst/>
          </a:prstGeom>
          <a:noFill/>
        </p:spPr>
        <p:txBody>
          <a:bodyPr wrap="square" rtlCol="0">
            <a:spAutoFit/>
          </a:bodyPr>
          <a:lstStyle/>
          <a:p>
            <a:r>
              <a:rPr lang="en-US" sz="1600" i="1" dirty="0">
                <a:hlinkClick r:id="rId2"/>
              </a:rPr>
              <a:t>https://gfoa-craftcms.files.svdcdn.com/production/pdfs/COA-Checklist-032625.pdf</a:t>
            </a:r>
            <a:endParaRPr lang="en-US" sz="1600" i="1" dirty="0"/>
          </a:p>
          <a:p>
            <a:endParaRPr lang="en-US" sz="1600" i="1" dirty="0"/>
          </a:p>
        </p:txBody>
      </p:sp>
      <p:sp>
        <p:nvSpPr>
          <p:cNvPr id="11" name="Text Placeholder 2">
            <a:extLst>
              <a:ext uri="{FF2B5EF4-FFF2-40B4-BE49-F238E27FC236}">
                <a16:creationId xmlns:a16="http://schemas.microsoft.com/office/drawing/2014/main" id="{A204120F-EDAA-6DDF-40D3-A4D101370134}"/>
              </a:ext>
            </a:extLst>
          </p:cNvPr>
          <p:cNvSpPr>
            <a:spLocks noGrp="1" noChangeArrowheads="1"/>
          </p:cNvSpPr>
          <p:nvPr/>
        </p:nvSpPr>
        <p:spPr bwMode="auto">
          <a:xfrm>
            <a:off x="442188" y="3719472"/>
            <a:ext cx="10838985"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“If there have been no amendments to the budget during the year, has the government presented only one budget column labeled “original and final budget”?”</a:t>
            </a:r>
          </a:p>
        </p:txBody>
      </p:sp>
    </p:spTree>
    <p:extLst>
      <p:ext uri="{BB962C8B-B14F-4D97-AF65-F5344CB8AC3E}">
        <p14:creationId xmlns:p14="http://schemas.microsoft.com/office/powerpoint/2010/main" val="470394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6C32B-6A25-7459-3042-C0DE2DABBC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72C27A-7B8B-4201-4E7B-60782F7C424E}"/>
              </a:ext>
            </a:extLst>
          </p:cNvPr>
          <p:cNvSpPr>
            <a:spLocks noGrp="1"/>
          </p:cNvSpPr>
          <p:nvPr>
            <p:ph type="title"/>
          </p:nvPr>
        </p:nvSpPr>
        <p:spPr/>
        <p:txBody>
          <a:bodyPr/>
          <a:lstStyle/>
          <a:p>
            <a:r>
              <a:rPr lang="en-US" altLang="en-US" dirty="0"/>
              <a:t>GASB 103 – Proprietary Statement Presentation</a:t>
            </a:r>
            <a:endParaRPr lang="en-US" dirty="0"/>
          </a:p>
        </p:txBody>
      </p:sp>
      <p:sp>
        <p:nvSpPr>
          <p:cNvPr id="3" name="Footer Placeholder 2">
            <a:extLst>
              <a:ext uri="{FF2B5EF4-FFF2-40B4-BE49-F238E27FC236}">
                <a16:creationId xmlns:a16="http://schemas.microsoft.com/office/drawing/2014/main" id="{7C4FDA53-46F3-0BF8-2E13-6BDE7E62CD78}"/>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6A869833-5279-3A9F-2BBB-2F739AB877E0}"/>
              </a:ext>
            </a:extLst>
          </p:cNvPr>
          <p:cNvSpPr>
            <a:spLocks noGrp="1"/>
          </p:cNvSpPr>
          <p:nvPr>
            <p:ph type="sldNum" sz="quarter" idx="4"/>
          </p:nvPr>
        </p:nvSpPr>
        <p:spPr/>
        <p:txBody>
          <a:bodyPr/>
          <a:lstStyle/>
          <a:p>
            <a:fld id="{86FF71B8-800E-F24F-8FDA-A034722324D3}" type="slidenum">
              <a:rPr lang="en-US" smtClean="0"/>
              <a:pPr/>
              <a:t>28</a:t>
            </a:fld>
            <a:endParaRPr lang="en-US" dirty="0"/>
          </a:p>
        </p:txBody>
      </p:sp>
      <p:sp>
        <p:nvSpPr>
          <p:cNvPr id="14" name="Text Placeholder 15">
            <a:extLst>
              <a:ext uri="{FF2B5EF4-FFF2-40B4-BE49-F238E27FC236}">
                <a16:creationId xmlns:a16="http://schemas.microsoft.com/office/drawing/2014/main" id="{F4F27737-B7CB-1356-4E9B-1FAA7223D0DD}"/>
              </a:ext>
            </a:extLst>
          </p:cNvPr>
          <p:cNvSpPr>
            <a:spLocks noGrp="1" noChangeArrowheads="1"/>
          </p:cNvSpPr>
          <p:nvPr/>
        </p:nvSpPr>
        <p:spPr bwMode="auto">
          <a:xfrm>
            <a:off x="457199" y="1604963"/>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Presentation of Proprietary Fund Statement of Revenues, Expenses, and Changes in Fund Net Position</a:t>
            </a:r>
          </a:p>
          <a:p>
            <a:pPr eaLnBrk="1" hangingPunct="1">
              <a:buFont typeface="Arial" panose="020B0604020202020204" pitchFamily="34" charset="0"/>
              <a:buNone/>
            </a:pPr>
            <a:endParaRPr lang="en-US" altLang="en-US" dirty="0"/>
          </a:p>
        </p:txBody>
      </p:sp>
      <p:sp>
        <p:nvSpPr>
          <p:cNvPr id="17" name="Text Placeholder 2">
            <a:extLst>
              <a:ext uri="{FF2B5EF4-FFF2-40B4-BE49-F238E27FC236}">
                <a16:creationId xmlns:a16="http://schemas.microsoft.com/office/drawing/2014/main" id="{449FD02E-A0D7-9716-FF8A-59666E07C022}"/>
              </a:ext>
            </a:extLst>
          </p:cNvPr>
          <p:cNvSpPr>
            <a:spLocks noGrp="1" noChangeArrowheads="1"/>
          </p:cNvSpPr>
          <p:nvPr/>
        </p:nvSpPr>
        <p:spPr bwMode="auto">
          <a:xfrm>
            <a:off x="457199" y="2901904"/>
            <a:ext cx="8396869" cy="69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This statement should distinguish between operating and nonoperating revenues and expenses as well as separately report noncapital subsidies (which is a type of nonoperating revenue and expense)</a:t>
            </a:r>
          </a:p>
        </p:txBody>
      </p:sp>
      <p:cxnSp>
        <p:nvCxnSpPr>
          <p:cNvPr id="5" name="Straight Connector 4">
            <a:extLst>
              <a:ext uri="{FF2B5EF4-FFF2-40B4-BE49-F238E27FC236}">
                <a16:creationId xmlns:a16="http://schemas.microsoft.com/office/drawing/2014/main" id="{D293294F-B1A6-F1E3-E668-1809DCC5E0F4}"/>
              </a:ext>
            </a:extLst>
          </p:cNvPr>
          <p:cNvCxnSpPr>
            <a:cxnSpLocks/>
          </p:cNvCxnSpPr>
          <p:nvPr/>
        </p:nvCxnSpPr>
        <p:spPr>
          <a:xfrm flipH="1">
            <a:off x="603882" y="2536725"/>
            <a:ext cx="7458450"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664975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583B8-F58D-E43C-BF74-1DD0F821C0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CE8D72-ED4F-BA8D-2BCB-9D4AAB638A88}"/>
              </a:ext>
            </a:extLst>
          </p:cNvPr>
          <p:cNvSpPr>
            <a:spLocks noGrp="1"/>
          </p:cNvSpPr>
          <p:nvPr>
            <p:ph type="title"/>
          </p:nvPr>
        </p:nvSpPr>
        <p:spPr/>
        <p:txBody>
          <a:bodyPr/>
          <a:lstStyle/>
          <a:p>
            <a:r>
              <a:rPr lang="en-US" altLang="en-US" dirty="0"/>
              <a:t>GASB 103 – Proprietary Statement Presentation</a:t>
            </a:r>
            <a:endParaRPr lang="en-US" dirty="0"/>
          </a:p>
        </p:txBody>
      </p:sp>
      <p:sp>
        <p:nvSpPr>
          <p:cNvPr id="3" name="Footer Placeholder 2">
            <a:extLst>
              <a:ext uri="{FF2B5EF4-FFF2-40B4-BE49-F238E27FC236}">
                <a16:creationId xmlns:a16="http://schemas.microsoft.com/office/drawing/2014/main" id="{5DD3CDA8-536B-9CA5-0C2F-A225C515120E}"/>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55D5C825-D617-FBA1-3AA2-5E203E152EFA}"/>
              </a:ext>
            </a:extLst>
          </p:cNvPr>
          <p:cNvSpPr>
            <a:spLocks noGrp="1"/>
          </p:cNvSpPr>
          <p:nvPr>
            <p:ph type="sldNum" sz="quarter" idx="4"/>
          </p:nvPr>
        </p:nvSpPr>
        <p:spPr/>
        <p:txBody>
          <a:bodyPr/>
          <a:lstStyle/>
          <a:p>
            <a:fld id="{86FF71B8-800E-F24F-8FDA-A034722324D3}" type="slidenum">
              <a:rPr lang="en-US" smtClean="0"/>
              <a:pPr/>
              <a:t>29</a:t>
            </a:fld>
            <a:endParaRPr lang="en-US" dirty="0"/>
          </a:p>
        </p:txBody>
      </p:sp>
      <p:sp>
        <p:nvSpPr>
          <p:cNvPr id="14" name="Text Placeholder 15">
            <a:extLst>
              <a:ext uri="{FF2B5EF4-FFF2-40B4-BE49-F238E27FC236}">
                <a16:creationId xmlns:a16="http://schemas.microsoft.com/office/drawing/2014/main" id="{9DF2FF49-0CF2-738D-8CEE-5C1FD0D8C92D}"/>
              </a:ext>
            </a:extLst>
          </p:cNvPr>
          <p:cNvSpPr>
            <a:spLocks noGrp="1" noChangeArrowheads="1"/>
          </p:cNvSpPr>
          <p:nvPr/>
        </p:nvSpPr>
        <p:spPr bwMode="auto">
          <a:xfrm>
            <a:off x="425462" y="1438554"/>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Presentation of Proprietary Fund Statement of Revenues, Expenses, and Changes in Fund Net Position</a:t>
            </a:r>
          </a:p>
          <a:p>
            <a:pPr eaLnBrk="1" hangingPunct="1">
              <a:buFont typeface="Arial" panose="020B0604020202020204" pitchFamily="34" charset="0"/>
              <a:buNone/>
            </a:pPr>
            <a:endParaRPr lang="en-US" altLang="en-US" dirty="0"/>
          </a:p>
        </p:txBody>
      </p:sp>
      <p:cxnSp>
        <p:nvCxnSpPr>
          <p:cNvPr id="5" name="Straight Connector 4">
            <a:extLst>
              <a:ext uri="{FF2B5EF4-FFF2-40B4-BE49-F238E27FC236}">
                <a16:creationId xmlns:a16="http://schemas.microsoft.com/office/drawing/2014/main" id="{53B74F29-5641-6129-D5E6-75D642812B6D}"/>
              </a:ext>
            </a:extLst>
          </p:cNvPr>
          <p:cNvCxnSpPr>
            <a:cxnSpLocks/>
          </p:cNvCxnSpPr>
          <p:nvPr/>
        </p:nvCxnSpPr>
        <p:spPr>
          <a:xfrm flipH="1">
            <a:off x="533114" y="2313701"/>
            <a:ext cx="7458450"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7" name="Picture 6">
            <a:extLst>
              <a:ext uri="{FF2B5EF4-FFF2-40B4-BE49-F238E27FC236}">
                <a16:creationId xmlns:a16="http://schemas.microsoft.com/office/drawing/2014/main" id="{471B2DD4-6571-043F-09B1-FCD771C6209C}"/>
              </a:ext>
            </a:extLst>
          </p:cNvPr>
          <p:cNvPicPr>
            <a:picLocks noChangeAspect="1"/>
          </p:cNvPicPr>
          <p:nvPr/>
        </p:nvPicPr>
        <p:blipFill>
          <a:blip r:embed="rId2"/>
          <a:stretch>
            <a:fillRect/>
          </a:stretch>
        </p:blipFill>
        <p:spPr>
          <a:xfrm>
            <a:off x="477358" y="2489833"/>
            <a:ext cx="7997569" cy="398628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67679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8B7A4-03E8-45A8-AF55-51B12B89F3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D10DF5-5C44-50AF-CB18-D6234658DFF1}"/>
              </a:ext>
            </a:extLst>
          </p:cNvPr>
          <p:cNvSpPr>
            <a:spLocks noGrp="1"/>
          </p:cNvSpPr>
          <p:nvPr>
            <p:ph type="title"/>
          </p:nvPr>
        </p:nvSpPr>
        <p:spPr/>
        <p:txBody>
          <a:bodyPr/>
          <a:lstStyle/>
          <a:p>
            <a:r>
              <a:rPr lang="en-US" altLang="en-US" dirty="0"/>
              <a:t>GASB 103 – Proprietary Statement Presentation</a:t>
            </a:r>
            <a:endParaRPr lang="en-US" dirty="0"/>
          </a:p>
        </p:txBody>
      </p:sp>
      <p:sp>
        <p:nvSpPr>
          <p:cNvPr id="3" name="Footer Placeholder 2">
            <a:extLst>
              <a:ext uri="{FF2B5EF4-FFF2-40B4-BE49-F238E27FC236}">
                <a16:creationId xmlns:a16="http://schemas.microsoft.com/office/drawing/2014/main" id="{B4FA4E33-1DDE-0F13-29A9-FFB4D5CA32B1}"/>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E1DEBD5C-B8FD-EAAF-C1CC-03BD7A4BDFBC}"/>
              </a:ext>
            </a:extLst>
          </p:cNvPr>
          <p:cNvSpPr>
            <a:spLocks noGrp="1"/>
          </p:cNvSpPr>
          <p:nvPr>
            <p:ph type="sldNum" sz="quarter" idx="4"/>
          </p:nvPr>
        </p:nvSpPr>
        <p:spPr/>
        <p:txBody>
          <a:bodyPr/>
          <a:lstStyle/>
          <a:p>
            <a:fld id="{86FF71B8-800E-F24F-8FDA-A034722324D3}" type="slidenum">
              <a:rPr lang="en-US" smtClean="0"/>
              <a:pPr/>
              <a:t>30</a:t>
            </a:fld>
            <a:endParaRPr lang="en-US" dirty="0"/>
          </a:p>
        </p:txBody>
      </p:sp>
      <p:sp>
        <p:nvSpPr>
          <p:cNvPr id="14" name="Text Placeholder 15">
            <a:extLst>
              <a:ext uri="{FF2B5EF4-FFF2-40B4-BE49-F238E27FC236}">
                <a16:creationId xmlns:a16="http://schemas.microsoft.com/office/drawing/2014/main" id="{12803CF7-7028-646B-A5F0-F8D74BC5ABD5}"/>
              </a:ext>
            </a:extLst>
          </p:cNvPr>
          <p:cNvSpPr>
            <a:spLocks noGrp="1" noChangeArrowheads="1"/>
          </p:cNvSpPr>
          <p:nvPr/>
        </p:nvSpPr>
        <p:spPr bwMode="auto">
          <a:xfrm>
            <a:off x="457199" y="1604963"/>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Presentation of Proprietary Fund Statement of Revenues, Expenses, and Changes in Fund Net Position</a:t>
            </a:r>
          </a:p>
          <a:p>
            <a:pPr eaLnBrk="1" hangingPunct="1">
              <a:buFont typeface="Arial" panose="020B0604020202020204" pitchFamily="34" charset="0"/>
              <a:buNone/>
            </a:pPr>
            <a:endParaRPr lang="en-US" altLang="en-US" dirty="0"/>
          </a:p>
        </p:txBody>
      </p:sp>
      <p:cxnSp>
        <p:nvCxnSpPr>
          <p:cNvPr id="5" name="Straight Connector 4">
            <a:extLst>
              <a:ext uri="{FF2B5EF4-FFF2-40B4-BE49-F238E27FC236}">
                <a16:creationId xmlns:a16="http://schemas.microsoft.com/office/drawing/2014/main" id="{251B1946-0A6F-DC24-40CC-16A471683D7D}"/>
              </a:ext>
            </a:extLst>
          </p:cNvPr>
          <p:cNvCxnSpPr>
            <a:cxnSpLocks/>
          </p:cNvCxnSpPr>
          <p:nvPr/>
        </p:nvCxnSpPr>
        <p:spPr>
          <a:xfrm flipH="1">
            <a:off x="603882" y="2536725"/>
            <a:ext cx="7458450"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7" name="Text Placeholder 15">
            <a:extLst>
              <a:ext uri="{FF2B5EF4-FFF2-40B4-BE49-F238E27FC236}">
                <a16:creationId xmlns:a16="http://schemas.microsoft.com/office/drawing/2014/main" id="{4C83DD79-D96B-06EC-41D5-CA8B96165057}"/>
              </a:ext>
            </a:extLst>
          </p:cNvPr>
          <p:cNvSpPr>
            <a:spLocks noGrp="1" noChangeArrowheads="1"/>
          </p:cNvSpPr>
          <p:nvPr/>
        </p:nvSpPr>
        <p:spPr bwMode="auto">
          <a:xfrm>
            <a:off x="457199" y="2901904"/>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Operating Revenues and Expenses</a:t>
            </a:r>
          </a:p>
          <a:p>
            <a:pPr eaLnBrk="1" hangingPunct="1">
              <a:buFont typeface="Arial" panose="020B0604020202020204" pitchFamily="34" charset="0"/>
              <a:buNone/>
            </a:pPr>
            <a:endParaRPr lang="en-US" altLang="en-US" sz="2000" dirty="0"/>
          </a:p>
        </p:txBody>
      </p:sp>
      <p:sp>
        <p:nvSpPr>
          <p:cNvPr id="9" name="Text Placeholder 2">
            <a:extLst>
              <a:ext uri="{FF2B5EF4-FFF2-40B4-BE49-F238E27FC236}">
                <a16:creationId xmlns:a16="http://schemas.microsoft.com/office/drawing/2014/main" id="{D09977DA-A0E8-06DA-F708-1CE8491B3510}"/>
              </a:ext>
            </a:extLst>
          </p:cNvPr>
          <p:cNvSpPr>
            <a:spLocks noGrp="1" noChangeArrowheads="1"/>
          </p:cNvSpPr>
          <p:nvPr/>
        </p:nvSpPr>
        <p:spPr bwMode="auto">
          <a:xfrm>
            <a:off x="457199" y="3420706"/>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14000"/>
              </a:lnSpc>
            </a:pPr>
            <a:r>
              <a:rPr lang="en-US" altLang="en-US" sz="1800" b="0" dirty="0">
                <a:solidFill>
                  <a:schemeClr val="tx1"/>
                </a:solidFill>
              </a:rPr>
              <a:t>Operating revenues and expenses are revenues and expenses other than nonoperating revenues and expenses</a:t>
            </a:r>
          </a:p>
          <a:p>
            <a:pPr marL="285750" indent="-285750">
              <a:lnSpc>
                <a:spcPct val="114000"/>
              </a:lnSpc>
            </a:pPr>
            <a:r>
              <a:rPr lang="en-US" altLang="en-US" sz="1800" b="0" dirty="0">
                <a:solidFill>
                  <a:schemeClr val="tx1"/>
                </a:solidFill>
              </a:rPr>
              <a:t>The nature of operating revenues and expenses may vary based on the nature of the fund – for example, interest revenues would generally be nonoperating, unless the fund’s principal ongoing operations involved making loans to homeowners</a:t>
            </a:r>
          </a:p>
        </p:txBody>
      </p:sp>
    </p:spTree>
    <p:extLst>
      <p:ext uri="{BB962C8B-B14F-4D97-AF65-F5344CB8AC3E}">
        <p14:creationId xmlns:p14="http://schemas.microsoft.com/office/powerpoint/2010/main" val="4211184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4DC5D-00F4-F913-BA8B-572B22A4EBA0}"/>
            </a:ext>
          </a:extLst>
        </p:cNvPr>
        <p:cNvGrpSpPr/>
        <p:nvPr/>
      </p:nvGrpSpPr>
      <p:grpSpPr>
        <a:xfrm>
          <a:off x="0" y="0"/>
          <a:ext cx="0" cy="0"/>
          <a:chOff x="0" y="0"/>
          <a:chExt cx="0" cy="0"/>
        </a:xfrm>
      </p:grpSpPr>
      <p:sp>
        <p:nvSpPr>
          <p:cNvPr id="36865" name="Title 1">
            <a:extLst>
              <a:ext uri="{FF2B5EF4-FFF2-40B4-BE49-F238E27FC236}">
                <a16:creationId xmlns:a16="http://schemas.microsoft.com/office/drawing/2014/main" id="{C49299F1-5570-7F6F-C00C-0DC7E151194C}"/>
              </a:ext>
            </a:extLst>
          </p:cNvPr>
          <p:cNvSpPr>
            <a:spLocks noGrp="1" noChangeArrowheads="1"/>
          </p:cNvSpPr>
          <p:nvPr>
            <p:ph type="title"/>
          </p:nvPr>
        </p:nvSpPr>
        <p:spPr>
          <a:xfrm>
            <a:off x="603250" y="344488"/>
            <a:ext cx="10515600" cy="657225"/>
          </a:xfrm>
        </p:spPr>
        <p:txBody>
          <a:bodyPr/>
          <a:lstStyle/>
          <a:p>
            <a:r>
              <a:rPr lang="en-US" altLang="en-US" dirty="0"/>
              <a:t>GASB 103 – Proprietary Statement Presentation</a:t>
            </a:r>
          </a:p>
        </p:txBody>
      </p:sp>
      <p:sp>
        <p:nvSpPr>
          <p:cNvPr id="3" name="Footer Placeholder 2">
            <a:extLst>
              <a:ext uri="{FF2B5EF4-FFF2-40B4-BE49-F238E27FC236}">
                <a16:creationId xmlns:a16="http://schemas.microsoft.com/office/drawing/2014/main" id="{8496B68B-50DA-D69A-5BB7-F1D42EE61D27}"/>
              </a:ext>
            </a:extLst>
          </p:cNvPr>
          <p:cNvSpPr>
            <a:spLocks noGrp="1"/>
          </p:cNvSpPr>
          <p:nvPr>
            <p:ph type="ftr" sz="quarter" idx="10"/>
          </p:nvPr>
        </p:nvSpPr>
        <p:spPr>
          <a:xfrm>
            <a:off x="4038600" y="6530975"/>
            <a:ext cx="4114800" cy="284163"/>
          </a:xfrm>
          <a:prstGeom prst="rect">
            <a:avLst/>
          </a:prstGeom>
        </p:spPr>
        <p:txBody>
          <a:bodyPr/>
          <a:lstStyle>
            <a:defPPr>
              <a:defRPr lang="en-US"/>
            </a:defPPr>
            <a:lvl1pPr algn="ctr" rtl="0" eaLnBrk="1" fontAlgn="auto" hangingPunct="1">
              <a:spcBef>
                <a:spcPts val="0"/>
              </a:spcBef>
              <a:spcAft>
                <a:spcPts val="0"/>
              </a:spcAft>
              <a:defRPr sz="1000" kern="1200">
                <a:solidFill>
                  <a:schemeClr val="bg1">
                    <a:lumMod val="6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r>
              <a:rPr lang="en-US" dirty="0"/>
              <a:t>© 2026 Redpath and Company, LLC. All rights reserved.</a:t>
            </a:r>
          </a:p>
        </p:txBody>
      </p:sp>
      <p:sp>
        <p:nvSpPr>
          <p:cNvPr id="36867" name="Slide Number Placeholder 3">
            <a:extLst>
              <a:ext uri="{FF2B5EF4-FFF2-40B4-BE49-F238E27FC236}">
                <a16:creationId xmlns:a16="http://schemas.microsoft.com/office/drawing/2014/main" id="{7DB06ABE-F391-2043-944F-6CBB2426D9ED}"/>
              </a:ext>
            </a:extLst>
          </p:cNvPr>
          <p:cNvSpPr>
            <a:spLocks noGrp="1" noChangeArrowheads="1"/>
          </p:cNvSpPr>
          <p:nvPr>
            <p:ph type="sldNum" sz="quarter" idx="11"/>
          </p:nvPr>
        </p:nvSpPr>
        <p:spPr bwMode="auto">
          <a:xfrm>
            <a:off x="9364663" y="6530975"/>
            <a:ext cx="2743200" cy="2841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sz="1000" kern="1200">
                <a:solidFill>
                  <a:schemeClr val="tx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fontAlgn="base">
              <a:lnSpc>
                <a:spcPct val="100000"/>
              </a:lnSpc>
              <a:spcBef>
                <a:spcPct val="0"/>
              </a:spcBef>
              <a:spcAft>
                <a:spcPct val="0"/>
              </a:spcAft>
              <a:buFontTx/>
              <a:buNone/>
              <a:defRPr/>
            </a:pPr>
            <a:fld id="{28871D7A-073D-EA48-85B3-584241CA1CE8}" type="slidenum">
              <a:rPr lang="en-US" smtClean="0"/>
              <a:pPr fontAlgn="base">
                <a:lnSpc>
                  <a:spcPct val="100000"/>
                </a:lnSpc>
                <a:spcBef>
                  <a:spcPct val="0"/>
                </a:spcBef>
                <a:spcAft>
                  <a:spcPct val="0"/>
                </a:spcAft>
                <a:buFontTx/>
                <a:buNone/>
                <a:defRPr/>
              </a:pPr>
              <a:t>31</a:t>
            </a:fld>
            <a:endParaRPr lang="en-US" altLang="en-US" sz="1000" b="0" dirty="0">
              <a:solidFill>
                <a:schemeClr val="tx1"/>
              </a:solidFill>
            </a:endParaRPr>
          </a:p>
        </p:txBody>
      </p:sp>
      <p:sp>
        <p:nvSpPr>
          <p:cNvPr id="6" name="Rectangle 5">
            <a:extLst>
              <a:ext uri="{FF2B5EF4-FFF2-40B4-BE49-F238E27FC236}">
                <a16:creationId xmlns:a16="http://schemas.microsoft.com/office/drawing/2014/main" id="{EEB6F598-BFD3-CB17-6ABD-A9533F7660BE}"/>
              </a:ext>
            </a:extLst>
          </p:cNvPr>
          <p:cNvSpPr/>
          <p:nvPr/>
        </p:nvSpPr>
        <p:spPr>
          <a:xfrm>
            <a:off x="480820" y="4197554"/>
            <a:ext cx="2062163" cy="167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a:extLst>
              <a:ext uri="{FF2B5EF4-FFF2-40B4-BE49-F238E27FC236}">
                <a16:creationId xmlns:a16="http://schemas.microsoft.com/office/drawing/2014/main" id="{1DA17F56-3F08-2CAA-0328-830F80401CC5}"/>
              </a:ext>
            </a:extLst>
          </p:cNvPr>
          <p:cNvSpPr/>
          <p:nvPr/>
        </p:nvSpPr>
        <p:spPr>
          <a:xfrm>
            <a:off x="2690620" y="4195966"/>
            <a:ext cx="2062163" cy="167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a:extLst>
              <a:ext uri="{FF2B5EF4-FFF2-40B4-BE49-F238E27FC236}">
                <a16:creationId xmlns:a16="http://schemas.microsoft.com/office/drawing/2014/main" id="{B97B16A4-CA15-662A-459A-09FC6DDEFDEF}"/>
              </a:ext>
            </a:extLst>
          </p:cNvPr>
          <p:cNvSpPr/>
          <p:nvPr/>
        </p:nvSpPr>
        <p:spPr>
          <a:xfrm>
            <a:off x="4898833" y="4195966"/>
            <a:ext cx="2062162" cy="167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a:extLst>
              <a:ext uri="{FF2B5EF4-FFF2-40B4-BE49-F238E27FC236}">
                <a16:creationId xmlns:a16="http://schemas.microsoft.com/office/drawing/2014/main" id="{62C60CA7-3EB1-0350-0D55-98355FB02FCF}"/>
              </a:ext>
            </a:extLst>
          </p:cNvPr>
          <p:cNvSpPr/>
          <p:nvPr/>
        </p:nvSpPr>
        <p:spPr>
          <a:xfrm>
            <a:off x="7105458" y="4195966"/>
            <a:ext cx="2062162" cy="167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Oval 9">
            <a:extLst>
              <a:ext uri="{FF2B5EF4-FFF2-40B4-BE49-F238E27FC236}">
                <a16:creationId xmlns:a16="http://schemas.microsoft.com/office/drawing/2014/main" id="{1A6B7CC4-309D-BDFD-9733-05F82821113B}"/>
              </a:ext>
            </a:extLst>
          </p:cNvPr>
          <p:cNvSpPr/>
          <p:nvPr/>
        </p:nvSpPr>
        <p:spPr>
          <a:xfrm>
            <a:off x="1104708" y="3805441"/>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Oval 10">
            <a:extLst>
              <a:ext uri="{FF2B5EF4-FFF2-40B4-BE49-F238E27FC236}">
                <a16:creationId xmlns:a16="http://schemas.microsoft.com/office/drawing/2014/main" id="{7234FA8F-4CE5-C060-675E-96DC5F5ECA3E}"/>
              </a:ext>
            </a:extLst>
          </p:cNvPr>
          <p:cNvSpPr/>
          <p:nvPr/>
        </p:nvSpPr>
        <p:spPr>
          <a:xfrm>
            <a:off x="3306570" y="3814966"/>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2" name="Oval 11">
            <a:extLst>
              <a:ext uri="{FF2B5EF4-FFF2-40B4-BE49-F238E27FC236}">
                <a16:creationId xmlns:a16="http://schemas.microsoft.com/office/drawing/2014/main" id="{DB09D23D-1696-95F8-9744-24B87AB85E29}"/>
              </a:ext>
            </a:extLst>
          </p:cNvPr>
          <p:cNvSpPr/>
          <p:nvPr/>
        </p:nvSpPr>
        <p:spPr>
          <a:xfrm>
            <a:off x="5516370" y="3805441"/>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Oval 12">
            <a:extLst>
              <a:ext uri="{FF2B5EF4-FFF2-40B4-BE49-F238E27FC236}">
                <a16:creationId xmlns:a16="http://schemas.microsoft.com/office/drawing/2014/main" id="{D36CB121-9538-1F91-A933-8EB295CF5223}"/>
              </a:ext>
            </a:extLst>
          </p:cNvPr>
          <p:cNvSpPr/>
          <p:nvPr/>
        </p:nvSpPr>
        <p:spPr>
          <a:xfrm>
            <a:off x="7734108" y="3805441"/>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876" name="Text Placeholder 15">
            <a:extLst>
              <a:ext uri="{FF2B5EF4-FFF2-40B4-BE49-F238E27FC236}">
                <a16:creationId xmlns:a16="http://schemas.microsoft.com/office/drawing/2014/main" id="{7B9045CF-F395-0E6D-DEC8-2C513AB7289B}"/>
              </a:ext>
            </a:extLst>
          </p:cNvPr>
          <p:cNvSpPr>
            <a:spLocks noGrp="1" noChangeArrowheads="1"/>
          </p:cNvSpPr>
          <p:nvPr/>
        </p:nvSpPr>
        <p:spPr bwMode="auto">
          <a:xfrm>
            <a:off x="488758" y="4718254"/>
            <a:ext cx="206057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Contributions to permanent and term endowments</a:t>
            </a:r>
          </a:p>
        </p:txBody>
      </p:sp>
      <p:sp>
        <p:nvSpPr>
          <p:cNvPr id="36877" name="Text Placeholder 15">
            <a:extLst>
              <a:ext uri="{FF2B5EF4-FFF2-40B4-BE49-F238E27FC236}">
                <a16:creationId xmlns:a16="http://schemas.microsoft.com/office/drawing/2014/main" id="{6B8F8940-40B2-DB2A-2FD2-E0A7898D310A}"/>
              </a:ext>
            </a:extLst>
          </p:cNvPr>
          <p:cNvSpPr>
            <a:spLocks noGrp="1" noChangeArrowheads="1"/>
          </p:cNvSpPr>
          <p:nvPr/>
        </p:nvSpPr>
        <p:spPr bwMode="auto">
          <a:xfrm>
            <a:off x="2789045" y="4716666"/>
            <a:ext cx="1895475"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Revenues and expenses related to financing</a:t>
            </a:r>
          </a:p>
        </p:txBody>
      </p:sp>
      <p:sp>
        <p:nvSpPr>
          <p:cNvPr id="36878" name="Text Placeholder 15">
            <a:extLst>
              <a:ext uri="{FF2B5EF4-FFF2-40B4-BE49-F238E27FC236}">
                <a16:creationId xmlns:a16="http://schemas.microsoft.com/office/drawing/2014/main" id="{28D58DB6-0DA1-0628-83EE-864B83A8A4FB}"/>
              </a:ext>
            </a:extLst>
          </p:cNvPr>
          <p:cNvSpPr>
            <a:spLocks noGrp="1" noChangeArrowheads="1"/>
          </p:cNvSpPr>
          <p:nvPr/>
        </p:nvSpPr>
        <p:spPr bwMode="auto">
          <a:xfrm>
            <a:off x="4981383" y="4716666"/>
            <a:ext cx="1897062"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Resources from the disposal of capital assets and inventory</a:t>
            </a:r>
          </a:p>
        </p:txBody>
      </p:sp>
      <p:sp>
        <p:nvSpPr>
          <p:cNvPr id="36879" name="Text Placeholder 15">
            <a:extLst>
              <a:ext uri="{FF2B5EF4-FFF2-40B4-BE49-F238E27FC236}">
                <a16:creationId xmlns:a16="http://schemas.microsoft.com/office/drawing/2014/main" id="{89F091A1-7E78-21AB-13A0-E12F50DC16D9}"/>
              </a:ext>
            </a:extLst>
          </p:cNvPr>
          <p:cNvSpPr>
            <a:spLocks noGrp="1" noChangeArrowheads="1"/>
          </p:cNvSpPr>
          <p:nvPr/>
        </p:nvSpPr>
        <p:spPr bwMode="auto">
          <a:xfrm>
            <a:off x="7145145" y="4716666"/>
            <a:ext cx="198120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Investment income and expenses</a:t>
            </a:r>
          </a:p>
        </p:txBody>
      </p:sp>
      <p:sp>
        <p:nvSpPr>
          <p:cNvPr id="26" name="Rectangle 25">
            <a:extLst>
              <a:ext uri="{FF2B5EF4-FFF2-40B4-BE49-F238E27FC236}">
                <a16:creationId xmlns:a16="http://schemas.microsoft.com/office/drawing/2014/main" id="{CDD399F8-8915-0975-BAA3-95E1465FB0B6}"/>
              </a:ext>
            </a:extLst>
          </p:cNvPr>
          <p:cNvSpPr/>
          <p:nvPr/>
        </p:nvSpPr>
        <p:spPr>
          <a:xfrm>
            <a:off x="9312083" y="4195965"/>
            <a:ext cx="2060575" cy="16738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6886" name="Text Placeholder 15">
            <a:extLst>
              <a:ext uri="{FF2B5EF4-FFF2-40B4-BE49-F238E27FC236}">
                <a16:creationId xmlns:a16="http://schemas.microsoft.com/office/drawing/2014/main" id="{6E4BFD47-830F-15C7-AEA9-374EC7A779D3}"/>
              </a:ext>
            </a:extLst>
          </p:cNvPr>
          <p:cNvSpPr>
            <a:spLocks noGrp="1" noChangeArrowheads="1"/>
          </p:cNvSpPr>
          <p:nvPr/>
        </p:nvSpPr>
        <p:spPr bwMode="auto">
          <a:xfrm>
            <a:off x="9385108" y="4716666"/>
            <a:ext cx="1897062"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ts val="400"/>
              </a:spcBef>
              <a:buFont typeface="Arial" panose="020B0604020202020204" pitchFamily="34" charset="0"/>
              <a:buNone/>
            </a:pPr>
            <a:r>
              <a:rPr lang="en-US" altLang="en-US" sz="1600" dirty="0"/>
              <a:t>Subsidies received and provided</a:t>
            </a:r>
          </a:p>
        </p:txBody>
      </p:sp>
      <p:sp>
        <p:nvSpPr>
          <p:cNvPr id="20" name="Text Placeholder 15">
            <a:extLst>
              <a:ext uri="{FF2B5EF4-FFF2-40B4-BE49-F238E27FC236}">
                <a16:creationId xmlns:a16="http://schemas.microsoft.com/office/drawing/2014/main" id="{26186B35-C25B-DE3B-6522-C342DE015164}"/>
              </a:ext>
            </a:extLst>
          </p:cNvPr>
          <p:cNvSpPr>
            <a:spLocks noGrp="1" noChangeArrowheads="1"/>
          </p:cNvSpPr>
          <p:nvPr/>
        </p:nvSpPr>
        <p:spPr bwMode="auto">
          <a:xfrm>
            <a:off x="388578" y="2753099"/>
            <a:ext cx="9389327" cy="133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1100" dirty="0"/>
              <a:t> </a:t>
            </a:r>
          </a:p>
          <a:p>
            <a:pPr eaLnBrk="1" hangingPunct="1">
              <a:buFont typeface="Arial" panose="020B0604020202020204" pitchFamily="34" charset="0"/>
              <a:buNone/>
            </a:pPr>
            <a:r>
              <a:rPr lang="en-US" altLang="en-US" dirty="0">
                <a:solidFill>
                  <a:srgbClr val="2A5058"/>
                </a:solidFill>
              </a:rPr>
              <a:t>Nonoperating Revenues and Expenses are:</a:t>
            </a:r>
          </a:p>
        </p:txBody>
      </p:sp>
      <p:sp>
        <p:nvSpPr>
          <p:cNvPr id="2" name="Text Placeholder 15">
            <a:extLst>
              <a:ext uri="{FF2B5EF4-FFF2-40B4-BE49-F238E27FC236}">
                <a16:creationId xmlns:a16="http://schemas.microsoft.com/office/drawing/2014/main" id="{CF16518E-3F79-C11E-DB6C-38CE5173304B}"/>
              </a:ext>
            </a:extLst>
          </p:cNvPr>
          <p:cNvSpPr>
            <a:spLocks noGrp="1" noChangeArrowheads="1"/>
          </p:cNvSpPr>
          <p:nvPr/>
        </p:nvSpPr>
        <p:spPr bwMode="auto">
          <a:xfrm>
            <a:off x="424830" y="1635348"/>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Presentation of Proprietary Fund Statement of Revenues, Expenses, and Changes in Fund Net Position</a:t>
            </a:r>
          </a:p>
          <a:p>
            <a:pPr eaLnBrk="1" hangingPunct="1">
              <a:buFont typeface="Arial" panose="020B0604020202020204" pitchFamily="34" charset="0"/>
              <a:buNone/>
            </a:pPr>
            <a:endParaRPr lang="en-US" altLang="en-US" dirty="0"/>
          </a:p>
        </p:txBody>
      </p:sp>
      <p:cxnSp>
        <p:nvCxnSpPr>
          <p:cNvPr id="5" name="Straight Connector 4">
            <a:extLst>
              <a:ext uri="{FF2B5EF4-FFF2-40B4-BE49-F238E27FC236}">
                <a16:creationId xmlns:a16="http://schemas.microsoft.com/office/drawing/2014/main" id="{EF0033DB-3594-031C-945A-DAC4EBE66695}"/>
              </a:ext>
            </a:extLst>
          </p:cNvPr>
          <p:cNvCxnSpPr>
            <a:cxnSpLocks/>
          </p:cNvCxnSpPr>
          <p:nvPr/>
        </p:nvCxnSpPr>
        <p:spPr>
          <a:xfrm flipH="1">
            <a:off x="603250" y="2622442"/>
            <a:ext cx="7458450"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7" name="Picture 16">
            <a:extLst>
              <a:ext uri="{FF2B5EF4-FFF2-40B4-BE49-F238E27FC236}">
                <a16:creationId xmlns:a16="http://schemas.microsoft.com/office/drawing/2014/main" id="{D91EB774-6FA5-CEE0-AED3-7D93273DD7A7}"/>
              </a:ext>
            </a:extLst>
          </p:cNvPr>
          <p:cNvPicPr>
            <a:picLocks noChangeAspect="1" noChangeArrowheads="1"/>
          </p:cNvPicPr>
          <p:nvPr/>
        </p:nvPicPr>
        <p:blipFill>
          <a:blip r:embed="rId2">
            <a:grayscl/>
            <a:biLevel thresh="50000"/>
            <a:extLst>
              <a:ext uri="{28A0092B-C50C-407E-A947-70E740481C1C}">
                <a14:useLocalDpi xmlns:a14="http://schemas.microsoft.com/office/drawing/2010/main" val="0"/>
              </a:ext>
            </a:extLst>
          </a:blip>
          <a:srcRect/>
          <a:stretch>
            <a:fillRect/>
          </a:stretch>
        </p:blipFill>
        <p:spPr bwMode="auto">
          <a:xfrm>
            <a:off x="1252345" y="3949110"/>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5138EC76-70EF-4577-5FDC-96DB4945B216}"/>
              </a:ext>
            </a:extLst>
          </p:cNvPr>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3470082" y="3958635"/>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Graphic 22" descr="Bank with solid fill">
            <a:extLst>
              <a:ext uri="{FF2B5EF4-FFF2-40B4-BE49-F238E27FC236}">
                <a16:creationId xmlns:a16="http://schemas.microsoft.com/office/drawing/2014/main" id="{D27FE8EB-2CC3-F734-14CB-1EEABF934C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15846" y="3879175"/>
            <a:ext cx="590635" cy="590635"/>
          </a:xfrm>
          <a:prstGeom prst="rect">
            <a:avLst/>
          </a:prstGeom>
        </p:spPr>
      </p:pic>
      <p:sp>
        <p:nvSpPr>
          <p:cNvPr id="28" name="Oval 27">
            <a:extLst>
              <a:ext uri="{FF2B5EF4-FFF2-40B4-BE49-F238E27FC236}">
                <a16:creationId xmlns:a16="http://schemas.microsoft.com/office/drawing/2014/main" id="{0465E1F7-B6F4-12E5-0196-D28EAC4CC7D6}"/>
              </a:ext>
            </a:extLst>
          </p:cNvPr>
          <p:cNvSpPr/>
          <p:nvPr/>
        </p:nvSpPr>
        <p:spPr>
          <a:xfrm>
            <a:off x="9907588" y="3791946"/>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30" name="Picture 29">
            <a:extLst>
              <a:ext uri="{FF2B5EF4-FFF2-40B4-BE49-F238E27FC236}">
                <a16:creationId xmlns:a16="http://schemas.microsoft.com/office/drawing/2014/main" id="{B026482C-51C0-14D1-80A4-1C6E9EFF0BBD}"/>
              </a:ext>
            </a:extLst>
          </p:cNvPr>
          <p:cNvPicPr>
            <a:picLocks noChangeAspect="1" noChangeArrowheads="1"/>
          </p:cNvPicPr>
          <p:nvPr/>
        </p:nvPicPr>
        <p:blipFill>
          <a:blip r:embed="rId5">
            <a:grayscl/>
            <a:biLevel thresh="50000"/>
            <a:extLst>
              <a:ext uri="{28A0092B-C50C-407E-A947-70E740481C1C}">
                <a14:useLocalDpi xmlns:a14="http://schemas.microsoft.com/office/drawing/2010/main" val="0"/>
              </a:ext>
            </a:extLst>
          </a:blip>
          <a:srcRect/>
          <a:stretch>
            <a:fillRect/>
          </a:stretch>
        </p:blipFill>
        <p:spPr bwMode="auto">
          <a:xfrm>
            <a:off x="7881745" y="3898669"/>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Graphic 31" descr="Priorities with solid fill">
            <a:extLst>
              <a:ext uri="{FF2B5EF4-FFF2-40B4-BE49-F238E27FC236}">
                <a16:creationId xmlns:a16="http://schemas.microsoft.com/office/drawing/2014/main" id="{F7C83A34-C6C8-371B-8FF1-AE249EE3E1E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26607" y="3923667"/>
            <a:ext cx="590635" cy="590635"/>
          </a:xfrm>
          <a:prstGeom prst="rect">
            <a:avLst/>
          </a:prstGeom>
        </p:spPr>
      </p:pic>
    </p:spTree>
    <p:extLst>
      <p:ext uri="{BB962C8B-B14F-4D97-AF65-F5344CB8AC3E}">
        <p14:creationId xmlns:p14="http://schemas.microsoft.com/office/powerpoint/2010/main" val="971313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2550F-CB25-F611-3C8F-74951B174342}"/>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67F0BF66-C5CE-D15E-2C4A-69A601702CDF}"/>
              </a:ext>
            </a:extLst>
          </p:cNvPr>
          <p:cNvSpPr/>
          <p:nvPr/>
        </p:nvSpPr>
        <p:spPr>
          <a:xfrm>
            <a:off x="579103" y="2799874"/>
            <a:ext cx="3731720" cy="32567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3699A32-5426-9134-1A37-9FE9E1BD967D}"/>
              </a:ext>
            </a:extLst>
          </p:cNvPr>
          <p:cNvSpPr>
            <a:spLocks noGrp="1"/>
          </p:cNvSpPr>
          <p:nvPr>
            <p:ph type="title"/>
          </p:nvPr>
        </p:nvSpPr>
        <p:spPr/>
        <p:txBody>
          <a:bodyPr/>
          <a:lstStyle/>
          <a:p>
            <a:r>
              <a:rPr lang="en-US" altLang="en-US" dirty="0"/>
              <a:t>GASB 103 – Proprietary Statement Presentation</a:t>
            </a:r>
            <a:endParaRPr lang="en-US" dirty="0"/>
          </a:p>
        </p:txBody>
      </p:sp>
      <p:sp>
        <p:nvSpPr>
          <p:cNvPr id="7" name="Footer Placeholder 6">
            <a:extLst>
              <a:ext uri="{FF2B5EF4-FFF2-40B4-BE49-F238E27FC236}">
                <a16:creationId xmlns:a16="http://schemas.microsoft.com/office/drawing/2014/main" id="{5FA10545-F5A7-FD50-2D1B-DD0DC6A3618A}"/>
              </a:ext>
            </a:extLst>
          </p:cNvPr>
          <p:cNvSpPr>
            <a:spLocks noGrp="1"/>
          </p:cNvSpPr>
          <p:nvPr>
            <p:ph type="ftr" sz="quarter" idx="3"/>
          </p:nvPr>
        </p:nvSpPr>
        <p:spPr/>
        <p:txBody>
          <a:bodyPr/>
          <a:lstStyle/>
          <a:p>
            <a:r>
              <a:rPr lang="en-US" dirty="0"/>
              <a:t>© 2026 Redpath and Company, LLC. All rights reserved.</a:t>
            </a:r>
          </a:p>
        </p:txBody>
      </p:sp>
      <p:sp>
        <p:nvSpPr>
          <p:cNvPr id="12" name="Slide Number Placeholder 11">
            <a:extLst>
              <a:ext uri="{FF2B5EF4-FFF2-40B4-BE49-F238E27FC236}">
                <a16:creationId xmlns:a16="http://schemas.microsoft.com/office/drawing/2014/main" id="{99EA7F7B-ED1D-9FC8-A382-C0096296CF42}"/>
              </a:ext>
            </a:extLst>
          </p:cNvPr>
          <p:cNvSpPr>
            <a:spLocks noGrp="1"/>
          </p:cNvSpPr>
          <p:nvPr>
            <p:ph type="sldNum" sz="quarter" idx="4"/>
          </p:nvPr>
        </p:nvSpPr>
        <p:spPr/>
        <p:txBody>
          <a:bodyPr/>
          <a:lstStyle/>
          <a:p>
            <a:fld id="{86FF71B8-800E-F24F-8FDA-A034722324D3}" type="slidenum">
              <a:rPr lang="en-US" smtClean="0"/>
              <a:pPr/>
              <a:t>32</a:t>
            </a:fld>
            <a:endParaRPr lang="en-US" dirty="0"/>
          </a:p>
        </p:txBody>
      </p:sp>
      <p:sp>
        <p:nvSpPr>
          <p:cNvPr id="28" name="Text Placeholder 15">
            <a:extLst>
              <a:ext uri="{FF2B5EF4-FFF2-40B4-BE49-F238E27FC236}">
                <a16:creationId xmlns:a16="http://schemas.microsoft.com/office/drawing/2014/main" id="{04FC1245-EFAB-C59D-04BF-8FB59AE9F898}"/>
              </a:ext>
            </a:extLst>
          </p:cNvPr>
          <p:cNvSpPr txBox="1">
            <a:spLocks/>
          </p:cNvSpPr>
          <p:nvPr/>
        </p:nvSpPr>
        <p:spPr>
          <a:xfrm>
            <a:off x="816423" y="3071603"/>
            <a:ext cx="3222177" cy="271329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0" dirty="0"/>
              <a:t>Resources received from another party or fund, for which the proprietary fund does not provide goods or services </a:t>
            </a:r>
            <a:r>
              <a:rPr lang="en-US" sz="1800" dirty="0"/>
              <a:t>and</a:t>
            </a:r>
            <a:r>
              <a:rPr lang="en-US" sz="1800" b="0" dirty="0"/>
              <a:t> that directly or indirectly keep the proprietary fund’s current or future fees/charges lower than they would be otherwise</a:t>
            </a:r>
          </a:p>
          <a:p>
            <a:pPr algn="ctr"/>
            <a:endParaRPr lang="en-US" sz="1800" dirty="0"/>
          </a:p>
        </p:txBody>
      </p:sp>
      <p:sp>
        <p:nvSpPr>
          <p:cNvPr id="3" name="Rectangle 2">
            <a:extLst>
              <a:ext uri="{FF2B5EF4-FFF2-40B4-BE49-F238E27FC236}">
                <a16:creationId xmlns:a16="http://schemas.microsoft.com/office/drawing/2014/main" id="{DD3A1EC1-F092-E8BD-C0ED-2213C733C1FD}"/>
              </a:ext>
            </a:extLst>
          </p:cNvPr>
          <p:cNvSpPr/>
          <p:nvPr/>
        </p:nvSpPr>
        <p:spPr>
          <a:xfrm>
            <a:off x="4844824" y="2819967"/>
            <a:ext cx="3731720" cy="32567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15">
            <a:extLst>
              <a:ext uri="{FF2B5EF4-FFF2-40B4-BE49-F238E27FC236}">
                <a16:creationId xmlns:a16="http://schemas.microsoft.com/office/drawing/2014/main" id="{7D3FDE8C-46E2-B847-7BF9-0E9D121BB0C3}"/>
              </a:ext>
            </a:extLst>
          </p:cNvPr>
          <p:cNvSpPr txBox="1">
            <a:spLocks/>
          </p:cNvSpPr>
          <p:nvPr/>
        </p:nvSpPr>
        <p:spPr>
          <a:xfrm>
            <a:off x="5044838" y="3082105"/>
            <a:ext cx="3218216" cy="261616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0" dirty="0"/>
              <a:t>Resources provided to another party or fund, for which the proprietary fund does not receive goods or services </a:t>
            </a:r>
            <a:r>
              <a:rPr lang="en-US" sz="1800" dirty="0"/>
              <a:t>and</a:t>
            </a:r>
            <a:r>
              <a:rPr lang="en-US" sz="1800" b="0" dirty="0"/>
              <a:t> that are recoverable through the proprietary fund’s current or future pricing policies</a:t>
            </a:r>
          </a:p>
          <a:p>
            <a:pPr algn="ctr"/>
            <a:endParaRPr lang="en-US" sz="1800" dirty="0"/>
          </a:p>
        </p:txBody>
      </p:sp>
      <p:sp>
        <p:nvSpPr>
          <p:cNvPr id="8" name="Rectangle 7">
            <a:extLst>
              <a:ext uri="{FF2B5EF4-FFF2-40B4-BE49-F238E27FC236}">
                <a16:creationId xmlns:a16="http://schemas.microsoft.com/office/drawing/2014/main" id="{24BD483B-1B48-D942-F690-2A8E719A219A}"/>
              </a:ext>
            </a:extLst>
          </p:cNvPr>
          <p:cNvSpPr/>
          <p:nvPr/>
        </p:nvSpPr>
        <p:spPr>
          <a:xfrm>
            <a:off x="9110546" y="2799874"/>
            <a:ext cx="2008936" cy="32567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5">
            <a:extLst>
              <a:ext uri="{FF2B5EF4-FFF2-40B4-BE49-F238E27FC236}">
                <a16:creationId xmlns:a16="http://schemas.microsoft.com/office/drawing/2014/main" id="{EDF7F120-BBE0-32EE-9389-9BD0DC3759DE}"/>
              </a:ext>
            </a:extLst>
          </p:cNvPr>
          <p:cNvSpPr txBox="1">
            <a:spLocks/>
          </p:cNvSpPr>
          <p:nvPr/>
        </p:nvSpPr>
        <p:spPr>
          <a:xfrm>
            <a:off x="9165268" y="3082106"/>
            <a:ext cx="189949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0" dirty="0"/>
              <a:t>All other transfers</a:t>
            </a:r>
          </a:p>
          <a:p>
            <a:pPr algn="ctr"/>
            <a:endParaRPr lang="en-US" sz="1800" dirty="0"/>
          </a:p>
        </p:txBody>
      </p:sp>
      <p:sp>
        <p:nvSpPr>
          <p:cNvPr id="16" name="Text Placeholder 15">
            <a:extLst>
              <a:ext uri="{FF2B5EF4-FFF2-40B4-BE49-F238E27FC236}">
                <a16:creationId xmlns:a16="http://schemas.microsoft.com/office/drawing/2014/main" id="{D3EE7276-AFAB-7886-98C9-9BDC0EDF9EA2}"/>
              </a:ext>
            </a:extLst>
          </p:cNvPr>
          <p:cNvSpPr>
            <a:spLocks noGrp="1" noChangeArrowheads="1"/>
          </p:cNvSpPr>
          <p:nvPr/>
        </p:nvSpPr>
        <p:spPr bwMode="auto">
          <a:xfrm>
            <a:off x="424830" y="1635348"/>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solidFill>
                  <a:srgbClr val="2A5058"/>
                </a:solidFill>
              </a:rPr>
              <a:t>Subsidies are:</a:t>
            </a:r>
          </a:p>
          <a:p>
            <a:pPr eaLnBrk="1" hangingPunct="1">
              <a:buFont typeface="Arial" panose="020B0604020202020204" pitchFamily="34" charset="0"/>
              <a:buNone/>
            </a:pPr>
            <a:endParaRPr lang="en-US" altLang="en-US" dirty="0"/>
          </a:p>
        </p:txBody>
      </p:sp>
      <p:cxnSp>
        <p:nvCxnSpPr>
          <p:cNvPr id="19" name="Straight Connector 18">
            <a:extLst>
              <a:ext uri="{FF2B5EF4-FFF2-40B4-BE49-F238E27FC236}">
                <a16:creationId xmlns:a16="http://schemas.microsoft.com/office/drawing/2014/main" id="{CB5B66DC-840C-56F1-C7F0-9F2489B775AF}"/>
              </a:ext>
            </a:extLst>
          </p:cNvPr>
          <p:cNvCxnSpPr>
            <a:cxnSpLocks/>
          </p:cNvCxnSpPr>
          <p:nvPr/>
        </p:nvCxnSpPr>
        <p:spPr>
          <a:xfrm flipH="1">
            <a:off x="579103" y="2275234"/>
            <a:ext cx="1062787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853778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86652-B761-CE68-6465-8DAD340656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0FA4B2-E987-36C7-7E42-1FF18164B3B3}"/>
              </a:ext>
            </a:extLst>
          </p:cNvPr>
          <p:cNvSpPr>
            <a:spLocks noGrp="1"/>
          </p:cNvSpPr>
          <p:nvPr>
            <p:ph type="title"/>
          </p:nvPr>
        </p:nvSpPr>
        <p:spPr/>
        <p:txBody>
          <a:bodyPr/>
          <a:lstStyle/>
          <a:p>
            <a:r>
              <a:rPr lang="en-US" altLang="en-US" dirty="0"/>
              <a:t>GASB 103 – Proprietary Statement Presentation</a:t>
            </a:r>
            <a:endParaRPr lang="en-US" dirty="0"/>
          </a:p>
        </p:txBody>
      </p:sp>
      <p:sp>
        <p:nvSpPr>
          <p:cNvPr id="7" name="Footer Placeholder 6">
            <a:extLst>
              <a:ext uri="{FF2B5EF4-FFF2-40B4-BE49-F238E27FC236}">
                <a16:creationId xmlns:a16="http://schemas.microsoft.com/office/drawing/2014/main" id="{9A06C4DB-0221-3EFA-8436-D45FBCE34A46}"/>
              </a:ext>
            </a:extLst>
          </p:cNvPr>
          <p:cNvSpPr>
            <a:spLocks noGrp="1"/>
          </p:cNvSpPr>
          <p:nvPr>
            <p:ph type="ftr" sz="quarter" idx="3"/>
          </p:nvPr>
        </p:nvSpPr>
        <p:spPr/>
        <p:txBody>
          <a:bodyPr/>
          <a:lstStyle/>
          <a:p>
            <a:r>
              <a:rPr lang="en-US" dirty="0"/>
              <a:t>© 2026 Redpath and Company, LLC. All rights reserved.</a:t>
            </a:r>
          </a:p>
        </p:txBody>
      </p:sp>
      <p:sp>
        <p:nvSpPr>
          <p:cNvPr id="12" name="Slide Number Placeholder 11">
            <a:extLst>
              <a:ext uri="{FF2B5EF4-FFF2-40B4-BE49-F238E27FC236}">
                <a16:creationId xmlns:a16="http://schemas.microsoft.com/office/drawing/2014/main" id="{7FBCA7EE-A77B-343B-0770-7F7A6BE5C96F}"/>
              </a:ext>
            </a:extLst>
          </p:cNvPr>
          <p:cNvSpPr>
            <a:spLocks noGrp="1"/>
          </p:cNvSpPr>
          <p:nvPr>
            <p:ph type="sldNum" sz="quarter" idx="4"/>
          </p:nvPr>
        </p:nvSpPr>
        <p:spPr/>
        <p:txBody>
          <a:bodyPr/>
          <a:lstStyle/>
          <a:p>
            <a:fld id="{86FF71B8-800E-F24F-8FDA-A034722324D3}" type="slidenum">
              <a:rPr lang="en-US" smtClean="0"/>
              <a:pPr/>
              <a:t>33</a:t>
            </a:fld>
            <a:endParaRPr lang="en-US" dirty="0"/>
          </a:p>
        </p:txBody>
      </p:sp>
      <p:sp>
        <p:nvSpPr>
          <p:cNvPr id="16" name="Text Placeholder 15">
            <a:extLst>
              <a:ext uri="{FF2B5EF4-FFF2-40B4-BE49-F238E27FC236}">
                <a16:creationId xmlns:a16="http://schemas.microsoft.com/office/drawing/2014/main" id="{A6A548A1-4609-6471-F57C-74B938FF34A4}"/>
              </a:ext>
            </a:extLst>
          </p:cNvPr>
          <p:cNvSpPr>
            <a:spLocks noGrp="1" noChangeArrowheads="1"/>
          </p:cNvSpPr>
          <p:nvPr/>
        </p:nvSpPr>
        <p:spPr bwMode="auto">
          <a:xfrm>
            <a:off x="424830" y="1635348"/>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solidFill>
                  <a:srgbClr val="2A5058"/>
                </a:solidFill>
              </a:rPr>
              <a:t>Various inflows and outflows – subsidies or not?</a:t>
            </a:r>
          </a:p>
          <a:p>
            <a:pPr eaLnBrk="1" hangingPunct="1">
              <a:buFont typeface="Arial" panose="020B0604020202020204" pitchFamily="34" charset="0"/>
              <a:buNone/>
            </a:pPr>
            <a:endParaRPr lang="en-US" altLang="en-US" dirty="0"/>
          </a:p>
        </p:txBody>
      </p:sp>
      <p:cxnSp>
        <p:nvCxnSpPr>
          <p:cNvPr id="19" name="Straight Connector 18">
            <a:extLst>
              <a:ext uri="{FF2B5EF4-FFF2-40B4-BE49-F238E27FC236}">
                <a16:creationId xmlns:a16="http://schemas.microsoft.com/office/drawing/2014/main" id="{E696B0E8-A47E-2E5C-9BAE-088650D9D6FA}"/>
              </a:ext>
            </a:extLst>
          </p:cNvPr>
          <p:cNvCxnSpPr>
            <a:cxnSpLocks/>
          </p:cNvCxnSpPr>
          <p:nvPr/>
        </p:nvCxnSpPr>
        <p:spPr>
          <a:xfrm flipH="1">
            <a:off x="579103" y="2275234"/>
            <a:ext cx="1062787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471000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F7224-B1B6-B278-F9D5-6B7BCE1A2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C83178-48E0-D7E4-04D4-E8B981CCE96C}"/>
              </a:ext>
            </a:extLst>
          </p:cNvPr>
          <p:cNvSpPr>
            <a:spLocks noGrp="1"/>
          </p:cNvSpPr>
          <p:nvPr>
            <p:ph type="title"/>
          </p:nvPr>
        </p:nvSpPr>
        <p:spPr/>
        <p:txBody>
          <a:bodyPr/>
          <a:lstStyle/>
          <a:p>
            <a:r>
              <a:rPr lang="en-US" altLang="en-US" dirty="0"/>
              <a:t>Proposed Implementation Guide</a:t>
            </a:r>
            <a:endParaRPr lang="en-US" dirty="0"/>
          </a:p>
        </p:txBody>
      </p:sp>
      <p:sp>
        <p:nvSpPr>
          <p:cNvPr id="7" name="Footer Placeholder 6">
            <a:extLst>
              <a:ext uri="{FF2B5EF4-FFF2-40B4-BE49-F238E27FC236}">
                <a16:creationId xmlns:a16="http://schemas.microsoft.com/office/drawing/2014/main" id="{5AB041CA-AEF4-875C-4ECA-7882F5B05E7C}"/>
              </a:ext>
            </a:extLst>
          </p:cNvPr>
          <p:cNvSpPr>
            <a:spLocks noGrp="1"/>
          </p:cNvSpPr>
          <p:nvPr>
            <p:ph type="ftr" sz="quarter" idx="3"/>
          </p:nvPr>
        </p:nvSpPr>
        <p:spPr/>
        <p:txBody>
          <a:bodyPr/>
          <a:lstStyle/>
          <a:p>
            <a:r>
              <a:rPr lang="en-US" dirty="0"/>
              <a:t>© 2026 Redpath and Company, LLC. All rights reserved.</a:t>
            </a:r>
          </a:p>
        </p:txBody>
      </p:sp>
      <p:sp>
        <p:nvSpPr>
          <p:cNvPr id="12" name="Slide Number Placeholder 11">
            <a:extLst>
              <a:ext uri="{FF2B5EF4-FFF2-40B4-BE49-F238E27FC236}">
                <a16:creationId xmlns:a16="http://schemas.microsoft.com/office/drawing/2014/main" id="{D53D40F9-E176-7DAE-A493-1E85D6C20F3F}"/>
              </a:ext>
            </a:extLst>
          </p:cNvPr>
          <p:cNvSpPr>
            <a:spLocks noGrp="1"/>
          </p:cNvSpPr>
          <p:nvPr>
            <p:ph type="sldNum" sz="quarter" idx="4"/>
          </p:nvPr>
        </p:nvSpPr>
        <p:spPr/>
        <p:txBody>
          <a:bodyPr/>
          <a:lstStyle/>
          <a:p>
            <a:fld id="{86FF71B8-800E-F24F-8FDA-A034722324D3}" type="slidenum">
              <a:rPr lang="en-US" smtClean="0"/>
              <a:pPr/>
              <a:t>34</a:t>
            </a:fld>
            <a:endParaRPr lang="en-US" dirty="0"/>
          </a:p>
        </p:txBody>
      </p:sp>
      <p:sp>
        <p:nvSpPr>
          <p:cNvPr id="16" name="Text Placeholder 15">
            <a:extLst>
              <a:ext uri="{FF2B5EF4-FFF2-40B4-BE49-F238E27FC236}">
                <a16:creationId xmlns:a16="http://schemas.microsoft.com/office/drawing/2014/main" id="{73DEBB4E-8EEE-C0BB-D8E8-60E32FC271BA}"/>
              </a:ext>
            </a:extLst>
          </p:cNvPr>
          <p:cNvSpPr>
            <a:spLocks noGrp="1" noChangeArrowheads="1"/>
          </p:cNvSpPr>
          <p:nvPr/>
        </p:nvSpPr>
        <p:spPr bwMode="auto">
          <a:xfrm>
            <a:off x="424830" y="1635348"/>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solidFill>
                  <a:srgbClr val="2A5058"/>
                </a:solidFill>
              </a:rPr>
              <a:t>PROPOSED Guidance on Subsidies</a:t>
            </a:r>
          </a:p>
          <a:p>
            <a:pPr eaLnBrk="1" hangingPunct="1">
              <a:buFont typeface="Arial" panose="020B0604020202020204" pitchFamily="34" charset="0"/>
              <a:buNone/>
            </a:pPr>
            <a:endParaRPr lang="en-US" altLang="en-US" dirty="0"/>
          </a:p>
        </p:txBody>
      </p:sp>
      <p:cxnSp>
        <p:nvCxnSpPr>
          <p:cNvPr id="19" name="Straight Connector 18">
            <a:extLst>
              <a:ext uri="{FF2B5EF4-FFF2-40B4-BE49-F238E27FC236}">
                <a16:creationId xmlns:a16="http://schemas.microsoft.com/office/drawing/2014/main" id="{D6E8405C-0AFF-9311-5C29-7FF610FCB39C}"/>
              </a:ext>
            </a:extLst>
          </p:cNvPr>
          <p:cNvCxnSpPr>
            <a:cxnSpLocks/>
          </p:cNvCxnSpPr>
          <p:nvPr/>
        </p:nvCxnSpPr>
        <p:spPr>
          <a:xfrm flipH="1">
            <a:off x="579103" y="2275234"/>
            <a:ext cx="10627873"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6" name="Picture 5">
            <a:extLst>
              <a:ext uri="{FF2B5EF4-FFF2-40B4-BE49-F238E27FC236}">
                <a16:creationId xmlns:a16="http://schemas.microsoft.com/office/drawing/2014/main" id="{CC96D69E-D2A2-A449-EB93-184365DF4C55}"/>
              </a:ext>
            </a:extLst>
          </p:cNvPr>
          <p:cNvPicPr>
            <a:picLocks noChangeAspect="1"/>
          </p:cNvPicPr>
          <p:nvPr/>
        </p:nvPicPr>
        <p:blipFill>
          <a:blip r:embed="rId2"/>
          <a:stretch>
            <a:fillRect/>
          </a:stretch>
        </p:blipFill>
        <p:spPr>
          <a:xfrm>
            <a:off x="240514" y="2743152"/>
            <a:ext cx="11241069" cy="2353003"/>
          </a:xfrm>
          <a:prstGeom prst="rect">
            <a:avLst/>
          </a:prstGeom>
        </p:spPr>
      </p:pic>
    </p:spTree>
    <p:extLst>
      <p:ext uri="{BB962C8B-B14F-4D97-AF65-F5344CB8AC3E}">
        <p14:creationId xmlns:p14="http://schemas.microsoft.com/office/powerpoint/2010/main" val="194709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5B645-1648-F935-8771-E0E365F0D8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38A623-1196-B6D8-313B-07D06E77B79E}"/>
              </a:ext>
            </a:extLst>
          </p:cNvPr>
          <p:cNvSpPr>
            <a:spLocks noGrp="1"/>
          </p:cNvSpPr>
          <p:nvPr>
            <p:ph type="title"/>
          </p:nvPr>
        </p:nvSpPr>
        <p:spPr/>
        <p:txBody>
          <a:bodyPr/>
          <a:lstStyle/>
          <a:p>
            <a:r>
              <a:rPr lang="en-US" altLang="en-US" dirty="0"/>
              <a:t>Proposed Implementation Guide</a:t>
            </a:r>
            <a:endParaRPr lang="en-US" dirty="0"/>
          </a:p>
        </p:txBody>
      </p:sp>
      <p:sp>
        <p:nvSpPr>
          <p:cNvPr id="7" name="Footer Placeholder 6">
            <a:extLst>
              <a:ext uri="{FF2B5EF4-FFF2-40B4-BE49-F238E27FC236}">
                <a16:creationId xmlns:a16="http://schemas.microsoft.com/office/drawing/2014/main" id="{AA2FA0D9-01FF-85D1-5D11-26747ED2F0C2}"/>
              </a:ext>
            </a:extLst>
          </p:cNvPr>
          <p:cNvSpPr>
            <a:spLocks noGrp="1"/>
          </p:cNvSpPr>
          <p:nvPr>
            <p:ph type="ftr" sz="quarter" idx="3"/>
          </p:nvPr>
        </p:nvSpPr>
        <p:spPr/>
        <p:txBody>
          <a:bodyPr/>
          <a:lstStyle/>
          <a:p>
            <a:r>
              <a:rPr lang="en-US" dirty="0"/>
              <a:t>© 2026 Redpath and Company, LLC. All rights reserved.</a:t>
            </a:r>
          </a:p>
        </p:txBody>
      </p:sp>
      <p:sp>
        <p:nvSpPr>
          <p:cNvPr id="12" name="Slide Number Placeholder 11">
            <a:extLst>
              <a:ext uri="{FF2B5EF4-FFF2-40B4-BE49-F238E27FC236}">
                <a16:creationId xmlns:a16="http://schemas.microsoft.com/office/drawing/2014/main" id="{2EF0122D-5FEE-962A-CF0B-A98E1F8BF66B}"/>
              </a:ext>
            </a:extLst>
          </p:cNvPr>
          <p:cNvSpPr>
            <a:spLocks noGrp="1"/>
          </p:cNvSpPr>
          <p:nvPr>
            <p:ph type="sldNum" sz="quarter" idx="4"/>
          </p:nvPr>
        </p:nvSpPr>
        <p:spPr/>
        <p:txBody>
          <a:bodyPr/>
          <a:lstStyle/>
          <a:p>
            <a:fld id="{86FF71B8-800E-F24F-8FDA-A034722324D3}" type="slidenum">
              <a:rPr lang="en-US" smtClean="0"/>
              <a:pPr/>
              <a:t>35</a:t>
            </a:fld>
            <a:endParaRPr lang="en-US" dirty="0"/>
          </a:p>
        </p:txBody>
      </p:sp>
      <p:sp>
        <p:nvSpPr>
          <p:cNvPr id="16" name="Text Placeholder 15">
            <a:extLst>
              <a:ext uri="{FF2B5EF4-FFF2-40B4-BE49-F238E27FC236}">
                <a16:creationId xmlns:a16="http://schemas.microsoft.com/office/drawing/2014/main" id="{9895D066-4CAC-79EB-0623-8D4E913C0F08}"/>
              </a:ext>
            </a:extLst>
          </p:cNvPr>
          <p:cNvSpPr>
            <a:spLocks noGrp="1" noChangeArrowheads="1"/>
          </p:cNvSpPr>
          <p:nvPr/>
        </p:nvSpPr>
        <p:spPr bwMode="auto">
          <a:xfrm>
            <a:off x="424830" y="1635348"/>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solidFill>
                  <a:srgbClr val="2A5058"/>
                </a:solidFill>
              </a:rPr>
              <a:t>PROPOSED Guidance on Subsidies</a:t>
            </a:r>
          </a:p>
          <a:p>
            <a:pPr eaLnBrk="1" hangingPunct="1">
              <a:buFont typeface="Arial" panose="020B0604020202020204" pitchFamily="34" charset="0"/>
              <a:buNone/>
            </a:pPr>
            <a:endParaRPr lang="en-US" altLang="en-US" dirty="0"/>
          </a:p>
        </p:txBody>
      </p:sp>
      <p:cxnSp>
        <p:nvCxnSpPr>
          <p:cNvPr id="19" name="Straight Connector 18">
            <a:extLst>
              <a:ext uri="{FF2B5EF4-FFF2-40B4-BE49-F238E27FC236}">
                <a16:creationId xmlns:a16="http://schemas.microsoft.com/office/drawing/2014/main" id="{94AF1D9C-568B-CF7F-360C-BD3B7DF38268}"/>
              </a:ext>
            </a:extLst>
          </p:cNvPr>
          <p:cNvCxnSpPr>
            <a:cxnSpLocks/>
          </p:cNvCxnSpPr>
          <p:nvPr/>
        </p:nvCxnSpPr>
        <p:spPr>
          <a:xfrm flipH="1">
            <a:off x="579103" y="2275234"/>
            <a:ext cx="10627873"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1" name="Picture 10">
            <a:extLst>
              <a:ext uri="{FF2B5EF4-FFF2-40B4-BE49-F238E27FC236}">
                <a16:creationId xmlns:a16="http://schemas.microsoft.com/office/drawing/2014/main" id="{13320861-E061-698A-C20F-8BBA18F37DBA}"/>
              </a:ext>
            </a:extLst>
          </p:cNvPr>
          <p:cNvPicPr>
            <a:picLocks noChangeAspect="1"/>
          </p:cNvPicPr>
          <p:nvPr/>
        </p:nvPicPr>
        <p:blipFill>
          <a:blip r:embed="rId2"/>
          <a:stretch>
            <a:fillRect/>
          </a:stretch>
        </p:blipFill>
        <p:spPr>
          <a:xfrm>
            <a:off x="579103" y="2436335"/>
            <a:ext cx="10429965" cy="3817152"/>
          </a:xfrm>
          <a:prstGeom prst="rect">
            <a:avLst/>
          </a:prstGeom>
        </p:spPr>
      </p:pic>
    </p:spTree>
    <p:extLst>
      <p:ext uri="{BB962C8B-B14F-4D97-AF65-F5344CB8AC3E}">
        <p14:creationId xmlns:p14="http://schemas.microsoft.com/office/powerpoint/2010/main" val="21299192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D26FC-2E38-8D7A-6D2E-F1DCABF141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C9DC55-DAC2-413F-A951-ECD2E22E0D32}"/>
              </a:ext>
            </a:extLst>
          </p:cNvPr>
          <p:cNvSpPr>
            <a:spLocks noGrp="1"/>
          </p:cNvSpPr>
          <p:nvPr>
            <p:ph type="title"/>
          </p:nvPr>
        </p:nvSpPr>
        <p:spPr/>
        <p:txBody>
          <a:bodyPr/>
          <a:lstStyle/>
          <a:p>
            <a:r>
              <a:rPr lang="en-US" altLang="en-US" dirty="0"/>
              <a:t>GASB 103 – Financial Trends</a:t>
            </a:r>
            <a:endParaRPr lang="en-US" dirty="0"/>
          </a:p>
        </p:txBody>
      </p:sp>
      <p:sp>
        <p:nvSpPr>
          <p:cNvPr id="7" name="Footer Placeholder 6">
            <a:extLst>
              <a:ext uri="{FF2B5EF4-FFF2-40B4-BE49-F238E27FC236}">
                <a16:creationId xmlns:a16="http://schemas.microsoft.com/office/drawing/2014/main" id="{50330F78-286B-746D-EDB8-77A2D4FA077B}"/>
              </a:ext>
            </a:extLst>
          </p:cNvPr>
          <p:cNvSpPr>
            <a:spLocks noGrp="1"/>
          </p:cNvSpPr>
          <p:nvPr>
            <p:ph type="ftr" sz="quarter" idx="3"/>
          </p:nvPr>
        </p:nvSpPr>
        <p:spPr/>
        <p:txBody>
          <a:bodyPr/>
          <a:lstStyle/>
          <a:p>
            <a:r>
              <a:rPr lang="en-US" dirty="0"/>
              <a:t>© 2026 Redpath and Company, LLC. All rights reserved.</a:t>
            </a:r>
          </a:p>
        </p:txBody>
      </p:sp>
      <p:sp>
        <p:nvSpPr>
          <p:cNvPr id="12" name="Slide Number Placeholder 11">
            <a:extLst>
              <a:ext uri="{FF2B5EF4-FFF2-40B4-BE49-F238E27FC236}">
                <a16:creationId xmlns:a16="http://schemas.microsoft.com/office/drawing/2014/main" id="{E9961CA7-CA50-1532-CB85-FC413BDFF873}"/>
              </a:ext>
            </a:extLst>
          </p:cNvPr>
          <p:cNvSpPr>
            <a:spLocks noGrp="1"/>
          </p:cNvSpPr>
          <p:nvPr>
            <p:ph type="sldNum" sz="quarter" idx="4"/>
          </p:nvPr>
        </p:nvSpPr>
        <p:spPr/>
        <p:txBody>
          <a:bodyPr/>
          <a:lstStyle/>
          <a:p>
            <a:fld id="{86FF71B8-800E-F24F-8FDA-A034722324D3}" type="slidenum">
              <a:rPr lang="en-US" smtClean="0"/>
              <a:pPr/>
              <a:t>36</a:t>
            </a:fld>
            <a:endParaRPr lang="en-US" dirty="0"/>
          </a:p>
        </p:txBody>
      </p:sp>
      <p:cxnSp>
        <p:nvCxnSpPr>
          <p:cNvPr id="19" name="Straight Connector 18">
            <a:extLst>
              <a:ext uri="{FF2B5EF4-FFF2-40B4-BE49-F238E27FC236}">
                <a16:creationId xmlns:a16="http://schemas.microsoft.com/office/drawing/2014/main" id="{CBF71DAD-6AED-0F25-1A91-28FC9E1291BB}"/>
              </a:ext>
            </a:extLst>
          </p:cNvPr>
          <p:cNvCxnSpPr>
            <a:cxnSpLocks/>
          </p:cNvCxnSpPr>
          <p:nvPr/>
        </p:nvCxnSpPr>
        <p:spPr>
          <a:xfrm flipH="1">
            <a:off x="579103" y="2275234"/>
            <a:ext cx="10627873"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4" name="Text Placeholder 15">
            <a:extLst>
              <a:ext uri="{FF2B5EF4-FFF2-40B4-BE49-F238E27FC236}">
                <a16:creationId xmlns:a16="http://schemas.microsoft.com/office/drawing/2014/main" id="{1836E4F3-B155-23CD-BC59-D329FC421D48}"/>
              </a:ext>
            </a:extLst>
          </p:cNvPr>
          <p:cNvSpPr>
            <a:spLocks noGrp="1" noChangeArrowheads="1"/>
          </p:cNvSpPr>
          <p:nvPr/>
        </p:nvSpPr>
        <p:spPr bwMode="auto">
          <a:xfrm>
            <a:off x="456819" y="1738777"/>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Financial Trends in the statistical section</a:t>
            </a:r>
          </a:p>
          <a:p>
            <a:pPr eaLnBrk="1" hangingPunct="1">
              <a:buFont typeface="Arial" panose="020B0604020202020204" pitchFamily="34" charset="0"/>
              <a:buNone/>
            </a:pPr>
            <a:endParaRPr lang="en-US" altLang="en-US" dirty="0"/>
          </a:p>
        </p:txBody>
      </p:sp>
      <p:sp>
        <p:nvSpPr>
          <p:cNvPr id="6" name="Text Placeholder 15">
            <a:extLst>
              <a:ext uri="{FF2B5EF4-FFF2-40B4-BE49-F238E27FC236}">
                <a16:creationId xmlns:a16="http://schemas.microsoft.com/office/drawing/2014/main" id="{43E99504-B698-A935-BAFB-AD82DF699E5A}"/>
              </a:ext>
            </a:extLst>
          </p:cNvPr>
          <p:cNvSpPr>
            <a:spLocks noGrp="1" noChangeArrowheads="1"/>
          </p:cNvSpPr>
          <p:nvPr/>
        </p:nvSpPr>
        <p:spPr bwMode="auto">
          <a:xfrm>
            <a:off x="457199" y="2901904"/>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Information about changes in net position</a:t>
            </a:r>
          </a:p>
          <a:p>
            <a:pPr eaLnBrk="1" hangingPunct="1">
              <a:buFont typeface="Arial" panose="020B0604020202020204" pitchFamily="34" charset="0"/>
              <a:buNone/>
            </a:pPr>
            <a:endParaRPr lang="en-US" altLang="en-US" sz="2000" dirty="0"/>
          </a:p>
        </p:txBody>
      </p:sp>
      <p:sp>
        <p:nvSpPr>
          <p:cNvPr id="9" name="Text Placeholder 2">
            <a:extLst>
              <a:ext uri="{FF2B5EF4-FFF2-40B4-BE49-F238E27FC236}">
                <a16:creationId xmlns:a16="http://schemas.microsoft.com/office/drawing/2014/main" id="{745C4365-74C7-42AA-C63C-F6571F3BB1B3}"/>
              </a:ext>
            </a:extLst>
          </p:cNvPr>
          <p:cNvSpPr>
            <a:spLocks noGrp="1" noChangeArrowheads="1"/>
          </p:cNvSpPr>
          <p:nvPr/>
        </p:nvSpPr>
        <p:spPr bwMode="auto">
          <a:xfrm>
            <a:off x="457199" y="3420706"/>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14000"/>
              </a:lnSpc>
            </a:pPr>
            <a:r>
              <a:rPr lang="en-US" altLang="en-US" sz="1800" b="0" dirty="0">
                <a:solidFill>
                  <a:schemeClr val="tx1"/>
                </a:solidFill>
              </a:rPr>
              <a:t>For governments engaged only in business-type activities (or only in business-type and fiduciary activities), the financial trend information presented should include revenues by major source, distinguishing between:</a:t>
            </a:r>
          </a:p>
          <a:p>
            <a:pPr marL="971550" lvl="1" indent="-285750">
              <a:lnSpc>
                <a:spcPct val="114000"/>
              </a:lnSpc>
              <a:buFont typeface="Courier New" panose="02070309020205020404" pitchFamily="49" charset="0"/>
              <a:buChar char="o"/>
            </a:pPr>
            <a:r>
              <a:rPr lang="en-US" altLang="en-US" sz="1800" dirty="0"/>
              <a:t>Operating</a:t>
            </a:r>
          </a:p>
          <a:p>
            <a:pPr marL="971550" lvl="1" indent="-285750">
              <a:lnSpc>
                <a:spcPct val="114000"/>
              </a:lnSpc>
              <a:buFont typeface="Courier New" panose="02070309020205020404" pitchFamily="49" charset="0"/>
              <a:buChar char="o"/>
            </a:pPr>
            <a:r>
              <a:rPr lang="en-US" altLang="en-US" sz="1800" b="0" dirty="0">
                <a:solidFill>
                  <a:schemeClr val="tx1"/>
                </a:solidFill>
              </a:rPr>
              <a:t>Noncapital subsidy</a:t>
            </a:r>
          </a:p>
          <a:p>
            <a:pPr marL="971550" lvl="1" indent="-285750">
              <a:lnSpc>
                <a:spcPct val="114000"/>
              </a:lnSpc>
              <a:buFont typeface="Courier New" panose="02070309020205020404" pitchFamily="49" charset="0"/>
              <a:buChar char="o"/>
            </a:pPr>
            <a:r>
              <a:rPr lang="en-US" altLang="en-US" sz="1800" dirty="0"/>
              <a:t>Nonoperating revenues and expenses</a:t>
            </a:r>
            <a:endParaRPr lang="en-US" altLang="en-US" sz="1800" b="0" dirty="0">
              <a:solidFill>
                <a:schemeClr val="tx1"/>
              </a:solidFill>
            </a:endParaRPr>
          </a:p>
        </p:txBody>
      </p:sp>
    </p:spTree>
    <p:extLst>
      <p:ext uri="{BB962C8B-B14F-4D97-AF65-F5344CB8AC3E}">
        <p14:creationId xmlns:p14="http://schemas.microsoft.com/office/powerpoint/2010/main" val="38268358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B934D-7247-5CAE-F98A-EF4C11E3987A}"/>
            </a:ext>
          </a:extLst>
        </p:cNvPr>
        <p:cNvGrpSpPr/>
        <p:nvPr/>
      </p:nvGrpSpPr>
      <p:grpSpPr>
        <a:xfrm>
          <a:off x="0" y="0"/>
          <a:ext cx="0" cy="0"/>
          <a:chOff x="0" y="0"/>
          <a:chExt cx="0" cy="0"/>
        </a:xfrm>
      </p:grpSpPr>
      <p:pic>
        <p:nvPicPr>
          <p:cNvPr id="5" name="Picture 4" descr="A white circle with a black circle&#10;&#10;AI-generated content may be incorrect.">
            <a:extLst>
              <a:ext uri="{FF2B5EF4-FFF2-40B4-BE49-F238E27FC236}">
                <a16:creationId xmlns:a16="http://schemas.microsoft.com/office/drawing/2014/main" id="{D322762A-CBD9-DCE9-B281-E9C92BB837F9}"/>
              </a:ext>
            </a:extLst>
          </p:cNvPr>
          <p:cNvPicPr>
            <a:picLocks noChangeAspect="1"/>
          </p:cNvPicPr>
          <p:nvPr/>
        </p:nvPicPr>
        <p:blipFill>
          <a:blip r:embed="rId2">
            <a:alphaModFix amt="51000"/>
          </a:blip>
          <a:stretch>
            <a:fillRect/>
          </a:stretch>
        </p:blipFill>
        <p:spPr>
          <a:xfrm>
            <a:off x="0" y="14287"/>
            <a:ext cx="12192000" cy="6858000"/>
          </a:xfrm>
          <a:prstGeom prst="rect">
            <a:avLst/>
          </a:prstGeom>
        </p:spPr>
      </p:pic>
      <p:sp>
        <p:nvSpPr>
          <p:cNvPr id="2" name="Footer Placeholder 1">
            <a:extLst>
              <a:ext uri="{FF2B5EF4-FFF2-40B4-BE49-F238E27FC236}">
                <a16:creationId xmlns:a16="http://schemas.microsoft.com/office/drawing/2014/main" id="{6016F025-B117-2BD1-1C78-A1228828B5E4}"/>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BEBCE6E0-1565-6C2B-7241-6389BCF9C2E8}"/>
              </a:ext>
            </a:extLst>
          </p:cNvPr>
          <p:cNvSpPr>
            <a:spLocks noGrp="1"/>
          </p:cNvSpPr>
          <p:nvPr>
            <p:ph type="sldNum" sz="quarter" idx="4"/>
          </p:nvPr>
        </p:nvSpPr>
        <p:spPr/>
        <p:txBody>
          <a:bodyPr/>
          <a:lstStyle/>
          <a:p>
            <a:fld id="{86FF71B8-800E-F24F-8FDA-A034722324D3}" type="slidenum">
              <a:rPr lang="en-US" smtClean="0"/>
              <a:pPr/>
              <a:t>37</a:t>
            </a:fld>
            <a:endParaRPr lang="en-US" dirty="0"/>
          </a:p>
        </p:txBody>
      </p:sp>
      <p:pic>
        <p:nvPicPr>
          <p:cNvPr id="4" name="Picture 3" descr="A green circle with a white letter on it&#10;&#10;AI-generated content may be incorrect.">
            <a:extLst>
              <a:ext uri="{FF2B5EF4-FFF2-40B4-BE49-F238E27FC236}">
                <a16:creationId xmlns:a16="http://schemas.microsoft.com/office/drawing/2014/main" id="{3C4249F7-B06F-C181-3F79-34C286C0C973}"/>
              </a:ext>
            </a:extLst>
          </p:cNvPr>
          <p:cNvPicPr>
            <a:picLocks noChangeAspect="1"/>
          </p:cNvPicPr>
          <p:nvPr/>
        </p:nvPicPr>
        <p:blipFill>
          <a:blip r:embed="rId3"/>
          <a:stretch>
            <a:fillRect/>
          </a:stretch>
        </p:blipFill>
        <p:spPr>
          <a:xfrm>
            <a:off x="10753054" y="5574208"/>
            <a:ext cx="1049867" cy="1049867"/>
          </a:xfrm>
          <a:prstGeom prst="rect">
            <a:avLst/>
          </a:prstGeom>
        </p:spPr>
      </p:pic>
      <p:sp>
        <p:nvSpPr>
          <p:cNvPr id="6" name="Text Placeholder 15">
            <a:extLst>
              <a:ext uri="{FF2B5EF4-FFF2-40B4-BE49-F238E27FC236}">
                <a16:creationId xmlns:a16="http://schemas.microsoft.com/office/drawing/2014/main" id="{376E5CB3-960A-C7A2-BA1F-F0FF0AEB5F97}"/>
              </a:ext>
            </a:extLst>
          </p:cNvPr>
          <p:cNvSpPr txBox="1">
            <a:spLocks/>
          </p:cNvSpPr>
          <p:nvPr/>
        </p:nvSpPr>
        <p:spPr>
          <a:xfrm>
            <a:off x="3260659" y="1507825"/>
            <a:ext cx="8017328"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solidFill>
                  <a:schemeClr val="tx1"/>
                </a:solidFill>
              </a:rPr>
              <a:t>GASB Statement No. 104</a:t>
            </a:r>
          </a:p>
          <a:p>
            <a:r>
              <a:rPr lang="en-US" sz="3600" dirty="0">
                <a:solidFill>
                  <a:schemeClr val="tx1"/>
                </a:solidFill>
              </a:rPr>
              <a:t>Disclosure of Certain </a:t>
            </a:r>
          </a:p>
          <a:p>
            <a:r>
              <a:rPr lang="en-US" sz="3600" dirty="0">
                <a:solidFill>
                  <a:schemeClr val="tx1"/>
                </a:solidFill>
              </a:rPr>
              <a:t>Capital Assets</a:t>
            </a:r>
          </a:p>
          <a:p>
            <a:endParaRPr lang="en-US" sz="1800" dirty="0"/>
          </a:p>
        </p:txBody>
      </p:sp>
      <p:sp>
        <p:nvSpPr>
          <p:cNvPr id="7" name="TextBox 6">
            <a:extLst>
              <a:ext uri="{FF2B5EF4-FFF2-40B4-BE49-F238E27FC236}">
                <a16:creationId xmlns:a16="http://schemas.microsoft.com/office/drawing/2014/main" id="{2F8C9229-2738-5277-5A18-9F01701C205D}"/>
              </a:ext>
            </a:extLst>
          </p:cNvPr>
          <p:cNvSpPr txBox="1"/>
          <p:nvPr/>
        </p:nvSpPr>
        <p:spPr>
          <a:xfrm>
            <a:off x="3260659" y="3829064"/>
            <a:ext cx="5861092" cy="707886"/>
          </a:xfrm>
          <a:prstGeom prst="rect">
            <a:avLst/>
          </a:prstGeom>
          <a:noFill/>
        </p:spPr>
        <p:txBody>
          <a:bodyPr wrap="none" rtlCol="0">
            <a:spAutoFit/>
          </a:bodyPr>
          <a:lstStyle/>
          <a:p>
            <a:r>
              <a:rPr lang="en-US" sz="2000" i="1" dirty="0"/>
              <a:t>Effective for fiscal years beginning after 6/15/2025</a:t>
            </a:r>
          </a:p>
          <a:p>
            <a:r>
              <a:rPr lang="en-US" sz="2000" i="1" dirty="0"/>
              <a:t>2026 Calendar Year Ends</a:t>
            </a:r>
          </a:p>
        </p:txBody>
      </p:sp>
      <p:sp>
        <p:nvSpPr>
          <p:cNvPr id="9" name="Rectangle 8">
            <a:extLst>
              <a:ext uri="{FF2B5EF4-FFF2-40B4-BE49-F238E27FC236}">
                <a16:creationId xmlns:a16="http://schemas.microsoft.com/office/drawing/2014/main" id="{94DF65EE-F0CD-B318-707A-48FE87B2D0E8}"/>
              </a:ext>
            </a:extLst>
          </p:cNvPr>
          <p:cNvSpPr/>
          <p:nvPr/>
        </p:nvSpPr>
        <p:spPr>
          <a:xfrm flipH="1" flipV="1">
            <a:off x="3349485" y="3429000"/>
            <a:ext cx="6418982" cy="85390"/>
          </a:xfrm>
          <a:prstGeom prst="rect">
            <a:avLst/>
          </a:prstGeom>
          <a:solidFill>
            <a:srgbClr val="F6D4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876122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08A3C-4958-3D60-4925-C851633BAD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181226-E102-B78A-C5DF-5E661A33EA5A}"/>
              </a:ext>
            </a:extLst>
          </p:cNvPr>
          <p:cNvSpPr>
            <a:spLocks noGrp="1"/>
          </p:cNvSpPr>
          <p:nvPr>
            <p:ph type="title"/>
          </p:nvPr>
        </p:nvSpPr>
        <p:spPr/>
        <p:txBody>
          <a:bodyPr/>
          <a:lstStyle/>
          <a:p>
            <a:r>
              <a:rPr lang="en-US" altLang="en-US" dirty="0"/>
              <a:t>GASB 104 – Disclosure of Certain Capital Assets</a:t>
            </a:r>
            <a:endParaRPr lang="en-US" dirty="0"/>
          </a:p>
        </p:txBody>
      </p:sp>
      <p:sp>
        <p:nvSpPr>
          <p:cNvPr id="3" name="Footer Placeholder 2">
            <a:extLst>
              <a:ext uri="{FF2B5EF4-FFF2-40B4-BE49-F238E27FC236}">
                <a16:creationId xmlns:a16="http://schemas.microsoft.com/office/drawing/2014/main" id="{440CD643-CBA5-688A-FC4C-1EA458FFB5EC}"/>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910BB6BE-3A5A-3838-D942-AAA5EF286313}"/>
              </a:ext>
            </a:extLst>
          </p:cNvPr>
          <p:cNvSpPr>
            <a:spLocks noGrp="1"/>
          </p:cNvSpPr>
          <p:nvPr>
            <p:ph type="sldNum" sz="quarter" idx="4"/>
          </p:nvPr>
        </p:nvSpPr>
        <p:spPr/>
        <p:txBody>
          <a:bodyPr/>
          <a:lstStyle/>
          <a:p>
            <a:fld id="{86FF71B8-800E-F24F-8FDA-A034722324D3}" type="slidenum">
              <a:rPr lang="en-US" smtClean="0"/>
              <a:pPr/>
              <a:t>38</a:t>
            </a:fld>
            <a:endParaRPr lang="en-US" dirty="0"/>
          </a:p>
        </p:txBody>
      </p:sp>
      <p:sp>
        <p:nvSpPr>
          <p:cNvPr id="14" name="Text Placeholder 15">
            <a:extLst>
              <a:ext uri="{FF2B5EF4-FFF2-40B4-BE49-F238E27FC236}">
                <a16:creationId xmlns:a16="http://schemas.microsoft.com/office/drawing/2014/main" id="{CFE21A87-6B3A-67AC-6824-3E95D9F5D381}"/>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Objective</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A2A2B9DC-4841-8F5F-A2B0-7A1193D1812B}"/>
              </a:ext>
            </a:extLst>
          </p:cNvPr>
          <p:cNvSpPr>
            <a:spLocks noGrp="1" noChangeArrowheads="1"/>
          </p:cNvSpPr>
          <p:nvPr/>
        </p:nvSpPr>
        <p:spPr bwMode="auto">
          <a:xfrm>
            <a:off x="457200" y="3341688"/>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Scope</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46CC05BE-2083-CF63-7C43-D80030802546}"/>
              </a:ext>
            </a:extLst>
          </p:cNvPr>
          <p:cNvCxnSpPr>
            <a:cxnSpLocks/>
          </p:cNvCxnSpPr>
          <p:nvPr/>
        </p:nvCxnSpPr>
        <p:spPr>
          <a:xfrm flipH="1">
            <a:off x="457200" y="31837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70739911-03BF-F084-4E2A-03B20F475626}"/>
              </a:ext>
            </a:extLst>
          </p:cNvPr>
          <p:cNvSpPr>
            <a:spLocks noGrp="1" noChangeArrowheads="1"/>
          </p:cNvSpPr>
          <p:nvPr/>
        </p:nvSpPr>
        <p:spPr bwMode="auto">
          <a:xfrm>
            <a:off x="457200" y="2017425"/>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To provide users of government financial statements with essential information about certain types of capital assets.</a:t>
            </a:r>
          </a:p>
        </p:txBody>
      </p:sp>
      <p:sp>
        <p:nvSpPr>
          <p:cNvPr id="6" name="Text Placeholder 2">
            <a:extLst>
              <a:ext uri="{FF2B5EF4-FFF2-40B4-BE49-F238E27FC236}">
                <a16:creationId xmlns:a16="http://schemas.microsoft.com/office/drawing/2014/main" id="{CC14AFA6-2C47-9A8A-BF25-74CDD1A65A3D}"/>
              </a:ext>
            </a:extLst>
          </p:cNvPr>
          <p:cNvSpPr>
            <a:spLocks noGrp="1" noChangeArrowheads="1"/>
          </p:cNvSpPr>
          <p:nvPr/>
        </p:nvSpPr>
        <p:spPr bwMode="auto">
          <a:xfrm>
            <a:off x="457200" y="3758037"/>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The statement establishes requirements related to:</a:t>
            </a:r>
          </a:p>
          <a:p>
            <a:pPr marL="285750" indent="-285750">
              <a:lnSpc>
                <a:spcPct val="100000"/>
              </a:lnSpc>
            </a:pPr>
            <a:r>
              <a:rPr lang="en-US" altLang="en-US" sz="2000" b="0" dirty="0">
                <a:solidFill>
                  <a:schemeClr val="tx1"/>
                </a:solidFill>
              </a:rPr>
              <a:t>Separate disclosure of certain capital assets</a:t>
            </a:r>
          </a:p>
          <a:p>
            <a:pPr marL="285750" indent="-285750">
              <a:lnSpc>
                <a:spcPct val="100000"/>
              </a:lnSpc>
            </a:pPr>
            <a:r>
              <a:rPr lang="en-US" altLang="en-US" sz="2000" b="0" dirty="0">
                <a:solidFill>
                  <a:schemeClr val="tx1"/>
                </a:solidFill>
              </a:rPr>
              <a:t>Capital assets held for sale</a:t>
            </a:r>
          </a:p>
        </p:txBody>
      </p:sp>
    </p:spTree>
    <p:extLst>
      <p:ext uri="{BB962C8B-B14F-4D97-AF65-F5344CB8AC3E}">
        <p14:creationId xmlns:p14="http://schemas.microsoft.com/office/powerpoint/2010/main" val="9690146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51240-BBE8-8C61-18EE-A8ED153458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3DA67-E98C-AC49-2A10-7554D7F39FE8}"/>
              </a:ext>
            </a:extLst>
          </p:cNvPr>
          <p:cNvSpPr>
            <a:spLocks noGrp="1"/>
          </p:cNvSpPr>
          <p:nvPr>
            <p:ph type="title"/>
          </p:nvPr>
        </p:nvSpPr>
        <p:spPr/>
        <p:txBody>
          <a:bodyPr/>
          <a:lstStyle/>
          <a:p>
            <a:r>
              <a:rPr lang="en-US" altLang="en-US" dirty="0"/>
              <a:t>GASB 104 – Disclosure of Certain Capital Assets</a:t>
            </a:r>
            <a:endParaRPr lang="en-US" dirty="0"/>
          </a:p>
        </p:txBody>
      </p:sp>
      <p:sp>
        <p:nvSpPr>
          <p:cNvPr id="3" name="Footer Placeholder 2">
            <a:extLst>
              <a:ext uri="{FF2B5EF4-FFF2-40B4-BE49-F238E27FC236}">
                <a16:creationId xmlns:a16="http://schemas.microsoft.com/office/drawing/2014/main" id="{69542684-D7B5-F7AE-AE09-30B5C92CE3D6}"/>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AED3AAB1-5F41-1161-6AFE-26D4E6CB5FBE}"/>
              </a:ext>
            </a:extLst>
          </p:cNvPr>
          <p:cNvSpPr>
            <a:spLocks noGrp="1"/>
          </p:cNvSpPr>
          <p:nvPr>
            <p:ph type="sldNum" sz="quarter" idx="4"/>
          </p:nvPr>
        </p:nvSpPr>
        <p:spPr/>
        <p:txBody>
          <a:bodyPr/>
          <a:lstStyle/>
          <a:p>
            <a:fld id="{86FF71B8-800E-F24F-8FDA-A034722324D3}" type="slidenum">
              <a:rPr lang="en-US" smtClean="0"/>
              <a:pPr/>
              <a:t>39</a:t>
            </a:fld>
            <a:endParaRPr lang="en-US" dirty="0"/>
          </a:p>
        </p:txBody>
      </p:sp>
      <p:sp>
        <p:nvSpPr>
          <p:cNvPr id="15" name="Text Placeholder 15">
            <a:extLst>
              <a:ext uri="{FF2B5EF4-FFF2-40B4-BE49-F238E27FC236}">
                <a16:creationId xmlns:a16="http://schemas.microsoft.com/office/drawing/2014/main" id="{F3ECEDFC-1499-63A5-8184-C76FB670F600}"/>
              </a:ext>
            </a:extLst>
          </p:cNvPr>
          <p:cNvSpPr>
            <a:spLocks noGrp="1" noChangeArrowheads="1"/>
          </p:cNvSpPr>
          <p:nvPr/>
        </p:nvSpPr>
        <p:spPr bwMode="auto">
          <a:xfrm>
            <a:off x="457200" y="1670554"/>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Separate Disclosure of Certain Capital Assets</a:t>
            </a:r>
          </a:p>
          <a:p>
            <a:pPr eaLnBrk="1" hangingPunct="1">
              <a:buFont typeface="Arial" panose="020B0604020202020204" pitchFamily="34" charset="0"/>
              <a:buNone/>
            </a:pPr>
            <a:endParaRPr lang="en-US" altLang="en-US" sz="2000" dirty="0"/>
          </a:p>
        </p:txBody>
      </p:sp>
      <p:sp>
        <p:nvSpPr>
          <p:cNvPr id="6" name="Text Placeholder 2">
            <a:extLst>
              <a:ext uri="{FF2B5EF4-FFF2-40B4-BE49-F238E27FC236}">
                <a16:creationId xmlns:a16="http://schemas.microsoft.com/office/drawing/2014/main" id="{AA8069D2-9896-6705-8827-D677B0FD918C}"/>
              </a:ext>
            </a:extLst>
          </p:cNvPr>
          <p:cNvSpPr>
            <a:spLocks noGrp="1" noChangeArrowheads="1"/>
          </p:cNvSpPr>
          <p:nvPr/>
        </p:nvSpPr>
        <p:spPr bwMode="auto">
          <a:xfrm>
            <a:off x="457200" y="2364291"/>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The following should be disclosed – by major asset class – on separate line items within the capital asset footnote:</a:t>
            </a:r>
          </a:p>
          <a:p>
            <a:pPr marL="285750" indent="-285750">
              <a:lnSpc>
                <a:spcPct val="100000"/>
              </a:lnSpc>
            </a:pPr>
            <a:r>
              <a:rPr lang="en-US" altLang="en-US" sz="2000" b="0" dirty="0">
                <a:solidFill>
                  <a:schemeClr val="tx1"/>
                </a:solidFill>
              </a:rPr>
              <a:t>Lease assets (GASB 87)</a:t>
            </a:r>
          </a:p>
          <a:p>
            <a:pPr marL="285750" indent="-285750">
              <a:lnSpc>
                <a:spcPct val="100000"/>
              </a:lnSpc>
            </a:pPr>
            <a:r>
              <a:rPr lang="en-US" altLang="en-US" sz="2000" b="0" dirty="0">
                <a:solidFill>
                  <a:schemeClr val="tx1"/>
                </a:solidFill>
              </a:rPr>
              <a:t>Intangible right-to-use assets (GASB 94)</a:t>
            </a:r>
          </a:p>
          <a:p>
            <a:pPr marL="285750" indent="-285750">
              <a:lnSpc>
                <a:spcPct val="100000"/>
              </a:lnSpc>
            </a:pPr>
            <a:r>
              <a:rPr lang="en-US" altLang="en-US" sz="2000" b="0" dirty="0">
                <a:solidFill>
                  <a:schemeClr val="tx1"/>
                </a:solidFill>
              </a:rPr>
              <a:t>Subscription assets (GASB 96)</a:t>
            </a:r>
          </a:p>
          <a:p>
            <a:pPr marL="285750" indent="-285750">
              <a:lnSpc>
                <a:spcPct val="100000"/>
              </a:lnSpc>
            </a:pPr>
            <a:r>
              <a:rPr lang="en-US" altLang="en-US" sz="2000" b="0" dirty="0">
                <a:solidFill>
                  <a:schemeClr val="tx1"/>
                </a:solidFill>
              </a:rPr>
              <a:t>Other intangible assets such as easements and software</a:t>
            </a:r>
          </a:p>
        </p:txBody>
      </p:sp>
    </p:spTree>
    <p:extLst>
      <p:ext uri="{BB962C8B-B14F-4D97-AF65-F5344CB8AC3E}">
        <p14:creationId xmlns:p14="http://schemas.microsoft.com/office/powerpoint/2010/main" val="19983769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C2816-D87E-5F39-8AE2-2870560FF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421EFC-F7DC-FE20-57C7-09914C19691A}"/>
              </a:ext>
            </a:extLst>
          </p:cNvPr>
          <p:cNvSpPr>
            <a:spLocks noGrp="1"/>
          </p:cNvSpPr>
          <p:nvPr>
            <p:ph type="title"/>
          </p:nvPr>
        </p:nvSpPr>
        <p:spPr/>
        <p:txBody>
          <a:bodyPr/>
          <a:lstStyle/>
          <a:p>
            <a:r>
              <a:rPr lang="en-US" altLang="en-US" dirty="0"/>
              <a:t>GASB 104 – Disclosure of Certain Capital Assets</a:t>
            </a:r>
            <a:endParaRPr lang="en-US" dirty="0"/>
          </a:p>
        </p:txBody>
      </p:sp>
      <p:sp>
        <p:nvSpPr>
          <p:cNvPr id="3" name="Footer Placeholder 2">
            <a:extLst>
              <a:ext uri="{FF2B5EF4-FFF2-40B4-BE49-F238E27FC236}">
                <a16:creationId xmlns:a16="http://schemas.microsoft.com/office/drawing/2014/main" id="{B029D108-C9CA-C767-01D4-75B51FB7D361}"/>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61A599DB-4E0F-2332-6697-9D36C29CF327}"/>
              </a:ext>
            </a:extLst>
          </p:cNvPr>
          <p:cNvSpPr>
            <a:spLocks noGrp="1"/>
          </p:cNvSpPr>
          <p:nvPr>
            <p:ph type="sldNum" sz="quarter" idx="4"/>
          </p:nvPr>
        </p:nvSpPr>
        <p:spPr/>
        <p:txBody>
          <a:bodyPr/>
          <a:lstStyle/>
          <a:p>
            <a:fld id="{86FF71B8-800E-F24F-8FDA-A034722324D3}" type="slidenum">
              <a:rPr lang="en-US" smtClean="0"/>
              <a:pPr/>
              <a:t>40</a:t>
            </a:fld>
            <a:endParaRPr lang="en-US" dirty="0"/>
          </a:p>
        </p:txBody>
      </p:sp>
      <p:pic>
        <p:nvPicPr>
          <p:cNvPr id="5" name="Content Placeholder 4">
            <a:extLst>
              <a:ext uri="{FF2B5EF4-FFF2-40B4-BE49-F238E27FC236}">
                <a16:creationId xmlns:a16="http://schemas.microsoft.com/office/drawing/2014/main" id="{491DF42B-C0E1-68BC-F5A4-A52E51E78DF5}"/>
              </a:ext>
            </a:extLst>
          </p:cNvPr>
          <p:cNvPicPr>
            <a:picLocks noGrp="1" noChangeAspect="1"/>
          </p:cNvPicPr>
          <p:nvPr>
            <p:ph idx="1"/>
          </p:nvPr>
        </p:nvPicPr>
        <p:blipFill>
          <a:blip r:embed="rId2"/>
          <a:stretch>
            <a:fillRect/>
          </a:stretch>
        </p:blipFill>
        <p:spPr bwMode="auto">
          <a:xfrm>
            <a:off x="2804473" y="1412720"/>
            <a:ext cx="6114417" cy="443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823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D8F68-C29E-5F53-B731-D5AF948F8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4B0F4-D328-230D-2C31-E74F8F416013}"/>
              </a:ext>
            </a:extLst>
          </p:cNvPr>
          <p:cNvSpPr>
            <a:spLocks noGrp="1"/>
          </p:cNvSpPr>
          <p:nvPr>
            <p:ph type="title"/>
          </p:nvPr>
        </p:nvSpPr>
        <p:spPr/>
        <p:txBody>
          <a:bodyPr/>
          <a:lstStyle/>
          <a:p>
            <a:r>
              <a:rPr lang="en-US" altLang="en-US" dirty="0"/>
              <a:t>GASB 104 – Disclosure of Certain Capital Assets</a:t>
            </a:r>
            <a:endParaRPr lang="en-US" dirty="0"/>
          </a:p>
        </p:txBody>
      </p:sp>
      <p:sp>
        <p:nvSpPr>
          <p:cNvPr id="3" name="Footer Placeholder 2">
            <a:extLst>
              <a:ext uri="{FF2B5EF4-FFF2-40B4-BE49-F238E27FC236}">
                <a16:creationId xmlns:a16="http://schemas.microsoft.com/office/drawing/2014/main" id="{12B7ADE2-6249-57F7-79AC-3AA7EBEA9BEA}"/>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4523E57D-079E-254A-FEB8-954038FDA0AC}"/>
              </a:ext>
            </a:extLst>
          </p:cNvPr>
          <p:cNvSpPr>
            <a:spLocks noGrp="1"/>
          </p:cNvSpPr>
          <p:nvPr>
            <p:ph type="sldNum" sz="quarter" idx="4"/>
          </p:nvPr>
        </p:nvSpPr>
        <p:spPr/>
        <p:txBody>
          <a:bodyPr/>
          <a:lstStyle/>
          <a:p>
            <a:fld id="{86FF71B8-800E-F24F-8FDA-A034722324D3}" type="slidenum">
              <a:rPr lang="en-US" smtClean="0"/>
              <a:pPr/>
              <a:t>41</a:t>
            </a:fld>
            <a:endParaRPr lang="en-US" dirty="0"/>
          </a:p>
        </p:txBody>
      </p:sp>
      <p:pic>
        <p:nvPicPr>
          <p:cNvPr id="7" name="Content Placeholder 5">
            <a:extLst>
              <a:ext uri="{FF2B5EF4-FFF2-40B4-BE49-F238E27FC236}">
                <a16:creationId xmlns:a16="http://schemas.microsoft.com/office/drawing/2014/main" id="{D104A6C2-5E74-2843-0732-77E9F610DC84}"/>
              </a:ext>
            </a:extLst>
          </p:cNvPr>
          <p:cNvPicPr>
            <a:picLocks noChangeAspect="1"/>
          </p:cNvPicPr>
          <p:nvPr/>
        </p:nvPicPr>
        <p:blipFill>
          <a:blip r:embed="rId2"/>
          <a:stretch>
            <a:fillRect/>
          </a:stretch>
        </p:blipFill>
        <p:spPr bwMode="auto">
          <a:xfrm>
            <a:off x="3160771" y="1385399"/>
            <a:ext cx="5401822" cy="4761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4093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AE554-17CF-DB13-0C75-BA5FB290E1E0}"/>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E33A8E50-EEFE-BB42-A7EA-156F61A3C08A}"/>
              </a:ext>
            </a:extLst>
          </p:cNvPr>
          <p:cNvSpPr/>
          <p:nvPr/>
        </p:nvSpPr>
        <p:spPr>
          <a:xfrm>
            <a:off x="579103" y="2571750"/>
            <a:ext cx="3731720" cy="34848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F0D0BE3-7510-F480-BEDE-3A0822BD4C21}"/>
              </a:ext>
            </a:extLst>
          </p:cNvPr>
          <p:cNvSpPr>
            <a:spLocks noGrp="1"/>
          </p:cNvSpPr>
          <p:nvPr>
            <p:ph type="title"/>
          </p:nvPr>
        </p:nvSpPr>
        <p:spPr/>
        <p:txBody>
          <a:bodyPr/>
          <a:lstStyle/>
          <a:p>
            <a:r>
              <a:rPr lang="en-US" altLang="en-US" dirty="0"/>
              <a:t>GASB 104 – Disclosure of Certain Capital Assets</a:t>
            </a:r>
            <a:endParaRPr lang="en-US" dirty="0"/>
          </a:p>
        </p:txBody>
      </p:sp>
      <p:sp>
        <p:nvSpPr>
          <p:cNvPr id="7" name="Footer Placeholder 6">
            <a:extLst>
              <a:ext uri="{FF2B5EF4-FFF2-40B4-BE49-F238E27FC236}">
                <a16:creationId xmlns:a16="http://schemas.microsoft.com/office/drawing/2014/main" id="{30F0400B-CE20-4827-73FD-3AAEAE85A6B2}"/>
              </a:ext>
            </a:extLst>
          </p:cNvPr>
          <p:cNvSpPr>
            <a:spLocks noGrp="1"/>
          </p:cNvSpPr>
          <p:nvPr>
            <p:ph type="ftr" sz="quarter" idx="3"/>
          </p:nvPr>
        </p:nvSpPr>
        <p:spPr/>
        <p:txBody>
          <a:bodyPr/>
          <a:lstStyle/>
          <a:p>
            <a:r>
              <a:rPr lang="en-US" dirty="0"/>
              <a:t>© 2026 Redpath and Company, LLC. All rights reserved.</a:t>
            </a:r>
          </a:p>
        </p:txBody>
      </p:sp>
      <p:sp>
        <p:nvSpPr>
          <p:cNvPr id="12" name="Slide Number Placeholder 11">
            <a:extLst>
              <a:ext uri="{FF2B5EF4-FFF2-40B4-BE49-F238E27FC236}">
                <a16:creationId xmlns:a16="http://schemas.microsoft.com/office/drawing/2014/main" id="{DADDDB05-6641-C1FA-D5E2-EC0568E18329}"/>
              </a:ext>
            </a:extLst>
          </p:cNvPr>
          <p:cNvSpPr>
            <a:spLocks noGrp="1"/>
          </p:cNvSpPr>
          <p:nvPr>
            <p:ph type="sldNum" sz="quarter" idx="4"/>
          </p:nvPr>
        </p:nvSpPr>
        <p:spPr/>
        <p:txBody>
          <a:bodyPr/>
          <a:lstStyle/>
          <a:p>
            <a:fld id="{86FF71B8-800E-F24F-8FDA-A034722324D3}" type="slidenum">
              <a:rPr lang="en-US" smtClean="0"/>
              <a:pPr/>
              <a:t>42</a:t>
            </a:fld>
            <a:endParaRPr lang="en-US" dirty="0"/>
          </a:p>
        </p:txBody>
      </p:sp>
      <p:sp>
        <p:nvSpPr>
          <p:cNvPr id="28" name="Text Placeholder 15">
            <a:extLst>
              <a:ext uri="{FF2B5EF4-FFF2-40B4-BE49-F238E27FC236}">
                <a16:creationId xmlns:a16="http://schemas.microsoft.com/office/drawing/2014/main" id="{01F40939-D308-A139-A5ED-6B5ABADBEFC7}"/>
              </a:ext>
            </a:extLst>
          </p:cNvPr>
          <p:cNvSpPr txBox="1">
            <a:spLocks/>
          </p:cNvSpPr>
          <p:nvPr/>
        </p:nvSpPr>
        <p:spPr>
          <a:xfrm>
            <a:off x="666749" y="2686428"/>
            <a:ext cx="3476625" cy="271329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A government should disclose capital assets held for sale – by major asset class – in the notes to the financial statements</a:t>
            </a:r>
          </a:p>
          <a:p>
            <a:r>
              <a:rPr lang="en-US" b="0" dirty="0"/>
              <a:t>Disclosures should include:</a:t>
            </a:r>
          </a:p>
          <a:p>
            <a:pPr marL="285750" indent="-285750">
              <a:buFont typeface="Arial" panose="020B0604020202020204" pitchFamily="34" charset="0"/>
              <a:buChar char="•"/>
            </a:pPr>
            <a:r>
              <a:rPr lang="en-US" b="0" dirty="0"/>
              <a:t>Historical cost</a:t>
            </a:r>
          </a:p>
          <a:p>
            <a:pPr marL="285750" indent="-285750">
              <a:buFont typeface="Arial" panose="020B0604020202020204" pitchFamily="34" charset="0"/>
              <a:buChar char="•"/>
            </a:pPr>
            <a:r>
              <a:rPr lang="en-US" b="0" dirty="0"/>
              <a:t>Accumulated depreciation</a:t>
            </a:r>
          </a:p>
          <a:p>
            <a:pPr algn="ctr"/>
            <a:endParaRPr lang="en-US" sz="1800" dirty="0"/>
          </a:p>
        </p:txBody>
      </p:sp>
      <p:sp>
        <p:nvSpPr>
          <p:cNvPr id="3" name="Rectangle 2">
            <a:extLst>
              <a:ext uri="{FF2B5EF4-FFF2-40B4-BE49-F238E27FC236}">
                <a16:creationId xmlns:a16="http://schemas.microsoft.com/office/drawing/2014/main" id="{C10FA20C-5916-A08B-BFF4-F2C35192DB9A}"/>
              </a:ext>
            </a:extLst>
          </p:cNvPr>
          <p:cNvSpPr/>
          <p:nvPr/>
        </p:nvSpPr>
        <p:spPr>
          <a:xfrm>
            <a:off x="4844824" y="2571751"/>
            <a:ext cx="3731720" cy="35049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15">
            <a:extLst>
              <a:ext uri="{FF2B5EF4-FFF2-40B4-BE49-F238E27FC236}">
                <a16:creationId xmlns:a16="http://schemas.microsoft.com/office/drawing/2014/main" id="{1606A49B-4DBB-8CB6-9CA5-249468C83ECB}"/>
              </a:ext>
            </a:extLst>
          </p:cNvPr>
          <p:cNvSpPr txBox="1">
            <a:spLocks/>
          </p:cNvSpPr>
          <p:nvPr/>
        </p:nvSpPr>
        <p:spPr>
          <a:xfrm>
            <a:off x="5044837" y="2716394"/>
            <a:ext cx="3218216" cy="261616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A government should disclose the carrying amount of debt for which capital assets held for sale are pledged as collateral</a:t>
            </a:r>
          </a:p>
          <a:p>
            <a:pPr algn="ctr"/>
            <a:endParaRPr lang="en-US" sz="1800" dirty="0"/>
          </a:p>
          <a:p>
            <a:pPr algn="ctr"/>
            <a:endParaRPr lang="en-US" sz="1800" dirty="0"/>
          </a:p>
        </p:txBody>
      </p:sp>
      <p:sp>
        <p:nvSpPr>
          <p:cNvPr id="8" name="Rectangle 7">
            <a:extLst>
              <a:ext uri="{FF2B5EF4-FFF2-40B4-BE49-F238E27FC236}">
                <a16:creationId xmlns:a16="http://schemas.microsoft.com/office/drawing/2014/main" id="{B1B638A3-CC59-DAEB-CC5E-2B34DF659E9E}"/>
              </a:ext>
            </a:extLst>
          </p:cNvPr>
          <p:cNvSpPr/>
          <p:nvPr/>
        </p:nvSpPr>
        <p:spPr>
          <a:xfrm>
            <a:off x="9110546" y="2571750"/>
            <a:ext cx="2008936" cy="34848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5">
            <a:extLst>
              <a:ext uri="{FF2B5EF4-FFF2-40B4-BE49-F238E27FC236}">
                <a16:creationId xmlns:a16="http://schemas.microsoft.com/office/drawing/2014/main" id="{C3181561-217B-A7CA-ADC6-BACF16EC962C}"/>
              </a:ext>
            </a:extLst>
          </p:cNvPr>
          <p:cNvSpPr txBox="1">
            <a:spLocks/>
          </p:cNvSpPr>
          <p:nvPr/>
        </p:nvSpPr>
        <p:spPr>
          <a:xfrm>
            <a:off x="9165267" y="2686428"/>
            <a:ext cx="189949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Disclosures should be made for both governmental activities and business-type activities</a:t>
            </a:r>
          </a:p>
          <a:p>
            <a:pPr algn="ctr"/>
            <a:endParaRPr lang="en-US" sz="1800" dirty="0"/>
          </a:p>
        </p:txBody>
      </p:sp>
      <p:sp>
        <p:nvSpPr>
          <p:cNvPr id="16" name="Text Placeholder 15">
            <a:extLst>
              <a:ext uri="{FF2B5EF4-FFF2-40B4-BE49-F238E27FC236}">
                <a16:creationId xmlns:a16="http://schemas.microsoft.com/office/drawing/2014/main" id="{478829CD-F287-907C-0E06-3AF8FE51C924}"/>
              </a:ext>
            </a:extLst>
          </p:cNvPr>
          <p:cNvSpPr>
            <a:spLocks noGrp="1" noChangeArrowheads="1"/>
          </p:cNvSpPr>
          <p:nvPr/>
        </p:nvSpPr>
        <p:spPr bwMode="auto">
          <a:xfrm>
            <a:off x="424830" y="1635348"/>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solidFill>
                  <a:srgbClr val="2A5058"/>
                </a:solidFill>
              </a:rPr>
              <a:t>Footnote disclosures relating to capital assets held for sale</a:t>
            </a:r>
          </a:p>
          <a:p>
            <a:pPr eaLnBrk="1" hangingPunct="1">
              <a:buFont typeface="Arial" panose="020B0604020202020204" pitchFamily="34" charset="0"/>
              <a:buNone/>
            </a:pPr>
            <a:endParaRPr lang="en-US" altLang="en-US" dirty="0"/>
          </a:p>
        </p:txBody>
      </p:sp>
      <p:cxnSp>
        <p:nvCxnSpPr>
          <p:cNvPr id="19" name="Straight Connector 18">
            <a:extLst>
              <a:ext uri="{FF2B5EF4-FFF2-40B4-BE49-F238E27FC236}">
                <a16:creationId xmlns:a16="http://schemas.microsoft.com/office/drawing/2014/main" id="{30DB082E-6317-A959-0B66-E3DD67258373}"/>
              </a:ext>
            </a:extLst>
          </p:cNvPr>
          <p:cNvCxnSpPr>
            <a:cxnSpLocks/>
          </p:cNvCxnSpPr>
          <p:nvPr/>
        </p:nvCxnSpPr>
        <p:spPr>
          <a:xfrm flipH="1">
            <a:off x="579103" y="2275234"/>
            <a:ext cx="10627873"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1" name="Oval 10">
            <a:extLst>
              <a:ext uri="{FF2B5EF4-FFF2-40B4-BE49-F238E27FC236}">
                <a16:creationId xmlns:a16="http://schemas.microsoft.com/office/drawing/2014/main" id="{1F8D0219-8650-883E-076E-956DA05AE79C}"/>
              </a:ext>
            </a:extLst>
          </p:cNvPr>
          <p:cNvSpPr/>
          <p:nvPr/>
        </p:nvSpPr>
        <p:spPr>
          <a:xfrm>
            <a:off x="1935320" y="5652610"/>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6" name="Graphic 5" descr="Bank with solid fill">
            <a:extLst>
              <a:ext uri="{FF2B5EF4-FFF2-40B4-BE49-F238E27FC236}">
                <a16:creationId xmlns:a16="http://schemas.microsoft.com/office/drawing/2014/main" id="{A72E84CA-E313-D274-F208-1628965194D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54339" y="5761311"/>
            <a:ext cx="590635" cy="590635"/>
          </a:xfrm>
          <a:prstGeom prst="rect">
            <a:avLst/>
          </a:prstGeom>
        </p:spPr>
      </p:pic>
      <p:sp>
        <p:nvSpPr>
          <p:cNvPr id="14" name="Oval 13">
            <a:extLst>
              <a:ext uri="{FF2B5EF4-FFF2-40B4-BE49-F238E27FC236}">
                <a16:creationId xmlns:a16="http://schemas.microsoft.com/office/drawing/2014/main" id="{2E9F47C3-91F8-64F7-E0D7-D06F2BB4C6F8}"/>
              </a:ext>
            </a:extLst>
          </p:cNvPr>
          <p:cNvSpPr/>
          <p:nvPr/>
        </p:nvSpPr>
        <p:spPr>
          <a:xfrm>
            <a:off x="6239608" y="5668638"/>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Oval 16">
            <a:extLst>
              <a:ext uri="{FF2B5EF4-FFF2-40B4-BE49-F238E27FC236}">
                <a16:creationId xmlns:a16="http://schemas.microsoft.com/office/drawing/2014/main" id="{A1CBE275-8824-5EED-5349-0417ECCB05E5}"/>
              </a:ext>
            </a:extLst>
          </p:cNvPr>
          <p:cNvSpPr/>
          <p:nvPr/>
        </p:nvSpPr>
        <p:spPr>
          <a:xfrm>
            <a:off x="9700676" y="5668638"/>
            <a:ext cx="828675" cy="808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1" name="Picture 20">
            <a:extLst>
              <a:ext uri="{FF2B5EF4-FFF2-40B4-BE49-F238E27FC236}">
                <a16:creationId xmlns:a16="http://schemas.microsoft.com/office/drawing/2014/main" id="{BF6634C0-402D-6C68-C4E5-B1DEC5E60EBD}"/>
              </a:ext>
            </a:extLst>
          </p:cNvPr>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6443984" y="5812307"/>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a:extLst>
              <a:ext uri="{FF2B5EF4-FFF2-40B4-BE49-F238E27FC236}">
                <a16:creationId xmlns:a16="http://schemas.microsoft.com/office/drawing/2014/main" id="{7010FB75-57FA-4EF0-2CAF-251C2E3E699F}"/>
              </a:ext>
            </a:extLst>
          </p:cNvPr>
          <p:cNvPicPr>
            <a:picLocks noChangeAspect="1" noChangeArrowheads="1"/>
          </p:cNvPicPr>
          <p:nvPr/>
        </p:nvPicPr>
        <p:blipFill>
          <a:blip r:embed="rId4">
            <a:grayscl/>
            <a:biLevel thresh="50000"/>
            <a:extLst>
              <a:ext uri="{28A0092B-C50C-407E-A947-70E740481C1C}">
                <a14:useLocalDpi xmlns:a14="http://schemas.microsoft.com/office/drawing/2010/main" val="0"/>
              </a:ext>
            </a:extLst>
          </a:blip>
          <a:srcRect/>
          <a:stretch>
            <a:fillRect/>
          </a:stretch>
        </p:blipFill>
        <p:spPr bwMode="auto">
          <a:xfrm>
            <a:off x="9848313" y="5831246"/>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8078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19F61-31EB-6DEB-4A83-5A08A1E8F6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761F88-9DA7-A57F-C7D7-B5D178519985}"/>
              </a:ext>
            </a:extLst>
          </p:cNvPr>
          <p:cNvSpPr>
            <a:spLocks noGrp="1"/>
          </p:cNvSpPr>
          <p:nvPr>
            <p:ph type="title"/>
          </p:nvPr>
        </p:nvSpPr>
        <p:spPr/>
        <p:txBody>
          <a:bodyPr/>
          <a:lstStyle/>
          <a:p>
            <a:r>
              <a:rPr lang="en-US" altLang="en-US" dirty="0"/>
              <a:t>GASB 104 – Disclosure of Certain Capital Assets</a:t>
            </a:r>
            <a:endParaRPr lang="en-US" dirty="0"/>
          </a:p>
        </p:txBody>
      </p:sp>
      <p:sp>
        <p:nvSpPr>
          <p:cNvPr id="3" name="Footer Placeholder 2">
            <a:extLst>
              <a:ext uri="{FF2B5EF4-FFF2-40B4-BE49-F238E27FC236}">
                <a16:creationId xmlns:a16="http://schemas.microsoft.com/office/drawing/2014/main" id="{B1047B05-90C7-1D09-E3E5-9B8D764F4002}"/>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F6FEEBDE-4025-433B-AAD9-A5947BC027D6}"/>
              </a:ext>
            </a:extLst>
          </p:cNvPr>
          <p:cNvSpPr>
            <a:spLocks noGrp="1"/>
          </p:cNvSpPr>
          <p:nvPr>
            <p:ph type="sldNum" sz="quarter" idx="4"/>
          </p:nvPr>
        </p:nvSpPr>
        <p:spPr/>
        <p:txBody>
          <a:bodyPr/>
          <a:lstStyle/>
          <a:p>
            <a:fld id="{86FF71B8-800E-F24F-8FDA-A034722324D3}" type="slidenum">
              <a:rPr lang="en-US" smtClean="0"/>
              <a:pPr/>
              <a:t>43</a:t>
            </a:fld>
            <a:endParaRPr lang="en-US" dirty="0"/>
          </a:p>
        </p:txBody>
      </p:sp>
      <p:sp>
        <p:nvSpPr>
          <p:cNvPr id="14" name="Text Placeholder 15">
            <a:extLst>
              <a:ext uri="{FF2B5EF4-FFF2-40B4-BE49-F238E27FC236}">
                <a16:creationId xmlns:a16="http://schemas.microsoft.com/office/drawing/2014/main" id="{4C1BCD91-643C-B684-E5AF-784F141D9E78}"/>
              </a:ext>
            </a:extLst>
          </p:cNvPr>
          <p:cNvSpPr>
            <a:spLocks noGrp="1" noChangeArrowheads="1"/>
          </p:cNvSpPr>
          <p:nvPr/>
        </p:nvSpPr>
        <p:spPr bwMode="auto">
          <a:xfrm>
            <a:off x="457199" y="1604963"/>
            <a:ext cx="10872439"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Capital Assets Held for Sale</a:t>
            </a:r>
          </a:p>
          <a:p>
            <a:pPr eaLnBrk="1" hangingPunct="1">
              <a:buFont typeface="Arial" panose="020B0604020202020204" pitchFamily="34" charset="0"/>
              <a:buNone/>
            </a:pPr>
            <a:endParaRPr lang="en-US" altLang="en-US" dirty="0"/>
          </a:p>
        </p:txBody>
      </p:sp>
      <p:cxnSp>
        <p:nvCxnSpPr>
          <p:cNvPr id="5" name="Straight Connector 4">
            <a:extLst>
              <a:ext uri="{FF2B5EF4-FFF2-40B4-BE49-F238E27FC236}">
                <a16:creationId xmlns:a16="http://schemas.microsoft.com/office/drawing/2014/main" id="{06C081B5-8CE0-6E98-115F-F58E573E3D90}"/>
              </a:ext>
            </a:extLst>
          </p:cNvPr>
          <p:cNvCxnSpPr>
            <a:cxnSpLocks/>
          </p:cNvCxnSpPr>
          <p:nvPr/>
        </p:nvCxnSpPr>
        <p:spPr>
          <a:xfrm flipH="1">
            <a:off x="537207" y="2320825"/>
            <a:ext cx="7458450"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7" name="Text Placeholder 15">
            <a:extLst>
              <a:ext uri="{FF2B5EF4-FFF2-40B4-BE49-F238E27FC236}">
                <a16:creationId xmlns:a16="http://schemas.microsoft.com/office/drawing/2014/main" id="{0D3EBD22-41E2-093A-E918-7BD73FDE4F56}"/>
              </a:ext>
            </a:extLst>
          </p:cNvPr>
          <p:cNvSpPr>
            <a:spLocks noGrp="1" noChangeArrowheads="1"/>
          </p:cNvSpPr>
          <p:nvPr/>
        </p:nvSpPr>
        <p:spPr bwMode="auto">
          <a:xfrm>
            <a:off x="457199" y="2749095"/>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2000" dirty="0"/>
              <a:t>A capital asset is a capital asset held for sale if:</a:t>
            </a:r>
          </a:p>
          <a:p>
            <a:pPr eaLnBrk="1" hangingPunct="1">
              <a:buFont typeface="Arial" panose="020B0604020202020204" pitchFamily="34" charset="0"/>
              <a:buNone/>
            </a:pPr>
            <a:endParaRPr lang="en-US" altLang="en-US" sz="2000" dirty="0"/>
          </a:p>
        </p:txBody>
      </p:sp>
      <p:sp>
        <p:nvSpPr>
          <p:cNvPr id="9" name="Text Placeholder 2">
            <a:extLst>
              <a:ext uri="{FF2B5EF4-FFF2-40B4-BE49-F238E27FC236}">
                <a16:creationId xmlns:a16="http://schemas.microsoft.com/office/drawing/2014/main" id="{7425930D-2854-C9AE-5ECF-919A0EFC8C11}"/>
              </a:ext>
            </a:extLst>
          </p:cNvPr>
          <p:cNvSpPr>
            <a:spLocks noGrp="1" noChangeArrowheads="1"/>
          </p:cNvSpPr>
          <p:nvPr/>
        </p:nvSpPr>
        <p:spPr bwMode="auto">
          <a:xfrm>
            <a:off x="457199" y="3326609"/>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14000"/>
              </a:lnSpc>
            </a:pPr>
            <a:r>
              <a:rPr lang="en-US" altLang="en-US" sz="1800" b="0" dirty="0">
                <a:solidFill>
                  <a:schemeClr val="tx1"/>
                </a:solidFill>
              </a:rPr>
              <a:t>The government has decided to pursue the sale of the asset</a:t>
            </a:r>
          </a:p>
          <a:p>
            <a:pPr>
              <a:lnSpc>
                <a:spcPct val="114000"/>
              </a:lnSpc>
              <a:buNone/>
            </a:pPr>
            <a:r>
              <a:rPr lang="en-US" altLang="en-US" sz="1800" dirty="0">
                <a:solidFill>
                  <a:srgbClr val="C00000"/>
                </a:solidFill>
              </a:rPr>
              <a:t>AND</a:t>
            </a:r>
          </a:p>
          <a:p>
            <a:pPr marL="285750" indent="-285750">
              <a:lnSpc>
                <a:spcPct val="114000"/>
              </a:lnSpc>
            </a:pPr>
            <a:r>
              <a:rPr lang="en-US" altLang="en-US" sz="1800" b="0" dirty="0">
                <a:solidFill>
                  <a:schemeClr val="tx1"/>
                </a:solidFill>
              </a:rPr>
              <a:t>It is probable that the sale will be finalized within one year </a:t>
            </a:r>
            <a:r>
              <a:rPr lang="en-US" altLang="en-US" sz="1800" b="0" u="sng" dirty="0">
                <a:solidFill>
                  <a:schemeClr val="tx1"/>
                </a:solidFill>
              </a:rPr>
              <a:t>of the financial statement date</a:t>
            </a:r>
            <a:endParaRPr lang="en-US" altLang="en-US" sz="1800" b="0" dirty="0">
              <a:solidFill>
                <a:schemeClr val="tx1"/>
              </a:solidFill>
            </a:endParaRPr>
          </a:p>
        </p:txBody>
      </p:sp>
    </p:spTree>
    <p:extLst>
      <p:ext uri="{BB962C8B-B14F-4D97-AF65-F5344CB8AC3E}">
        <p14:creationId xmlns:p14="http://schemas.microsoft.com/office/powerpoint/2010/main" val="3381454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8F88B-C540-92DC-ECAD-D89168A0338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0832CE6-27BF-D6A3-8B13-B7D2A857B6EC}"/>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FF7ACC5D-6B6C-8D7B-FBC3-E43DBC63A0F0}"/>
              </a:ext>
            </a:extLst>
          </p:cNvPr>
          <p:cNvSpPr>
            <a:spLocks noGrp="1"/>
          </p:cNvSpPr>
          <p:nvPr>
            <p:ph type="sldNum" sz="quarter" idx="10"/>
          </p:nvPr>
        </p:nvSpPr>
        <p:spPr/>
        <p:txBody>
          <a:bodyPr/>
          <a:lstStyle/>
          <a:p>
            <a:fld id="{86FF71B8-800E-F24F-8FDA-A034722324D3}" type="slidenum">
              <a:rPr lang="en-US" smtClean="0"/>
              <a:pPr/>
              <a:t>44</a:t>
            </a:fld>
            <a:endParaRPr lang="en-US" dirty="0"/>
          </a:p>
        </p:txBody>
      </p:sp>
      <p:sp>
        <p:nvSpPr>
          <p:cNvPr id="8" name="Text Placeholder 15">
            <a:extLst>
              <a:ext uri="{FF2B5EF4-FFF2-40B4-BE49-F238E27FC236}">
                <a16:creationId xmlns:a16="http://schemas.microsoft.com/office/drawing/2014/main" id="{6BE48A70-4961-5BC6-5478-A1BE866B3756}"/>
              </a:ext>
            </a:extLst>
          </p:cNvPr>
          <p:cNvSpPr txBox="1">
            <a:spLocks/>
          </p:cNvSpPr>
          <p:nvPr/>
        </p:nvSpPr>
        <p:spPr>
          <a:xfrm>
            <a:off x="507669" y="2374096"/>
            <a:ext cx="4048153" cy="357902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chemeClr val="bg1"/>
                </a:solidFill>
              </a:rPr>
              <a:t>Factors to consider in determining the probability of sale within one year of the financial statement date</a:t>
            </a:r>
          </a:p>
          <a:p>
            <a:endParaRPr lang="en-US" sz="2400" dirty="0">
              <a:solidFill>
                <a:schemeClr val="bg1"/>
              </a:solidFill>
            </a:endParaRPr>
          </a:p>
          <a:p>
            <a:endParaRPr lang="en-US" dirty="0"/>
          </a:p>
        </p:txBody>
      </p:sp>
      <p:sp>
        <p:nvSpPr>
          <p:cNvPr id="16" name="Subtitle 2">
            <a:extLst>
              <a:ext uri="{FF2B5EF4-FFF2-40B4-BE49-F238E27FC236}">
                <a16:creationId xmlns:a16="http://schemas.microsoft.com/office/drawing/2014/main" id="{34487671-FB31-E714-26E7-A398C33F8DFA}"/>
              </a:ext>
            </a:extLst>
          </p:cNvPr>
          <p:cNvSpPr>
            <a:spLocks noGrp="1"/>
          </p:cNvSpPr>
          <p:nvPr/>
        </p:nvSpPr>
        <p:spPr>
          <a:xfrm>
            <a:off x="393863" y="377855"/>
            <a:ext cx="4893754" cy="1481891"/>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effectLst/>
              </a:rPr>
              <a:t>Capital Assets Held for Sale</a:t>
            </a:r>
          </a:p>
          <a:p>
            <a:pPr algn="l"/>
            <a:endParaRPr lang="en-US" dirty="0">
              <a:effectLst/>
            </a:endParaRPr>
          </a:p>
        </p:txBody>
      </p:sp>
      <p:sp>
        <p:nvSpPr>
          <p:cNvPr id="5" name="Text Placeholder 15">
            <a:extLst>
              <a:ext uri="{FF2B5EF4-FFF2-40B4-BE49-F238E27FC236}">
                <a16:creationId xmlns:a16="http://schemas.microsoft.com/office/drawing/2014/main" id="{D63EA5B2-66AE-EF35-E479-88D9715FAF1D}"/>
              </a:ext>
            </a:extLst>
          </p:cNvPr>
          <p:cNvSpPr txBox="1">
            <a:spLocks/>
          </p:cNvSpPr>
          <p:nvPr/>
        </p:nvSpPr>
        <p:spPr>
          <a:xfrm>
            <a:off x="6275363" y="1067401"/>
            <a:ext cx="5408968" cy="4723198"/>
          </a:xfrm>
          <a:prstGeom prst="rect">
            <a:avLst/>
          </a:prstGeom>
        </p:spPr>
        <p:txBody>
          <a:bodyPr numCol="1"/>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q"/>
            </a:pPr>
            <a:r>
              <a:rPr lang="en-US" b="0" dirty="0">
                <a:solidFill>
                  <a:schemeClr val="accent1"/>
                </a:solidFill>
              </a:rPr>
              <a:t>Whether the asset is available for  immediate sale in its present condition</a:t>
            </a:r>
          </a:p>
          <a:p>
            <a:endParaRPr lang="en-US" b="0" dirty="0">
              <a:solidFill>
                <a:schemeClr val="accent1"/>
              </a:solidFill>
            </a:endParaRPr>
          </a:p>
          <a:p>
            <a:pPr marL="342900" indent="-342900">
              <a:buFont typeface="Wingdings" panose="05000000000000000000" pitchFamily="2" charset="2"/>
              <a:buChar char="q"/>
            </a:pPr>
            <a:r>
              <a:rPr lang="en-US" b="0" dirty="0">
                <a:solidFill>
                  <a:schemeClr val="accent1"/>
                </a:solidFill>
              </a:rPr>
              <a:t>Market conditions for selling that type of asset</a:t>
            </a:r>
          </a:p>
          <a:p>
            <a:endParaRPr lang="en-US" b="0" dirty="0">
              <a:solidFill>
                <a:schemeClr val="accent1"/>
              </a:solidFill>
            </a:endParaRPr>
          </a:p>
          <a:p>
            <a:pPr marL="342900" indent="-342900">
              <a:buFont typeface="Wingdings" panose="05000000000000000000" pitchFamily="2" charset="2"/>
              <a:buChar char="q"/>
            </a:pPr>
            <a:r>
              <a:rPr lang="en-US" b="0" dirty="0">
                <a:solidFill>
                  <a:schemeClr val="accent1"/>
                </a:solidFill>
              </a:rPr>
              <a:t>Whether an active program to locate a buyer has been initiated, which may include the asset being put out for bid</a:t>
            </a:r>
          </a:p>
          <a:p>
            <a:endParaRPr lang="en-US" b="0" dirty="0">
              <a:solidFill>
                <a:schemeClr val="accent1"/>
              </a:solidFill>
            </a:endParaRPr>
          </a:p>
          <a:p>
            <a:pPr marL="342900" indent="-342900">
              <a:buFont typeface="Wingdings" panose="05000000000000000000" pitchFamily="2" charset="2"/>
              <a:buChar char="q"/>
            </a:pPr>
            <a:r>
              <a:rPr lang="en-US" b="0" dirty="0">
                <a:solidFill>
                  <a:schemeClr val="accent1"/>
                </a:solidFill>
              </a:rPr>
              <a:t>Regulatory approvals needed to sell the asset</a:t>
            </a:r>
          </a:p>
          <a:p>
            <a:endParaRPr lang="en-US" sz="2400" dirty="0"/>
          </a:p>
          <a:p>
            <a:pPr algn="ctr"/>
            <a:endParaRPr lang="en-US" dirty="0"/>
          </a:p>
        </p:txBody>
      </p:sp>
      <p:sp>
        <p:nvSpPr>
          <p:cNvPr id="14" name="Oval 13">
            <a:extLst>
              <a:ext uri="{FF2B5EF4-FFF2-40B4-BE49-F238E27FC236}">
                <a16:creationId xmlns:a16="http://schemas.microsoft.com/office/drawing/2014/main" id="{506D3115-CCA0-9162-3AFD-B8D2CFAF6030}"/>
              </a:ext>
            </a:extLst>
          </p:cNvPr>
          <p:cNvSpPr/>
          <p:nvPr/>
        </p:nvSpPr>
        <p:spPr>
          <a:xfrm>
            <a:off x="3858909" y="4951413"/>
            <a:ext cx="1393825" cy="1393825"/>
          </a:xfrm>
          <a:prstGeom prst="ellipse">
            <a:avLst/>
          </a:prstGeom>
          <a:blipFill>
            <a:blip r:embed="rId3" cstate="screen"/>
            <a:stretch>
              <a:fillRect/>
            </a:stretch>
          </a:blipFill>
          <a:ln w="76200">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041466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13410-8D2C-0D96-DE00-0B94F0A67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00447D-BD38-2567-0FAD-B9802A5802E6}"/>
              </a:ext>
            </a:extLst>
          </p:cNvPr>
          <p:cNvSpPr>
            <a:spLocks noGrp="1"/>
          </p:cNvSpPr>
          <p:nvPr>
            <p:ph type="title"/>
          </p:nvPr>
        </p:nvSpPr>
        <p:spPr/>
        <p:txBody>
          <a:bodyPr/>
          <a:lstStyle/>
          <a:p>
            <a:r>
              <a:rPr lang="en-US" altLang="en-US" dirty="0"/>
              <a:t>GASB 104 – Disclosure of Certain Capital Assets</a:t>
            </a:r>
            <a:endParaRPr lang="en-US" dirty="0"/>
          </a:p>
        </p:txBody>
      </p:sp>
      <p:sp>
        <p:nvSpPr>
          <p:cNvPr id="3" name="Footer Placeholder 2">
            <a:extLst>
              <a:ext uri="{FF2B5EF4-FFF2-40B4-BE49-F238E27FC236}">
                <a16:creationId xmlns:a16="http://schemas.microsoft.com/office/drawing/2014/main" id="{D6A25050-67D6-8221-7391-4AD46A573430}"/>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6683E43C-51D4-E290-56D7-57BDE7548F24}"/>
              </a:ext>
            </a:extLst>
          </p:cNvPr>
          <p:cNvSpPr>
            <a:spLocks noGrp="1"/>
          </p:cNvSpPr>
          <p:nvPr>
            <p:ph type="sldNum" sz="quarter" idx="4"/>
          </p:nvPr>
        </p:nvSpPr>
        <p:spPr/>
        <p:txBody>
          <a:bodyPr/>
          <a:lstStyle/>
          <a:p>
            <a:fld id="{86FF71B8-800E-F24F-8FDA-A034722324D3}" type="slidenum">
              <a:rPr lang="en-US" smtClean="0"/>
              <a:pPr/>
              <a:t>45</a:t>
            </a:fld>
            <a:endParaRPr lang="en-US" dirty="0"/>
          </a:p>
        </p:txBody>
      </p:sp>
      <p:sp>
        <p:nvSpPr>
          <p:cNvPr id="15" name="Text Placeholder 15">
            <a:extLst>
              <a:ext uri="{FF2B5EF4-FFF2-40B4-BE49-F238E27FC236}">
                <a16:creationId xmlns:a16="http://schemas.microsoft.com/office/drawing/2014/main" id="{8ED16F1C-4855-A18D-50E9-2EF662934A03}"/>
              </a:ext>
            </a:extLst>
          </p:cNvPr>
          <p:cNvSpPr>
            <a:spLocks noGrp="1" noChangeArrowheads="1"/>
          </p:cNvSpPr>
          <p:nvPr/>
        </p:nvSpPr>
        <p:spPr bwMode="auto">
          <a:xfrm>
            <a:off x="457200" y="1670554"/>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Capital Assets Held for Sale</a:t>
            </a:r>
          </a:p>
          <a:p>
            <a:pPr eaLnBrk="1" hangingPunct="1">
              <a:buFont typeface="Arial" panose="020B0604020202020204" pitchFamily="34" charset="0"/>
              <a:buNone/>
            </a:pPr>
            <a:endParaRPr lang="en-US" altLang="en-US" sz="2000" dirty="0"/>
          </a:p>
        </p:txBody>
      </p:sp>
      <p:sp>
        <p:nvSpPr>
          <p:cNvPr id="6" name="Text Placeholder 2">
            <a:extLst>
              <a:ext uri="{FF2B5EF4-FFF2-40B4-BE49-F238E27FC236}">
                <a16:creationId xmlns:a16="http://schemas.microsoft.com/office/drawing/2014/main" id="{50648AA3-BF80-4ABB-622B-4BD91AD592D2}"/>
              </a:ext>
            </a:extLst>
          </p:cNvPr>
          <p:cNvSpPr>
            <a:spLocks noGrp="1" noChangeArrowheads="1"/>
          </p:cNvSpPr>
          <p:nvPr/>
        </p:nvSpPr>
        <p:spPr bwMode="auto">
          <a:xfrm>
            <a:off x="457200" y="2364291"/>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00000"/>
              </a:lnSpc>
            </a:pPr>
            <a:r>
              <a:rPr lang="en-US" altLang="en-US" sz="2000" b="0" dirty="0">
                <a:solidFill>
                  <a:schemeClr val="tx1"/>
                </a:solidFill>
              </a:rPr>
              <a:t>A capital asset held for sale should continue to be reported within the appropriate major class of capital asset</a:t>
            </a:r>
          </a:p>
          <a:p>
            <a:pPr marL="285750" indent="-285750">
              <a:lnSpc>
                <a:spcPct val="100000"/>
              </a:lnSpc>
            </a:pPr>
            <a:r>
              <a:rPr lang="en-US" altLang="en-US" sz="2000" b="0" dirty="0">
                <a:solidFill>
                  <a:schemeClr val="tx1"/>
                </a:solidFill>
              </a:rPr>
              <a:t>Each reporting period, an entity should evaluate whether a capital asset is a capital asset held for sale</a:t>
            </a:r>
          </a:p>
        </p:txBody>
      </p:sp>
      <p:cxnSp>
        <p:nvCxnSpPr>
          <p:cNvPr id="5" name="Straight Connector 4">
            <a:extLst>
              <a:ext uri="{FF2B5EF4-FFF2-40B4-BE49-F238E27FC236}">
                <a16:creationId xmlns:a16="http://schemas.microsoft.com/office/drawing/2014/main" id="{0BC94907-2AF5-1F4C-1328-A72EB1F6E6E1}"/>
              </a:ext>
            </a:extLst>
          </p:cNvPr>
          <p:cNvCxnSpPr>
            <a:cxnSpLocks/>
          </p:cNvCxnSpPr>
          <p:nvPr/>
        </p:nvCxnSpPr>
        <p:spPr>
          <a:xfrm flipH="1">
            <a:off x="491609" y="2227609"/>
            <a:ext cx="1062787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5104777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FB4E1-E185-4802-F34F-DE05F084B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A35DAF-F93B-C7BF-F4D3-CF460E5CCE3A}"/>
              </a:ext>
            </a:extLst>
          </p:cNvPr>
          <p:cNvSpPr>
            <a:spLocks noGrp="1"/>
          </p:cNvSpPr>
          <p:nvPr>
            <p:ph type="title"/>
          </p:nvPr>
        </p:nvSpPr>
        <p:spPr/>
        <p:txBody>
          <a:bodyPr/>
          <a:lstStyle/>
          <a:p>
            <a:r>
              <a:rPr lang="en-US" altLang="en-US" dirty="0"/>
              <a:t>GASB 104 – Disclosure of Certain Capital Assets</a:t>
            </a:r>
            <a:endParaRPr lang="en-US" dirty="0"/>
          </a:p>
        </p:txBody>
      </p:sp>
      <p:sp>
        <p:nvSpPr>
          <p:cNvPr id="3" name="Footer Placeholder 2">
            <a:extLst>
              <a:ext uri="{FF2B5EF4-FFF2-40B4-BE49-F238E27FC236}">
                <a16:creationId xmlns:a16="http://schemas.microsoft.com/office/drawing/2014/main" id="{E1B2817F-1F02-B914-6940-EE8833CE36F2}"/>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F8A07D0C-CEE9-545A-70AD-1039FF154995}"/>
              </a:ext>
            </a:extLst>
          </p:cNvPr>
          <p:cNvSpPr>
            <a:spLocks noGrp="1"/>
          </p:cNvSpPr>
          <p:nvPr>
            <p:ph type="sldNum" sz="quarter" idx="4"/>
          </p:nvPr>
        </p:nvSpPr>
        <p:spPr/>
        <p:txBody>
          <a:bodyPr/>
          <a:lstStyle/>
          <a:p>
            <a:fld id="{86FF71B8-800E-F24F-8FDA-A034722324D3}" type="slidenum">
              <a:rPr lang="en-US" smtClean="0"/>
              <a:pPr/>
              <a:t>46</a:t>
            </a:fld>
            <a:endParaRPr lang="en-US" dirty="0"/>
          </a:p>
        </p:txBody>
      </p:sp>
      <p:sp>
        <p:nvSpPr>
          <p:cNvPr id="15" name="Text Placeholder 15">
            <a:extLst>
              <a:ext uri="{FF2B5EF4-FFF2-40B4-BE49-F238E27FC236}">
                <a16:creationId xmlns:a16="http://schemas.microsoft.com/office/drawing/2014/main" id="{67229285-AD00-4BC6-A668-919B536604C6}"/>
              </a:ext>
            </a:extLst>
          </p:cNvPr>
          <p:cNvSpPr>
            <a:spLocks noGrp="1" noChangeArrowheads="1"/>
          </p:cNvSpPr>
          <p:nvPr/>
        </p:nvSpPr>
        <p:spPr bwMode="auto">
          <a:xfrm>
            <a:off x="457200" y="1670554"/>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Capital Assets Held for Sale</a:t>
            </a:r>
          </a:p>
          <a:p>
            <a:pPr eaLnBrk="1" hangingPunct="1">
              <a:buFont typeface="Arial" panose="020B0604020202020204" pitchFamily="34" charset="0"/>
              <a:buNone/>
            </a:pPr>
            <a:endParaRPr lang="en-US" altLang="en-US" sz="2000" dirty="0"/>
          </a:p>
        </p:txBody>
      </p:sp>
      <p:sp>
        <p:nvSpPr>
          <p:cNvPr id="6" name="Text Placeholder 2">
            <a:extLst>
              <a:ext uri="{FF2B5EF4-FFF2-40B4-BE49-F238E27FC236}">
                <a16:creationId xmlns:a16="http://schemas.microsoft.com/office/drawing/2014/main" id="{7634CAF3-68BF-CDAE-AE98-208FF3A5C49F}"/>
              </a:ext>
            </a:extLst>
          </p:cNvPr>
          <p:cNvSpPr>
            <a:spLocks noGrp="1" noChangeArrowheads="1"/>
          </p:cNvSpPr>
          <p:nvPr/>
        </p:nvSpPr>
        <p:spPr bwMode="auto">
          <a:xfrm>
            <a:off x="457200" y="2364291"/>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00000"/>
              </a:lnSpc>
            </a:pPr>
            <a:r>
              <a:rPr lang="en-US" altLang="en-US" sz="2000" b="0" dirty="0">
                <a:solidFill>
                  <a:schemeClr val="tx1"/>
                </a:solidFill>
              </a:rPr>
              <a:t>CONSIDER MATERIALITY!</a:t>
            </a:r>
          </a:p>
          <a:p>
            <a:pPr marL="285750" indent="-285750">
              <a:lnSpc>
                <a:spcPct val="100000"/>
              </a:lnSpc>
            </a:pPr>
            <a:r>
              <a:rPr lang="en-US" altLang="en-US" sz="2000" b="0" dirty="0">
                <a:solidFill>
                  <a:schemeClr val="tx1"/>
                </a:solidFill>
              </a:rPr>
              <a:t>Paragraph B32: “The Board understands that it sometimes may be difficult for governments to identify equipment that meets the criteria to be a capital asset held for sale; however, the Board believes that in those circumstances, the materiality threshold often will be sufficiently high such that the government would not need to go through the process of identifying them.”</a:t>
            </a:r>
          </a:p>
          <a:p>
            <a:pPr marL="285750" indent="-285750">
              <a:lnSpc>
                <a:spcPct val="100000"/>
              </a:lnSpc>
            </a:pPr>
            <a:r>
              <a:rPr lang="en-US" altLang="en-US" sz="2000" b="0" dirty="0">
                <a:solidFill>
                  <a:schemeClr val="tx1"/>
                </a:solidFill>
              </a:rPr>
              <a:t>Surplus property may not be material, depending on the government’s specific facts and circumstances</a:t>
            </a:r>
          </a:p>
        </p:txBody>
      </p:sp>
      <p:cxnSp>
        <p:nvCxnSpPr>
          <p:cNvPr id="5" name="Straight Connector 4">
            <a:extLst>
              <a:ext uri="{FF2B5EF4-FFF2-40B4-BE49-F238E27FC236}">
                <a16:creationId xmlns:a16="http://schemas.microsoft.com/office/drawing/2014/main" id="{033E2EEA-81F5-18D6-9B84-F0A565E9A6FA}"/>
              </a:ext>
            </a:extLst>
          </p:cNvPr>
          <p:cNvCxnSpPr>
            <a:cxnSpLocks/>
          </p:cNvCxnSpPr>
          <p:nvPr/>
        </p:nvCxnSpPr>
        <p:spPr>
          <a:xfrm flipH="1">
            <a:off x="491609" y="2227609"/>
            <a:ext cx="1062787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475364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D9ABF-E396-92B0-AB3E-3BDB1E968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713AD-4251-0787-6FBE-FE989FC4BF9C}"/>
              </a:ext>
            </a:extLst>
          </p:cNvPr>
          <p:cNvSpPr>
            <a:spLocks noGrp="1"/>
          </p:cNvSpPr>
          <p:nvPr>
            <p:ph type="title"/>
          </p:nvPr>
        </p:nvSpPr>
        <p:spPr/>
        <p:txBody>
          <a:bodyPr/>
          <a:lstStyle/>
          <a:p>
            <a:r>
              <a:rPr lang="en-US" altLang="en-US" dirty="0"/>
              <a:t>GASB 104 – Disclosure of Certain Capital Assets</a:t>
            </a:r>
            <a:endParaRPr lang="en-US" dirty="0"/>
          </a:p>
        </p:txBody>
      </p:sp>
      <p:sp>
        <p:nvSpPr>
          <p:cNvPr id="3" name="Footer Placeholder 2">
            <a:extLst>
              <a:ext uri="{FF2B5EF4-FFF2-40B4-BE49-F238E27FC236}">
                <a16:creationId xmlns:a16="http://schemas.microsoft.com/office/drawing/2014/main" id="{B8C63222-F7A3-DF16-6629-C96A8BED3CB1}"/>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5615BE32-B556-A5FC-BD07-B9A7B19A6276}"/>
              </a:ext>
            </a:extLst>
          </p:cNvPr>
          <p:cNvSpPr>
            <a:spLocks noGrp="1"/>
          </p:cNvSpPr>
          <p:nvPr>
            <p:ph type="sldNum" sz="quarter" idx="4"/>
          </p:nvPr>
        </p:nvSpPr>
        <p:spPr/>
        <p:txBody>
          <a:bodyPr/>
          <a:lstStyle/>
          <a:p>
            <a:fld id="{86FF71B8-800E-F24F-8FDA-A034722324D3}" type="slidenum">
              <a:rPr lang="en-US" smtClean="0"/>
              <a:pPr/>
              <a:t>47</a:t>
            </a:fld>
            <a:endParaRPr lang="en-US" dirty="0"/>
          </a:p>
        </p:txBody>
      </p:sp>
      <p:sp>
        <p:nvSpPr>
          <p:cNvPr id="15" name="Text Placeholder 15">
            <a:extLst>
              <a:ext uri="{FF2B5EF4-FFF2-40B4-BE49-F238E27FC236}">
                <a16:creationId xmlns:a16="http://schemas.microsoft.com/office/drawing/2014/main" id="{A5358967-893F-B98B-50CC-B4CD8AA3E505}"/>
              </a:ext>
            </a:extLst>
          </p:cNvPr>
          <p:cNvSpPr>
            <a:spLocks noGrp="1" noChangeArrowheads="1"/>
          </p:cNvSpPr>
          <p:nvPr/>
        </p:nvSpPr>
        <p:spPr bwMode="auto">
          <a:xfrm>
            <a:off x="457200" y="1670554"/>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Capital Assets Held for Sale</a:t>
            </a:r>
          </a:p>
          <a:p>
            <a:pPr eaLnBrk="1" hangingPunct="1">
              <a:buFont typeface="Arial" panose="020B0604020202020204" pitchFamily="34" charset="0"/>
              <a:buNone/>
            </a:pPr>
            <a:endParaRPr lang="en-US" altLang="en-US" sz="2000" dirty="0"/>
          </a:p>
        </p:txBody>
      </p:sp>
      <p:sp>
        <p:nvSpPr>
          <p:cNvPr id="6" name="Text Placeholder 2">
            <a:extLst>
              <a:ext uri="{FF2B5EF4-FFF2-40B4-BE49-F238E27FC236}">
                <a16:creationId xmlns:a16="http://schemas.microsoft.com/office/drawing/2014/main" id="{79FABCBD-3700-BC46-959C-EE251CCAE4C3}"/>
              </a:ext>
            </a:extLst>
          </p:cNvPr>
          <p:cNvSpPr>
            <a:spLocks noGrp="1" noChangeArrowheads="1"/>
          </p:cNvSpPr>
          <p:nvPr/>
        </p:nvSpPr>
        <p:spPr bwMode="auto">
          <a:xfrm>
            <a:off x="457200" y="2364291"/>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00000"/>
              </a:lnSpc>
              <a:buNone/>
            </a:pPr>
            <a:r>
              <a:rPr lang="en-US" altLang="en-US" dirty="0">
                <a:solidFill>
                  <a:schemeClr val="tx1"/>
                </a:solidFill>
              </a:rPr>
              <a:t>Sample Disclosure</a:t>
            </a:r>
          </a:p>
          <a:p>
            <a:pPr marL="285750">
              <a:lnSpc>
                <a:spcPct val="100000"/>
              </a:lnSpc>
              <a:buNone/>
            </a:pPr>
            <a:r>
              <a:rPr lang="en-US" altLang="en-US" b="0" dirty="0">
                <a:solidFill>
                  <a:schemeClr val="tx1"/>
                </a:solidFill>
              </a:rPr>
              <a:t>Included in capital assets are buildings that are capital assets held for sale. Those buildings are reported in governmental activities. They have a total historical cost of $8.0 million and an accumulated depreciation of $5.0 million, and they are pledged as collateral for debt with a balance of $1.5 million.</a:t>
            </a:r>
          </a:p>
        </p:txBody>
      </p:sp>
      <p:cxnSp>
        <p:nvCxnSpPr>
          <p:cNvPr id="5" name="Straight Connector 4">
            <a:extLst>
              <a:ext uri="{FF2B5EF4-FFF2-40B4-BE49-F238E27FC236}">
                <a16:creationId xmlns:a16="http://schemas.microsoft.com/office/drawing/2014/main" id="{72872DE8-4275-BE3F-9080-36622F46A368}"/>
              </a:ext>
            </a:extLst>
          </p:cNvPr>
          <p:cNvCxnSpPr>
            <a:cxnSpLocks/>
          </p:cNvCxnSpPr>
          <p:nvPr/>
        </p:nvCxnSpPr>
        <p:spPr>
          <a:xfrm flipH="1">
            <a:off x="491609" y="2227609"/>
            <a:ext cx="10627873" cy="0"/>
          </a:xfrm>
          <a:prstGeom prst="line">
            <a:avLst/>
          </a:prstGeom>
          <a:ln w="38100"/>
        </p:spPr>
        <p:style>
          <a:lnRef idx="1">
            <a:schemeClr val="accent5"/>
          </a:lnRef>
          <a:fillRef idx="0">
            <a:schemeClr val="accent5"/>
          </a:fillRef>
          <a:effectRef idx="0">
            <a:schemeClr val="accent5"/>
          </a:effectRef>
          <a:fontRef idx="minor">
            <a:schemeClr val="tx1"/>
          </a:fontRef>
        </p:style>
      </p:cxnSp>
      <p:cxnSp>
        <p:nvCxnSpPr>
          <p:cNvPr id="7" name="Straight Connector 6">
            <a:extLst>
              <a:ext uri="{FF2B5EF4-FFF2-40B4-BE49-F238E27FC236}">
                <a16:creationId xmlns:a16="http://schemas.microsoft.com/office/drawing/2014/main" id="{667923A5-FE86-E837-067A-725B246FF5DA}"/>
              </a:ext>
            </a:extLst>
          </p:cNvPr>
          <p:cNvCxnSpPr>
            <a:cxnSpLocks/>
          </p:cNvCxnSpPr>
          <p:nvPr/>
        </p:nvCxnSpPr>
        <p:spPr>
          <a:xfrm flipH="1">
            <a:off x="457200" y="5113684"/>
            <a:ext cx="10627873"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9" name="Text Placeholder 15">
            <a:extLst>
              <a:ext uri="{FF2B5EF4-FFF2-40B4-BE49-F238E27FC236}">
                <a16:creationId xmlns:a16="http://schemas.microsoft.com/office/drawing/2014/main" id="{2F5A7F53-C023-E6B6-018E-048E47FFD77C}"/>
              </a:ext>
            </a:extLst>
          </p:cNvPr>
          <p:cNvSpPr>
            <a:spLocks noGrp="1" noChangeArrowheads="1"/>
          </p:cNvSpPr>
          <p:nvPr/>
        </p:nvSpPr>
        <p:spPr bwMode="auto">
          <a:xfrm>
            <a:off x="457200" y="5113684"/>
            <a:ext cx="9389327" cy="133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sz="1100" dirty="0"/>
              <a:t> </a:t>
            </a:r>
          </a:p>
          <a:p>
            <a:pPr eaLnBrk="1" hangingPunct="1">
              <a:buFont typeface="Arial" panose="020B0604020202020204" pitchFamily="34" charset="0"/>
              <a:buNone/>
            </a:pPr>
            <a:r>
              <a:rPr lang="en-US" altLang="en-US" sz="2000" b="0" dirty="0">
                <a:solidFill>
                  <a:srgbClr val="2A5058"/>
                </a:solidFill>
              </a:rPr>
              <a:t>Include a disclosure that the Statement was implemented and any financial statement line items that were affected.</a:t>
            </a:r>
          </a:p>
        </p:txBody>
      </p:sp>
    </p:spTree>
    <p:extLst>
      <p:ext uri="{BB962C8B-B14F-4D97-AF65-F5344CB8AC3E}">
        <p14:creationId xmlns:p14="http://schemas.microsoft.com/office/powerpoint/2010/main" val="2038740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55636-6C17-DF90-3AF2-8BA014298A49}"/>
            </a:ext>
          </a:extLst>
        </p:cNvPr>
        <p:cNvGrpSpPr/>
        <p:nvPr/>
      </p:nvGrpSpPr>
      <p:grpSpPr>
        <a:xfrm>
          <a:off x="0" y="0"/>
          <a:ext cx="0" cy="0"/>
          <a:chOff x="0" y="0"/>
          <a:chExt cx="0" cy="0"/>
        </a:xfrm>
      </p:grpSpPr>
      <p:pic>
        <p:nvPicPr>
          <p:cNvPr id="5" name="Picture 4" descr="A white circle with a black circle&#10;&#10;AI-generated content may be incorrect.">
            <a:extLst>
              <a:ext uri="{FF2B5EF4-FFF2-40B4-BE49-F238E27FC236}">
                <a16:creationId xmlns:a16="http://schemas.microsoft.com/office/drawing/2014/main" id="{6C3A4FD3-42AD-F254-7F50-B9F57E23E15E}"/>
              </a:ext>
            </a:extLst>
          </p:cNvPr>
          <p:cNvPicPr>
            <a:picLocks noChangeAspect="1"/>
          </p:cNvPicPr>
          <p:nvPr/>
        </p:nvPicPr>
        <p:blipFill>
          <a:blip r:embed="rId2">
            <a:alphaModFix amt="51000"/>
          </a:blip>
          <a:stretch>
            <a:fillRect/>
          </a:stretch>
        </p:blipFill>
        <p:spPr>
          <a:xfrm>
            <a:off x="0" y="14287"/>
            <a:ext cx="12192000" cy="6858000"/>
          </a:xfrm>
          <a:prstGeom prst="rect">
            <a:avLst/>
          </a:prstGeom>
        </p:spPr>
      </p:pic>
      <p:sp>
        <p:nvSpPr>
          <p:cNvPr id="2" name="Footer Placeholder 1">
            <a:extLst>
              <a:ext uri="{FF2B5EF4-FFF2-40B4-BE49-F238E27FC236}">
                <a16:creationId xmlns:a16="http://schemas.microsoft.com/office/drawing/2014/main" id="{10F642EF-1A14-4035-441D-1DD002EB1E1C}"/>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B179CA3A-AC04-FD3B-C483-1D018295E3F0}"/>
              </a:ext>
            </a:extLst>
          </p:cNvPr>
          <p:cNvSpPr>
            <a:spLocks noGrp="1"/>
          </p:cNvSpPr>
          <p:nvPr>
            <p:ph type="sldNum" sz="quarter" idx="4"/>
          </p:nvPr>
        </p:nvSpPr>
        <p:spPr/>
        <p:txBody>
          <a:bodyPr/>
          <a:lstStyle/>
          <a:p>
            <a:fld id="{86FF71B8-800E-F24F-8FDA-A034722324D3}" type="slidenum">
              <a:rPr lang="en-US" smtClean="0"/>
              <a:pPr/>
              <a:t>48</a:t>
            </a:fld>
            <a:endParaRPr lang="en-US" dirty="0"/>
          </a:p>
        </p:txBody>
      </p:sp>
      <p:pic>
        <p:nvPicPr>
          <p:cNvPr id="4" name="Picture 3" descr="A green circle with a white letter on it&#10;&#10;AI-generated content may be incorrect.">
            <a:extLst>
              <a:ext uri="{FF2B5EF4-FFF2-40B4-BE49-F238E27FC236}">
                <a16:creationId xmlns:a16="http://schemas.microsoft.com/office/drawing/2014/main" id="{3CA1AB34-D8AB-3258-8CCD-4EF43FE106B7}"/>
              </a:ext>
            </a:extLst>
          </p:cNvPr>
          <p:cNvPicPr>
            <a:picLocks noChangeAspect="1"/>
          </p:cNvPicPr>
          <p:nvPr/>
        </p:nvPicPr>
        <p:blipFill>
          <a:blip r:embed="rId3"/>
          <a:stretch>
            <a:fillRect/>
          </a:stretch>
        </p:blipFill>
        <p:spPr>
          <a:xfrm>
            <a:off x="10753054" y="5574208"/>
            <a:ext cx="1049867" cy="1049867"/>
          </a:xfrm>
          <a:prstGeom prst="rect">
            <a:avLst/>
          </a:prstGeom>
        </p:spPr>
      </p:pic>
      <p:sp>
        <p:nvSpPr>
          <p:cNvPr id="6" name="Text Placeholder 15">
            <a:extLst>
              <a:ext uri="{FF2B5EF4-FFF2-40B4-BE49-F238E27FC236}">
                <a16:creationId xmlns:a16="http://schemas.microsoft.com/office/drawing/2014/main" id="{7BA9A4B8-54BE-5B5E-D7EA-4896508A4CB2}"/>
              </a:ext>
            </a:extLst>
          </p:cNvPr>
          <p:cNvSpPr txBox="1">
            <a:spLocks/>
          </p:cNvSpPr>
          <p:nvPr/>
        </p:nvSpPr>
        <p:spPr>
          <a:xfrm>
            <a:off x="3260659" y="1910159"/>
            <a:ext cx="8017328"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solidFill>
                  <a:schemeClr val="tx1"/>
                </a:solidFill>
              </a:rPr>
              <a:t>GASB Statement No. 105</a:t>
            </a:r>
          </a:p>
          <a:p>
            <a:r>
              <a:rPr lang="en-US" sz="3600" dirty="0">
                <a:solidFill>
                  <a:schemeClr val="tx1"/>
                </a:solidFill>
              </a:rPr>
              <a:t>Subsequent Events</a:t>
            </a:r>
          </a:p>
          <a:p>
            <a:endParaRPr lang="en-US" sz="1800" dirty="0"/>
          </a:p>
        </p:txBody>
      </p:sp>
      <p:sp>
        <p:nvSpPr>
          <p:cNvPr id="7" name="TextBox 6">
            <a:extLst>
              <a:ext uri="{FF2B5EF4-FFF2-40B4-BE49-F238E27FC236}">
                <a16:creationId xmlns:a16="http://schemas.microsoft.com/office/drawing/2014/main" id="{756673D8-8530-09B3-2DB6-31AAB6A9B76A}"/>
              </a:ext>
            </a:extLst>
          </p:cNvPr>
          <p:cNvSpPr txBox="1"/>
          <p:nvPr/>
        </p:nvSpPr>
        <p:spPr>
          <a:xfrm>
            <a:off x="3260659" y="3829064"/>
            <a:ext cx="5861092" cy="707886"/>
          </a:xfrm>
          <a:prstGeom prst="rect">
            <a:avLst/>
          </a:prstGeom>
          <a:noFill/>
        </p:spPr>
        <p:txBody>
          <a:bodyPr wrap="none" rtlCol="0">
            <a:spAutoFit/>
          </a:bodyPr>
          <a:lstStyle/>
          <a:p>
            <a:r>
              <a:rPr lang="en-US" sz="2000" i="1" dirty="0"/>
              <a:t>Effective for fiscal years beginning after 6/15/2026</a:t>
            </a:r>
          </a:p>
          <a:p>
            <a:r>
              <a:rPr lang="en-US" sz="2000" i="1" dirty="0"/>
              <a:t>2027 Calendar Year Ends</a:t>
            </a:r>
          </a:p>
        </p:txBody>
      </p:sp>
      <p:sp>
        <p:nvSpPr>
          <p:cNvPr id="9" name="Rectangle 8">
            <a:extLst>
              <a:ext uri="{FF2B5EF4-FFF2-40B4-BE49-F238E27FC236}">
                <a16:creationId xmlns:a16="http://schemas.microsoft.com/office/drawing/2014/main" id="{0CA62A26-02AB-4C95-A807-6F1E8CB19885}"/>
              </a:ext>
            </a:extLst>
          </p:cNvPr>
          <p:cNvSpPr/>
          <p:nvPr/>
        </p:nvSpPr>
        <p:spPr>
          <a:xfrm flipH="1" flipV="1">
            <a:off x="3349485" y="3429000"/>
            <a:ext cx="6418982" cy="85390"/>
          </a:xfrm>
          <a:prstGeom prst="rect">
            <a:avLst/>
          </a:prstGeom>
          <a:solidFill>
            <a:srgbClr val="F6D4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5486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96D2E-6C35-5C5D-4005-B8BEC66267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74FC1-2C98-3E3F-97CA-488EE39D2208}"/>
              </a:ext>
            </a:extLst>
          </p:cNvPr>
          <p:cNvSpPr>
            <a:spLocks noGrp="1"/>
          </p:cNvSpPr>
          <p:nvPr>
            <p:ph type="title"/>
          </p:nvPr>
        </p:nvSpPr>
        <p:spPr/>
        <p:txBody>
          <a:bodyPr/>
          <a:lstStyle/>
          <a:p>
            <a:r>
              <a:rPr lang="en-US" altLang="en-US" dirty="0"/>
              <a:t>GASB 105 – Subsequent Events</a:t>
            </a:r>
            <a:endParaRPr lang="en-US" dirty="0"/>
          </a:p>
        </p:txBody>
      </p:sp>
      <p:sp>
        <p:nvSpPr>
          <p:cNvPr id="3" name="Footer Placeholder 2">
            <a:extLst>
              <a:ext uri="{FF2B5EF4-FFF2-40B4-BE49-F238E27FC236}">
                <a16:creationId xmlns:a16="http://schemas.microsoft.com/office/drawing/2014/main" id="{8559DC9D-2C8D-44B8-48DE-52E0A5BCC865}"/>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A63AE69A-3233-3470-6FD7-2E61DE730A1E}"/>
              </a:ext>
            </a:extLst>
          </p:cNvPr>
          <p:cNvSpPr>
            <a:spLocks noGrp="1"/>
          </p:cNvSpPr>
          <p:nvPr>
            <p:ph type="sldNum" sz="quarter" idx="4"/>
          </p:nvPr>
        </p:nvSpPr>
        <p:spPr/>
        <p:txBody>
          <a:bodyPr/>
          <a:lstStyle/>
          <a:p>
            <a:fld id="{86FF71B8-800E-F24F-8FDA-A034722324D3}" type="slidenum">
              <a:rPr lang="en-US" smtClean="0"/>
              <a:pPr/>
              <a:t>49</a:t>
            </a:fld>
            <a:endParaRPr lang="en-US" dirty="0"/>
          </a:p>
        </p:txBody>
      </p:sp>
      <p:sp>
        <p:nvSpPr>
          <p:cNvPr id="14" name="Text Placeholder 15">
            <a:extLst>
              <a:ext uri="{FF2B5EF4-FFF2-40B4-BE49-F238E27FC236}">
                <a16:creationId xmlns:a16="http://schemas.microsoft.com/office/drawing/2014/main" id="{D1D9A9C9-CC67-F4E6-8F4F-5D8374FA50EE}"/>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Objective</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2746F289-0081-5DC5-E544-6551AAB424B7}"/>
              </a:ext>
            </a:extLst>
          </p:cNvPr>
          <p:cNvSpPr>
            <a:spLocks noGrp="1" noChangeArrowheads="1"/>
          </p:cNvSpPr>
          <p:nvPr/>
        </p:nvSpPr>
        <p:spPr bwMode="auto">
          <a:xfrm>
            <a:off x="457200" y="2855291"/>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Scope</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70B177F9-B448-73FE-E951-6ED9762F5D43}"/>
              </a:ext>
            </a:extLst>
          </p:cNvPr>
          <p:cNvCxnSpPr>
            <a:cxnSpLocks/>
          </p:cNvCxnSpPr>
          <p:nvPr/>
        </p:nvCxnSpPr>
        <p:spPr>
          <a:xfrm flipH="1">
            <a:off x="533400" y="266944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7" name="Text Placeholder 2">
            <a:extLst>
              <a:ext uri="{FF2B5EF4-FFF2-40B4-BE49-F238E27FC236}">
                <a16:creationId xmlns:a16="http://schemas.microsoft.com/office/drawing/2014/main" id="{C99D3155-7346-9F40-7A77-DCCB5AED150D}"/>
              </a:ext>
            </a:extLst>
          </p:cNvPr>
          <p:cNvSpPr>
            <a:spLocks noGrp="1" noChangeArrowheads="1"/>
          </p:cNvSpPr>
          <p:nvPr/>
        </p:nvSpPr>
        <p:spPr bwMode="auto">
          <a:xfrm>
            <a:off x="457200" y="2017425"/>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To improve the financial reporting requirements for subsequent events.</a:t>
            </a:r>
          </a:p>
        </p:txBody>
      </p:sp>
      <p:sp>
        <p:nvSpPr>
          <p:cNvPr id="6" name="Text Placeholder 2">
            <a:extLst>
              <a:ext uri="{FF2B5EF4-FFF2-40B4-BE49-F238E27FC236}">
                <a16:creationId xmlns:a16="http://schemas.microsoft.com/office/drawing/2014/main" id="{2C3A5DAB-E54A-6707-22E5-3BE2EC55E003}"/>
              </a:ext>
            </a:extLst>
          </p:cNvPr>
          <p:cNvSpPr>
            <a:spLocks noGrp="1" noChangeArrowheads="1"/>
          </p:cNvSpPr>
          <p:nvPr/>
        </p:nvSpPr>
        <p:spPr bwMode="auto">
          <a:xfrm>
            <a:off x="457200" y="3314366"/>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The statement:</a:t>
            </a:r>
          </a:p>
          <a:p>
            <a:pPr marL="285750" indent="-285750">
              <a:lnSpc>
                <a:spcPct val="100000"/>
              </a:lnSpc>
            </a:pPr>
            <a:r>
              <a:rPr lang="en-US" altLang="en-US" sz="2000" b="0" dirty="0">
                <a:solidFill>
                  <a:schemeClr val="tx1"/>
                </a:solidFill>
              </a:rPr>
              <a:t>Defines subsequent events</a:t>
            </a:r>
          </a:p>
          <a:p>
            <a:pPr marL="285750" indent="-285750">
              <a:lnSpc>
                <a:spcPct val="100000"/>
              </a:lnSpc>
            </a:pPr>
            <a:r>
              <a:rPr lang="en-US" altLang="en-US" sz="2000" b="0" dirty="0">
                <a:solidFill>
                  <a:schemeClr val="tx1"/>
                </a:solidFill>
              </a:rPr>
              <a:t>Establishes accounting and financial reporting requirements related to subsequent events</a:t>
            </a:r>
          </a:p>
          <a:p>
            <a:pPr>
              <a:lnSpc>
                <a:spcPct val="100000"/>
              </a:lnSpc>
              <a:buNone/>
            </a:pPr>
            <a:r>
              <a:rPr lang="en-US" altLang="en-US" sz="1000" b="0" dirty="0">
                <a:solidFill>
                  <a:schemeClr val="tx1"/>
                </a:solidFill>
              </a:rPr>
              <a:t> </a:t>
            </a:r>
          </a:p>
          <a:p>
            <a:pPr marL="342900" indent="-342900">
              <a:lnSpc>
                <a:spcPct val="100000"/>
              </a:lnSpc>
              <a:buClr>
                <a:schemeClr val="accent3"/>
              </a:buClr>
              <a:buFont typeface="Wingdings" panose="05000000000000000000" pitchFamily="2" charset="2"/>
              <a:buChar char="§"/>
            </a:pPr>
            <a:r>
              <a:rPr lang="en-US" altLang="en-US" sz="2000" b="0" dirty="0">
                <a:solidFill>
                  <a:schemeClr val="tx1"/>
                </a:solidFill>
              </a:rPr>
              <a:t>GASB 105 supersedes paragraphs 8 – 15 of GASB 56</a:t>
            </a:r>
          </a:p>
          <a:p>
            <a:pPr>
              <a:lnSpc>
                <a:spcPct val="100000"/>
              </a:lnSpc>
              <a:buNone/>
            </a:pPr>
            <a:endParaRPr lang="en-US" altLang="en-US" sz="2000" b="0" dirty="0">
              <a:solidFill>
                <a:schemeClr val="tx1"/>
              </a:solidFill>
            </a:endParaRPr>
          </a:p>
        </p:txBody>
      </p:sp>
    </p:spTree>
    <p:extLst>
      <p:ext uri="{BB962C8B-B14F-4D97-AF65-F5344CB8AC3E}">
        <p14:creationId xmlns:p14="http://schemas.microsoft.com/office/powerpoint/2010/main" val="10056027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158B5-5928-833F-F40B-D8A1B1DF455A}"/>
              </a:ext>
            </a:extLst>
          </p:cNvPr>
          <p:cNvSpPr>
            <a:spLocks noGrp="1"/>
          </p:cNvSpPr>
          <p:nvPr>
            <p:ph type="title"/>
          </p:nvPr>
        </p:nvSpPr>
        <p:spPr/>
        <p:txBody>
          <a:bodyPr/>
          <a:lstStyle/>
          <a:p>
            <a:r>
              <a:rPr lang="en-US" altLang="en-US" dirty="0"/>
              <a:t>GASB 105 – Subsequent Events</a:t>
            </a:r>
            <a:endParaRPr lang="en-US" dirty="0"/>
          </a:p>
        </p:txBody>
      </p:sp>
      <p:sp>
        <p:nvSpPr>
          <p:cNvPr id="3" name="Footer Placeholder 2">
            <a:extLst>
              <a:ext uri="{FF2B5EF4-FFF2-40B4-BE49-F238E27FC236}">
                <a16:creationId xmlns:a16="http://schemas.microsoft.com/office/drawing/2014/main" id="{B79FC23A-3E5F-87B3-A684-8A28E075DDE1}"/>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FA5FF410-79B6-3F85-7EF5-26AE20282C3F}"/>
              </a:ext>
            </a:extLst>
          </p:cNvPr>
          <p:cNvSpPr>
            <a:spLocks noGrp="1"/>
          </p:cNvSpPr>
          <p:nvPr>
            <p:ph type="sldNum" sz="quarter" idx="4"/>
          </p:nvPr>
        </p:nvSpPr>
        <p:spPr/>
        <p:txBody>
          <a:bodyPr/>
          <a:lstStyle/>
          <a:p>
            <a:fld id="{86FF71B8-800E-F24F-8FDA-A034722324D3}" type="slidenum">
              <a:rPr lang="en-US" smtClean="0"/>
              <a:pPr/>
              <a:t>50</a:t>
            </a:fld>
            <a:endParaRPr lang="en-US" dirty="0"/>
          </a:p>
        </p:txBody>
      </p:sp>
      <p:sp>
        <p:nvSpPr>
          <p:cNvPr id="5" name="AutoShape 3">
            <a:extLst>
              <a:ext uri="{FF2B5EF4-FFF2-40B4-BE49-F238E27FC236}">
                <a16:creationId xmlns:a16="http://schemas.microsoft.com/office/drawing/2014/main" id="{75FF468A-D25E-7CC4-25C9-9A3617A71D0D}"/>
              </a:ext>
            </a:extLst>
          </p:cNvPr>
          <p:cNvSpPr>
            <a:spLocks noChangeArrowheads="1"/>
          </p:cNvSpPr>
          <p:nvPr/>
        </p:nvSpPr>
        <p:spPr bwMode="gray">
          <a:xfrm>
            <a:off x="584450" y="3726242"/>
            <a:ext cx="2722680" cy="680670"/>
          </a:xfrm>
          <a:prstGeom prst="chevron">
            <a:avLst>
              <a:gd name="adj" fmla="val 34952"/>
            </a:avLst>
          </a:prstGeom>
          <a:solidFill>
            <a:schemeClr val="tx2"/>
          </a:solidFill>
          <a:ln w="12700" cap="rnd" algn="ctr">
            <a:noFill/>
            <a:miter lim="800000"/>
            <a:headEnd/>
            <a:tailEnd/>
          </a:ln>
        </p:spPr>
        <p:txBody>
          <a:bodyPr lIns="88900" tIns="88900" rIns="88900" bIns="88900" anchor="ctr" anchorCtr="0"/>
          <a:lstStyle/>
          <a:p>
            <a:pPr>
              <a:lnSpc>
                <a:spcPct val="106000"/>
              </a:lnSpc>
              <a:defRPr/>
            </a:pPr>
            <a:r>
              <a:rPr lang="en-US" sz="1600" b="1" dirty="0">
                <a:solidFill>
                  <a:schemeClr val="bg1"/>
                </a:solidFill>
              </a:rPr>
              <a:t>Date of the financial statements</a:t>
            </a:r>
          </a:p>
        </p:txBody>
      </p:sp>
      <p:sp>
        <p:nvSpPr>
          <p:cNvPr id="6" name="AutoShape 4">
            <a:extLst>
              <a:ext uri="{FF2B5EF4-FFF2-40B4-BE49-F238E27FC236}">
                <a16:creationId xmlns:a16="http://schemas.microsoft.com/office/drawing/2014/main" id="{9AE8385B-3911-81D7-F68A-3D08976B3DB7}"/>
              </a:ext>
            </a:extLst>
          </p:cNvPr>
          <p:cNvSpPr>
            <a:spLocks noChangeArrowheads="1"/>
          </p:cNvSpPr>
          <p:nvPr/>
        </p:nvSpPr>
        <p:spPr bwMode="gray">
          <a:xfrm>
            <a:off x="3198945" y="3726242"/>
            <a:ext cx="2722680" cy="680670"/>
          </a:xfrm>
          <a:prstGeom prst="chevron">
            <a:avLst>
              <a:gd name="adj" fmla="val 34975"/>
            </a:avLst>
          </a:prstGeom>
          <a:solidFill>
            <a:srgbClr val="2A5058"/>
          </a:solidFill>
          <a:ln w="12700" cap="rnd" algn="ctr">
            <a:noFill/>
            <a:miter lim="800000"/>
            <a:headEnd/>
            <a:tailEnd/>
          </a:ln>
        </p:spPr>
        <p:txBody>
          <a:bodyPr lIns="88900" tIns="88900" rIns="88900" bIns="88900" anchor="ctr" anchorCtr="0"/>
          <a:lstStyle/>
          <a:p>
            <a:pPr>
              <a:lnSpc>
                <a:spcPct val="106000"/>
              </a:lnSpc>
              <a:defRPr/>
            </a:pPr>
            <a:r>
              <a:rPr lang="en-US" sz="1600" b="1" dirty="0">
                <a:solidFill>
                  <a:schemeClr val="bg1"/>
                </a:solidFill>
              </a:rPr>
              <a:t>Subsequent Events</a:t>
            </a:r>
          </a:p>
        </p:txBody>
      </p:sp>
      <p:sp>
        <p:nvSpPr>
          <p:cNvPr id="7" name="AutoShape 5">
            <a:extLst>
              <a:ext uri="{FF2B5EF4-FFF2-40B4-BE49-F238E27FC236}">
                <a16:creationId xmlns:a16="http://schemas.microsoft.com/office/drawing/2014/main" id="{3CB1C397-E47A-6945-51EF-921636ED60BD}"/>
              </a:ext>
            </a:extLst>
          </p:cNvPr>
          <p:cNvSpPr>
            <a:spLocks noChangeArrowheads="1"/>
          </p:cNvSpPr>
          <p:nvPr/>
        </p:nvSpPr>
        <p:spPr bwMode="gray">
          <a:xfrm>
            <a:off x="5842249" y="3735777"/>
            <a:ext cx="5858137" cy="680670"/>
          </a:xfrm>
          <a:prstGeom prst="chevron">
            <a:avLst>
              <a:gd name="adj" fmla="val 34975"/>
            </a:avLst>
          </a:prstGeom>
          <a:solidFill>
            <a:srgbClr val="173340"/>
          </a:solidFill>
          <a:ln w="12700" cap="rnd" algn="ctr">
            <a:noFill/>
            <a:miter lim="800000"/>
            <a:headEnd/>
            <a:tailEnd/>
          </a:ln>
        </p:spPr>
        <p:txBody>
          <a:bodyPr lIns="88900" tIns="88900" rIns="88900" bIns="88900" anchor="ctr" anchorCtr="0"/>
          <a:lstStyle/>
          <a:p>
            <a:pPr>
              <a:lnSpc>
                <a:spcPct val="106000"/>
              </a:lnSpc>
              <a:defRPr/>
            </a:pPr>
            <a:r>
              <a:rPr lang="en-US" sz="1600" b="1" dirty="0">
                <a:solidFill>
                  <a:schemeClr val="bg1"/>
                </a:solidFill>
              </a:rPr>
              <a:t>Date the financial statements are available to be issued. May be the same date as the auditor’s report.</a:t>
            </a:r>
          </a:p>
        </p:txBody>
      </p:sp>
      <p:sp>
        <p:nvSpPr>
          <p:cNvPr id="14" name="Text Placeholder 15">
            <a:extLst>
              <a:ext uri="{FF2B5EF4-FFF2-40B4-BE49-F238E27FC236}">
                <a16:creationId xmlns:a16="http://schemas.microsoft.com/office/drawing/2014/main" id="{DDCBB955-11DE-5711-0DAC-82C02E3F7883}"/>
              </a:ext>
            </a:extLst>
          </p:cNvPr>
          <p:cNvSpPr>
            <a:spLocks noGrp="1" noChangeArrowheads="1"/>
          </p:cNvSpPr>
          <p:nvPr/>
        </p:nvSpPr>
        <p:spPr bwMode="auto">
          <a:xfrm>
            <a:off x="508250" y="1432784"/>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Definition</a:t>
            </a:r>
          </a:p>
          <a:p>
            <a:pPr eaLnBrk="1" hangingPunct="1">
              <a:buFont typeface="Arial" panose="020B0604020202020204" pitchFamily="34" charset="0"/>
              <a:buNone/>
            </a:pPr>
            <a:endParaRPr lang="en-US" altLang="en-US" dirty="0"/>
          </a:p>
        </p:txBody>
      </p:sp>
      <p:cxnSp>
        <p:nvCxnSpPr>
          <p:cNvPr id="15" name="Straight Connector 14">
            <a:extLst>
              <a:ext uri="{FF2B5EF4-FFF2-40B4-BE49-F238E27FC236}">
                <a16:creationId xmlns:a16="http://schemas.microsoft.com/office/drawing/2014/main" id="{EEDDF367-3084-342B-7EC4-61C37C73309F}"/>
              </a:ext>
            </a:extLst>
          </p:cNvPr>
          <p:cNvCxnSpPr>
            <a:cxnSpLocks/>
          </p:cNvCxnSpPr>
          <p:nvPr/>
        </p:nvCxnSpPr>
        <p:spPr>
          <a:xfrm flipH="1">
            <a:off x="584450" y="3429000"/>
            <a:ext cx="10826500"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6" name="Text Placeholder 2">
            <a:extLst>
              <a:ext uri="{FF2B5EF4-FFF2-40B4-BE49-F238E27FC236}">
                <a16:creationId xmlns:a16="http://schemas.microsoft.com/office/drawing/2014/main" id="{83CA0784-595C-A0AC-9491-8B3940A53A9A}"/>
              </a:ext>
            </a:extLst>
          </p:cNvPr>
          <p:cNvSpPr>
            <a:spLocks noGrp="1" noChangeArrowheads="1"/>
          </p:cNvSpPr>
          <p:nvPr/>
        </p:nvSpPr>
        <p:spPr bwMode="auto">
          <a:xfrm>
            <a:off x="504443" y="1848063"/>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Subsequent events are transactions or other events that occur:</a:t>
            </a:r>
          </a:p>
          <a:p>
            <a:pPr marL="342900" indent="-342900">
              <a:lnSpc>
                <a:spcPct val="114000"/>
              </a:lnSpc>
            </a:pPr>
            <a:r>
              <a:rPr lang="en-US" altLang="en-US" sz="2000" b="0" dirty="0">
                <a:solidFill>
                  <a:schemeClr val="tx1"/>
                </a:solidFill>
              </a:rPr>
              <a:t>after the date of the financial statements </a:t>
            </a:r>
            <a:r>
              <a:rPr lang="en-US" altLang="en-US" sz="2000" dirty="0">
                <a:solidFill>
                  <a:schemeClr val="tx1"/>
                </a:solidFill>
              </a:rPr>
              <a:t>but</a:t>
            </a:r>
          </a:p>
          <a:p>
            <a:pPr marL="342900" indent="-342900">
              <a:lnSpc>
                <a:spcPct val="114000"/>
              </a:lnSpc>
            </a:pPr>
            <a:r>
              <a:rPr lang="en-US" altLang="en-US" sz="2000" b="0" dirty="0">
                <a:solidFill>
                  <a:schemeClr val="tx1"/>
                </a:solidFill>
              </a:rPr>
              <a:t>before the date the financial statements are available to be issued</a:t>
            </a:r>
          </a:p>
        </p:txBody>
      </p:sp>
      <p:sp>
        <p:nvSpPr>
          <p:cNvPr id="19" name="Text Placeholder 2">
            <a:extLst>
              <a:ext uri="{FF2B5EF4-FFF2-40B4-BE49-F238E27FC236}">
                <a16:creationId xmlns:a16="http://schemas.microsoft.com/office/drawing/2014/main" id="{43C627AB-82A6-FA04-9B2D-CF09BA896690}"/>
              </a:ext>
            </a:extLst>
          </p:cNvPr>
          <p:cNvSpPr>
            <a:spLocks noGrp="1" noChangeArrowheads="1"/>
          </p:cNvSpPr>
          <p:nvPr/>
        </p:nvSpPr>
        <p:spPr bwMode="auto">
          <a:xfrm>
            <a:off x="403666" y="4791241"/>
            <a:ext cx="10916032"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The date the financial statements are available to be issued is the date:</a:t>
            </a:r>
          </a:p>
          <a:p>
            <a:pPr marL="342900" indent="-342900">
              <a:lnSpc>
                <a:spcPct val="114000"/>
              </a:lnSpc>
            </a:pPr>
            <a:r>
              <a:rPr lang="en-US" altLang="en-US" sz="2000" b="0" dirty="0">
                <a:solidFill>
                  <a:schemeClr val="tx1"/>
                </a:solidFill>
              </a:rPr>
              <a:t>The financial statements are complete in a form and format that complies with GAAP </a:t>
            </a:r>
            <a:r>
              <a:rPr lang="en-US" altLang="en-US" sz="2000" dirty="0">
                <a:solidFill>
                  <a:schemeClr val="tx1"/>
                </a:solidFill>
              </a:rPr>
              <a:t>and</a:t>
            </a:r>
            <a:endParaRPr lang="en-US" altLang="en-US" sz="2000" b="0" dirty="0">
              <a:solidFill>
                <a:schemeClr val="tx1"/>
              </a:solidFill>
            </a:endParaRPr>
          </a:p>
          <a:p>
            <a:pPr marL="342900" indent="-342900">
              <a:lnSpc>
                <a:spcPct val="114000"/>
              </a:lnSpc>
            </a:pPr>
            <a:r>
              <a:rPr lang="en-US" altLang="en-US" sz="2000" b="0" dirty="0">
                <a:solidFill>
                  <a:schemeClr val="tx1"/>
                </a:solidFill>
              </a:rPr>
              <a:t>Approvals necessary for issuance have been obtained</a:t>
            </a:r>
          </a:p>
        </p:txBody>
      </p:sp>
      <p:cxnSp>
        <p:nvCxnSpPr>
          <p:cNvPr id="20" name="Straight Connector 19">
            <a:extLst>
              <a:ext uri="{FF2B5EF4-FFF2-40B4-BE49-F238E27FC236}">
                <a16:creationId xmlns:a16="http://schemas.microsoft.com/office/drawing/2014/main" id="{8831F042-75E9-856E-739D-7691269B9ED2}"/>
              </a:ext>
            </a:extLst>
          </p:cNvPr>
          <p:cNvCxnSpPr>
            <a:cxnSpLocks/>
          </p:cNvCxnSpPr>
          <p:nvPr/>
        </p:nvCxnSpPr>
        <p:spPr>
          <a:xfrm flipH="1">
            <a:off x="584450" y="4714875"/>
            <a:ext cx="10826500"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3875324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6E60F-5259-B6D3-56DA-A68CA14CFBE9}"/>
              </a:ext>
            </a:extLst>
          </p:cNvPr>
          <p:cNvSpPr>
            <a:spLocks noGrp="1"/>
          </p:cNvSpPr>
          <p:nvPr>
            <p:ph type="title"/>
          </p:nvPr>
        </p:nvSpPr>
        <p:spPr/>
        <p:txBody>
          <a:bodyPr/>
          <a:lstStyle/>
          <a:p>
            <a:r>
              <a:rPr lang="en-US" altLang="en-US" dirty="0"/>
              <a:t>GASB 105 – Subsequent Events</a:t>
            </a:r>
            <a:endParaRPr lang="en-US" dirty="0"/>
          </a:p>
        </p:txBody>
      </p:sp>
      <p:sp>
        <p:nvSpPr>
          <p:cNvPr id="7" name="Footer Placeholder 6">
            <a:extLst>
              <a:ext uri="{FF2B5EF4-FFF2-40B4-BE49-F238E27FC236}">
                <a16:creationId xmlns:a16="http://schemas.microsoft.com/office/drawing/2014/main" id="{DDF1C1A5-F147-BC48-09D9-E846E4DA00FA}"/>
              </a:ext>
            </a:extLst>
          </p:cNvPr>
          <p:cNvSpPr>
            <a:spLocks noGrp="1"/>
          </p:cNvSpPr>
          <p:nvPr>
            <p:ph type="ftr" sz="quarter" idx="3"/>
          </p:nvPr>
        </p:nvSpPr>
        <p:spPr/>
        <p:txBody>
          <a:bodyPr/>
          <a:lstStyle/>
          <a:p>
            <a:r>
              <a:rPr lang="en-US" dirty="0"/>
              <a:t>© 2026 Redpath and Company, LLC. All rights reserved.</a:t>
            </a:r>
          </a:p>
        </p:txBody>
      </p:sp>
      <p:sp>
        <p:nvSpPr>
          <p:cNvPr id="12" name="Slide Number Placeholder 11">
            <a:extLst>
              <a:ext uri="{FF2B5EF4-FFF2-40B4-BE49-F238E27FC236}">
                <a16:creationId xmlns:a16="http://schemas.microsoft.com/office/drawing/2014/main" id="{18F0817E-031A-0EFB-9DE7-81AC3E979AEA}"/>
              </a:ext>
            </a:extLst>
          </p:cNvPr>
          <p:cNvSpPr>
            <a:spLocks noGrp="1"/>
          </p:cNvSpPr>
          <p:nvPr>
            <p:ph type="sldNum" sz="quarter" idx="4"/>
          </p:nvPr>
        </p:nvSpPr>
        <p:spPr/>
        <p:txBody>
          <a:bodyPr/>
          <a:lstStyle/>
          <a:p>
            <a:fld id="{86FF71B8-800E-F24F-8FDA-A034722324D3}" type="slidenum">
              <a:rPr lang="en-US" smtClean="0"/>
              <a:pPr/>
              <a:t>51</a:t>
            </a:fld>
            <a:endParaRPr lang="en-US" dirty="0"/>
          </a:p>
        </p:txBody>
      </p:sp>
      <p:sp>
        <p:nvSpPr>
          <p:cNvPr id="28" name="Text Placeholder 15">
            <a:extLst>
              <a:ext uri="{FF2B5EF4-FFF2-40B4-BE49-F238E27FC236}">
                <a16:creationId xmlns:a16="http://schemas.microsoft.com/office/drawing/2014/main" id="{573ABB3A-6647-5CC3-FBC3-7A4A82452B68}"/>
              </a:ext>
            </a:extLst>
          </p:cNvPr>
          <p:cNvSpPr txBox="1">
            <a:spLocks/>
          </p:cNvSpPr>
          <p:nvPr/>
        </p:nvSpPr>
        <p:spPr>
          <a:xfrm>
            <a:off x="555144" y="1867024"/>
            <a:ext cx="332502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Recognized and Nonrecognized Events</a:t>
            </a:r>
          </a:p>
          <a:p>
            <a:endParaRPr lang="en-US" dirty="0"/>
          </a:p>
        </p:txBody>
      </p:sp>
      <p:sp>
        <p:nvSpPr>
          <p:cNvPr id="3" name="Rectangle 2">
            <a:extLst>
              <a:ext uri="{FF2B5EF4-FFF2-40B4-BE49-F238E27FC236}">
                <a16:creationId xmlns:a16="http://schemas.microsoft.com/office/drawing/2014/main" id="{E32295EC-4509-9F25-7091-C2512F1DAEE7}"/>
              </a:ext>
            </a:extLst>
          </p:cNvPr>
          <p:cNvSpPr/>
          <p:nvPr/>
        </p:nvSpPr>
        <p:spPr>
          <a:xfrm>
            <a:off x="4494239" y="1828199"/>
            <a:ext cx="3238044" cy="427334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15">
            <a:extLst>
              <a:ext uri="{FF2B5EF4-FFF2-40B4-BE49-F238E27FC236}">
                <a16:creationId xmlns:a16="http://schemas.microsoft.com/office/drawing/2014/main" id="{5CDE250F-87F0-28C0-25EE-CBE025634F23}"/>
              </a:ext>
            </a:extLst>
          </p:cNvPr>
          <p:cNvSpPr txBox="1">
            <a:spLocks/>
          </p:cNvSpPr>
          <p:nvPr/>
        </p:nvSpPr>
        <p:spPr>
          <a:xfrm>
            <a:off x="4735670" y="3445141"/>
            <a:ext cx="2813013"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dirty="0">
                <a:solidFill>
                  <a:schemeClr val="tx1"/>
                </a:solidFill>
              </a:rPr>
              <a:t>Recognized events should </a:t>
            </a:r>
            <a:r>
              <a:rPr lang="en-US" sz="2400" u="sng" dirty="0">
                <a:solidFill>
                  <a:schemeClr val="tx1"/>
                </a:solidFill>
              </a:rPr>
              <a:t>not</a:t>
            </a:r>
            <a:r>
              <a:rPr lang="en-US" sz="2400" b="0" dirty="0">
                <a:solidFill>
                  <a:schemeClr val="tx1"/>
                </a:solidFill>
              </a:rPr>
              <a:t> be disclosed as subsequent events</a:t>
            </a:r>
          </a:p>
          <a:p>
            <a:pPr algn="ctr"/>
            <a:endParaRPr lang="en-US" sz="1800" dirty="0"/>
          </a:p>
        </p:txBody>
      </p:sp>
      <p:sp>
        <p:nvSpPr>
          <p:cNvPr id="6" name="Oval 5">
            <a:extLst>
              <a:ext uri="{FF2B5EF4-FFF2-40B4-BE49-F238E27FC236}">
                <a16:creationId xmlns:a16="http://schemas.microsoft.com/office/drawing/2014/main" id="{DF227F53-842E-F4C2-4351-5CC917A2C0BD}"/>
              </a:ext>
            </a:extLst>
          </p:cNvPr>
          <p:cNvSpPr/>
          <p:nvPr/>
        </p:nvSpPr>
        <p:spPr>
          <a:xfrm>
            <a:off x="5722385" y="2027612"/>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1592F58-5764-C99B-EDCB-057203C933F4}"/>
              </a:ext>
            </a:extLst>
          </p:cNvPr>
          <p:cNvSpPr/>
          <p:nvPr/>
        </p:nvSpPr>
        <p:spPr>
          <a:xfrm>
            <a:off x="7953997" y="1828199"/>
            <a:ext cx="3238044" cy="427334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5">
            <a:extLst>
              <a:ext uri="{FF2B5EF4-FFF2-40B4-BE49-F238E27FC236}">
                <a16:creationId xmlns:a16="http://schemas.microsoft.com/office/drawing/2014/main" id="{0B94CCD7-1E1D-F3A3-81E9-B20C55EBABE1}"/>
              </a:ext>
            </a:extLst>
          </p:cNvPr>
          <p:cNvSpPr txBox="1">
            <a:spLocks/>
          </p:cNvSpPr>
          <p:nvPr/>
        </p:nvSpPr>
        <p:spPr>
          <a:xfrm>
            <a:off x="8166512" y="3177423"/>
            <a:ext cx="2813013"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dirty="0">
                <a:solidFill>
                  <a:schemeClr val="tx1"/>
                </a:solidFill>
              </a:rPr>
              <a:t>The effects related to recognized events should be incorporated into amounts reported as of the financial statement date</a:t>
            </a:r>
          </a:p>
          <a:p>
            <a:pPr algn="ctr"/>
            <a:endParaRPr lang="en-US" sz="1800" dirty="0"/>
          </a:p>
        </p:txBody>
      </p:sp>
      <p:sp>
        <p:nvSpPr>
          <p:cNvPr id="11" name="Oval 10">
            <a:extLst>
              <a:ext uri="{FF2B5EF4-FFF2-40B4-BE49-F238E27FC236}">
                <a16:creationId xmlns:a16="http://schemas.microsoft.com/office/drawing/2014/main" id="{B80A801F-54F6-AF6B-16E8-BAC983E09858}"/>
              </a:ext>
            </a:extLst>
          </p:cNvPr>
          <p:cNvSpPr/>
          <p:nvPr/>
        </p:nvSpPr>
        <p:spPr>
          <a:xfrm>
            <a:off x="9182143" y="2027612"/>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2">
            <a:extLst>
              <a:ext uri="{FF2B5EF4-FFF2-40B4-BE49-F238E27FC236}">
                <a16:creationId xmlns:a16="http://schemas.microsoft.com/office/drawing/2014/main" id="{DC229388-1A49-C7E3-7A5B-B8E2E36B28CB}"/>
              </a:ext>
            </a:extLst>
          </p:cNvPr>
          <p:cNvSpPr>
            <a:spLocks noGrp="1" noChangeArrowheads="1"/>
          </p:cNvSpPr>
          <p:nvPr/>
        </p:nvSpPr>
        <p:spPr bwMode="auto">
          <a:xfrm>
            <a:off x="555144" y="3295037"/>
            <a:ext cx="3238044" cy="260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A recognized event is a subsequent event that provides evidence about conditions that existed at year-end.</a:t>
            </a:r>
          </a:p>
        </p:txBody>
      </p:sp>
      <p:pic>
        <p:nvPicPr>
          <p:cNvPr id="18" name="Picture 17">
            <a:extLst>
              <a:ext uri="{FF2B5EF4-FFF2-40B4-BE49-F238E27FC236}">
                <a16:creationId xmlns:a16="http://schemas.microsoft.com/office/drawing/2014/main" id="{4784F320-892E-608D-2012-9635E28CE437}"/>
              </a:ext>
            </a:extLst>
          </p:cNvPr>
          <p:cNvPicPr>
            <a:picLocks noChangeAspect="1" noChangeArrowheads="1"/>
          </p:cNvPicPr>
          <p:nvPr/>
        </p:nvPicPr>
        <p:blipFill>
          <a:blip r:embed="rId2">
            <a:grayscl/>
            <a:biLevel thresh="50000"/>
            <a:extLst>
              <a:ext uri="{28A0092B-C50C-407E-A947-70E740481C1C}">
                <a14:useLocalDpi xmlns:a14="http://schemas.microsoft.com/office/drawing/2010/main" val="0"/>
              </a:ext>
            </a:extLst>
          </a:blip>
          <a:srcRect/>
          <a:stretch>
            <a:fillRect/>
          </a:stretch>
        </p:blipFill>
        <p:spPr bwMode="auto">
          <a:xfrm>
            <a:off x="9364900" y="2162779"/>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phic 19" descr="Monthly calendar with solid fill">
            <a:extLst>
              <a:ext uri="{FF2B5EF4-FFF2-40B4-BE49-F238E27FC236}">
                <a16:creationId xmlns:a16="http://schemas.microsoft.com/office/drawing/2014/main" id="{2F5420AF-D8A1-6355-4683-71D3CC81B0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46858" y="2152087"/>
            <a:ext cx="590635" cy="590635"/>
          </a:xfrm>
          <a:prstGeom prst="rect">
            <a:avLst/>
          </a:prstGeom>
        </p:spPr>
      </p:pic>
    </p:spTree>
    <p:extLst>
      <p:ext uri="{BB962C8B-B14F-4D97-AF65-F5344CB8AC3E}">
        <p14:creationId xmlns:p14="http://schemas.microsoft.com/office/powerpoint/2010/main" val="2138271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F68F1-39C3-58A8-B04B-10B66612A8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1682EF-042B-0E88-9457-1239FD3ED108}"/>
              </a:ext>
            </a:extLst>
          </p:cNvPr>
          <p:cNvSpPr>
            <a:spLocks noGrp="1"/>
          </p:cNvSpPr>
          <p:nvPr>
            <p:ph type="title"/>
          </p:nvPr>
        </p:nvSpPr>
        <p:spPr/>
        <p:txBody>
          <a:bodyPr/>
          <a:lstStyle/>
          <a:p>
            <a:r>
              <a:rPr lang="en-US" altLang="en-US" dirty="0"/>
              <a:t>GASB 105 – Subsequent Events</a:t>
            </a:r>
            <a:endParaRPr lang="en-US" dirty="0"/>
          </a:p>
        </p:txBody>
      </p:sp>
      <p:sp>
        <p:nvSpPr>
          <p:cNvPr id="7" name="Footer Placeholder 6">
            <a:extLst>
              <a:ext uri="{FF2B5EF4-FFF2-40B4-BE49-F238E27FC236}">
                <a16:creationId xmlns:a16="http://schemas.microsoft.com/office/drawing/2014/main" id="{D915665D-81C8-3DDD-FFBA-D29294AEB432}"/>
              </a:ext>
            </a:extLst>
          </p:cNvPr>
          <p:cNvSpPr>
            <a:spLocks noGrp="1"/>
          </p:cNvSpPr>
          <p:nvPr>
            <p:ph type="ftr" sz="quarter" idx="3"/>
          </p:nvPr>
        </p:nvSpPr>
        <p:spPr/>
        <p:txBody>
          <a:bodyPr/>
          <a:lstStyle/>
          <a:p>
            <a:r>
              <a:rPr lang="en-US" dirty="0"/>
              <a:t>© 2026 Redpath and Company, LLC. All rights reserved.</a:t>
            </a:r>
          </a:p>
        </p:txBody>
      </p:sp>
      <p:sp>
        <p:nvSpPr>
          <p:cNvPr id="12" name="Slide Number Placeholder 11">
            <a:extLst>
              <a:ext uri="{FF2B5EF4-FFF2-40B4-BE49-F238E27FC236}">
                <a16:creationId xmlns:a16="http://schemas.microsoft.com/office/drawing/2014/main" id="{8BE3BF7C-6BD0-F01C-6FCD-C6AC6356CF3E}"/>
              </a:ext>
            </a:extLst>
          </p:cNvPr>
          <p:cNvSpPr>
            <a:spLocks noGrp="1"/>
          </p:cNvSpPr>
          <p:nvPr>
            <p:ph type="sldNum" sz="quarter" idx="4"/>
          </p:nvPr>
        </p:nvSpPr>
        <p:spPr/>
        <p:txBody>
          <a:bodyPr/>
          <a:lstStyle/>
          <a:p>
            <a:fld id="{86FF71B8-800E-F24F-8FDA-A034722324D3}" type="slidenum">
              <a:rPr lang="en-US" smtClean="0"/>
              <a:pPr/>
              <a:t>52</a:t>
            </a:fld>
            <a:endParaRPr lang="en-US" dirty="0"/>
          </a:p>
        </p:txBody>
      </p:sp>
      <p:sp>
        <p:nvSpPr>
          <p:cNvPr id="28" name="Text Placeholder 15">
            <a:extLst>
              <a:ext uri="{FF2B5EF4-FFF2-40B4-BE49-F238E27FC236}">
                <a16:creationId xmlns:a16="http://schemas.microsoft.com/office/drawing/2014/main" id="{57694A7C-CC83-6770-00FB-AE03925BECE0}"/>
              </a:ext>
            </a:extLst>
          </p:cNvPr>
          <p:cNvSpPr txBox="1">
            <a:spLocks/>
          </p:cNvSpPr>
          <p:nvPr/>
        </p:nvSpPr>
        <p:spPr>
          <a:xfrm>
            <a:off x="8101723" y="1989691"/>
            <a:ext cx="332502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Recognized and Nonrecognized Events</a:t>
            </a:r>
          </a:p>
          <a:p>
            <a:endParaRPr lang="en-US" dirty="0"/>
          </a:p>
        </p:txBody>
      </p:sp>
      <p:sp>
        <p:nvSpPr>
          <p:cNvPr id="3" name="Rectangle 2">
            <a:extLst>
              <a:ext uri="{FF2B5EF4-FFF2-40B4-BE49-F238E27FC236}">
                <a16:creationId xmlns:a16="http://schemas.microsoft.com/office/drawing/2014/main" id="{C99BE60A-DC78-5A0D-6527-1C66CC8EFF20}"/>
              </a:ext>
            </a:extLst>
          </p:cNvPr>
          <p:cNvSpPr/>
          <p:nvPr/>
        </p:nvSpPr>
        <p:spPr>
          <a:xfrm>
            <a:off x="4494239" y="1828199"/>
            <a:ext cx="3238044" cy="427334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15">
            <a:extLst>
              <a:ext uri="{FF2B5EF4-FFF2-40B4-BE49-F238E27FC236}">
                <a16:creationId xmlns:a16="http://schemas.microsoft.com/office/drawing/2014/main" id="{EB9DCACC-4837-64AE-474C-633248D22ACD}"/>
              </a:ext>
            </a:extLst>
          </p:cNvPr>
          <p:cNvSpPr txBox="1">
            <a:spLocks/>
          </p:cNvSpPr>
          <p:nvPr/>
        </p:nvSpPr>
        <p:spPr>
          <a:xfrm>
            <a:off x="4735670" y="3445141"/>
            <a:ext cx="2813013"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dirty="0">
                <a:solidFill>
                  <a:schemeClr val="tx1"/>
                </a:solidFill>
              </a:rPr>
              <a:t>Nonrecognized events should be disclosed as subsequent events</a:t>
            </a:r>
          </a:p>
          <a:p>
            <a:pPr algn="ctr"/>
            <a:r>
              <a:rPr lang="en-US" sz="1800" b="0" dirty="0">
                <a:solidFill>
                  <a:schemeClr val="tx1"/>
                </a:solidFill>
              </a:rPr>
              <a:t>(if they meet the definition on the next slide)</a:t>
            </a:r>
          </a:p>
          <a:p>
            <a:pPr algn="ctr"/>
            <a:endParaRPr lang="en-US" sz="1800" dirty="0"/>
          </a:p>
        </p:txBody>
      </p:sp>
      <p:sp>
        <p:nvSpPr>
          <p:cNvPr id="6" name="Oval 5">
            <a:extLst>
              <a:ext uri="{FF2B5EF4-FFF2-40B4-BE49-F238E27FC236}">
                <a16:creationId xmlns:a16="http://schemas.microsoft.com/office/drawing/2014/main" id="{87CA497E-4143-BD87-CD81-04CE888E43BC}"/>
              </a:ext>
            </a:extLst>
          </p:cNvPr>
          <p:cNvSpPr/>
          <p:nvPr/>
        </p:nvSpPr>
        <p:spPr>
          <a:xfrm>
            <a:off x="5722385" y="2027612"/>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5FEFE87-A880-6D05-A263-D73AF9210DD4}"/>
              </a:ext>
            </a:extLst>
          </p:cNvPr>
          <p:cNvSpPr/>
          <p:nvPr/>
        </p:nvSpPr>
        <p:spPr>
          <a:xfrm>
            <a:off x="658768" y="1828199"/>
            <a:ext cx="3238044" cy="427334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5">
            <a:extLst>
              <a:ext uri="{FF2B5EF4-FFF2-40B4-BE49-F238E27FC236}">
                <a16:creationId xmlns:a16="http://schemas.microsoft.com/office/drawing/2014/main" id="{F4FD285D-C065-B5FD-2FB4-478571628124}"/>
              </a:ext>
            </a:extLst>
          </p:cNvPr>
          <p:cNvSpPr txBox="1">
            <a:spLocks/>
          </p:cNvSpPr>
          <p:nvPr/>
        </p:nvSpPr>
        <p:spPr>
          <a:xfrm>
            <a:off x="871283" y="3177423"/>
            <a:ext cx="2813013"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dirty="0">
                <a:solidFill>
                  <a:schemeClr val="tx1"/>
                </a:solidFill>
              </a:rPr>
              <a:t>The effects related to nonrecognized events should not be incorporated into amounts reported as of the financial statement date</a:t>
            </a:r>
          </a:p>
          <a:p>
            <a:pPr algn="ctr"/>
            <a:endParaRPr lang="en-US" sz="1800" dirty="0"/>
          </a:p>
        </p:txBody>
      </p:sp>
      <p:sp>
        <p:nvSpPr>
          <p:cNvPr id="11" name="Oval 10">
            <a:extLst>
              <a:ext uri="{FF2B5EF4-FFF2-40B4-BE49-F238E27FC236}">
                <a16:creationId xmlns:a16="http://schemas.microsoft.com/office/drawing/2014/main" id="{FBC9D48A-61BC-B52D-2136-C4B7CAF61141}"/>
              </a:ext>
            </a:extLst>
          </p:cNvPr>
          <p:cNvSpPr/>
          <p:nvPr/>
        </p:nvSpPr>
        <p:spPr>
          <a:xfrm>
            <a:off x="1886914" y="2027612"/>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2">
            <a:extLst>
              <a:ext uri="{FF2B5EF4-FFF2-40B4-BE49-F238E27FC236}">
                <a16:creationId xmlns:a16="http://schemas.microsoft.com/office/drawing/2014/main" id="{7FCD1CD1-DF93-1C6C-6621-43A954C3F58B}"/>
              </a:ext>
            </a:extLst>
          </p:cNvPr>
          <p:cNvSpPr>
            <a:spLocks noGrp="1" noChangeArrowheads="1"/>
          </p:cNvSpPr>
          <p:nvPr/>
        </p:nvSpPr>
        <p:spPr bwMode="auto">
          <a:xfrm>
            <a:off x="8082673" y="3429000"/>
            <a:ext cx="3238044" cy="260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Nonrecognized events are subsequent events that do not provide evidence about conditions that existed at year-end.</a:t>
            </a:r>
          </a:p>
        </p:txBody>
      </p:sp>
      <p:pic>
        <p:nvPicPr>
          <p:cNvPr id="18" name="Picture 17">
            <a:extLst>
              <a:ext uri="{FF2B5EF4-FFF2-40B4-BE49-F238E27FC236}">
                <a16:creationId xmlns:a16="http://schemas.microsoft.com/office/drawing/2014/main" id="{FFD810ED-AA1E-87C8-7196-3AE24811072C}"/>
              </a:ext>
            </a:extLst>
          </p:cNvPr>
          <p:cNvPicPr>
            <a:picLocks noChangeAspect="1" noChangeArrowheads="1"/>
          </p:cNvPicPr>
          <p:nvPr/>
        </p:nvPicPr>
        <p:blipFill>
          <a:blip r:embed="rId2">
            <a:grayscl/>
            <a:biLevel thresh="50000"/>
            <a:extLst>
              <a:ext uri="{28A0092B-C50C-407E-A947-70E740481C1C}">
                <a14:useLocalDpi xmlns:a14="http://schemas.microsoft.com/office/drawing/2010/main" val="0"/>
              </a:ext>
            </a:extLst>
          </a:blip>
          <a:srcRect/>
          <a:stretch>
            <a:fillRect/>
          </a:stretch>
        </p:blipFill>
        <p:spPr bwMode="auto">
          <a:xfrm>
            <a:off x="2069671" y="2162779"/>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phic 19" descr="Monthly calendar with solid fill">
            <a:extLst>
              <a:ext uri="{FF2B5EF4-FFF2-40B4-BE49-F238E27FC236}">
                <a16:creationId xmlns:a16="http://schemas.microsoft.com/office/drawing/2014/main" id="{7C3EB158-962A-7DED-9698-CCAF582DFE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46858" y="2152087"/>
            <a:ext cx="590635" cy="590635"/>
          </a:xfrm>
          <a:prstGeom prst="rect">
            <a:avLst/>
          </a:prstGeom>
        </p:spPr>
      </p:pic>
    </p:spTree>
    <p:extLst>
      <p:ext uri="{BB962C8B-B14F-4D97-AF65-F5344CB8AC3E}">
        <p14:creationId xmlns:p14="http://schemas.microsoft.com/office/powerpoint/2010/main" val="3936846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DB358-A4AD-2EC2-C57F-E7F40E14E9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B9C874-9B0A-3A75-408F-5CE7F14D928A}"/>
              </a:ext>
            </a:extLst>
          </p:cNvPr>
          <p:cNvSpPr>
            <a:spLocks noGrp="1"/>
          </p:cNvSpPr>
          <p:nvPr>
            <p:ph type="title"/>
          </p:nvPr>
        </p:nvSpPr>
        <p:spPr/>
        <p:txBody>
          <a:bodyPr/>
          <a:lstStyle/>
          <a:p>
            <a:r>
              <a:rPr lang="en-US" altLang="en-US" dirty="0"/>
              <a:t>GASB 105 – Subsequent Events</a:t>
            </a:r>
            <a:endParaRPr lang="en-US" dirty="0"/>
          </a:p>
        </p:txBody>
      </p:sp>
      <p:sp>
        <p:nvSpPr>
          <p:cNvPr id="3" name="Footer Placeholder 2">
            <a:extLst>
              <a:ext uri="{FF2B5EF4-FFF2-40B4-BE49-F238E27FC236}">
                <a16:creationId xmlns:a16="http://schemas.microsoft.com/office/drawing/2014/main" id="{8B4EC31C-A973-F983-81BB-51B3A8B26EC6}"/>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9ADF4817-3844-C933-B12E-6DAC0E63B275}"/>
              </a:ext>
            </a:extLst>
          </p:cNvPr>
          <p:cNvSpPr>
            <a:spLocks noGrp="1"/>
          </p:cNvSpPr>
          <p:nvPr>
            <p:ph type="sldNum" sz="quarter" idx="4"/>
          </p:nvPr>
        </p:nvSpPr>
        <p:spPr/>
        <p:txBody>
          <a:bodyPr/>
          <a:lstStyle/>
          <a:p>
            <a:fld id="{86FF71B8-800E-F24F-8FDA-A034722324D3}" type="slidenum">
              <a:rPr lang="en-US" smtClean="0"/>
              <a:pPr/>
              <a:t>53</a:t>
            </a:fld>
            <a:endParaRPr lang="en-US" dirty="0"/>
          </a:p>
        </p:txBody>
      </p:sp>
      <p:sp>
        <p:nvSpPr>
          <p:cNvPr id="14" name="Text Placeholder 15">
            <a:extLst>
              <a:ext uri="{FF2B5EF4-FFF2-40B4-BE49-F238E27FC236}">
                <a16:creationId xmlns:a16="http://schemas.microsoft.com/office/drawing/2014/main" id="{8A344D5F-410F-06F1-7257-1DD30D5DFA26}"/>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Recognized and Nonrecognized Events</a:t>
            </a:r>
          </a:p>
          <a:p>
            <a:pPr eaLnBrk="1" hangingPunct="1">
              <a:buFont typeface="Arial" panose="020B0604020202020204" pitchFamily="34" charset="0"/>
              <a:buNone/>
            </a:pPr>
            <a:endParaRPr lang="en-US" altLang="en-US" dirty="0"/>
          </a:p>
        </p:txBody>
      </p:sp>
      <p:cxnSp>
        <p:nvCxnSpPr>
          <p:cNvPr id="16" name="Straight Connector 15">
            <a:extLst>
              <a:ext uri="{FF2B5EF4-FFF2-40B4-BE49-F238E27FC236}">
                <a16:creationId xmlns:a16="http://schemas.microsoft.com/office/drawing/2014/main" id="{BF772ED7-BA66-DF29-EDE6-8A86180016FE}"/>
              </a:ext>
            </a:extLst>
          </p:cNvPr>
          <p:cNvCxnSpPr>
            <a:cxnSpLocks/>
          </p:cNvCxnSpPr>
          <p:nvPr/>
        </p:nvCxnSpPr>
        <p:spPr>
          <a:xfrm flipH="1">
            <a:off x="533400" y="22820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45EC794B-706F-5093-C003-DA5BB93D5BE5}"/>
              </a:ext>
            </a:extLst>
          </p:cNvPr>
          <p:cNvSpPr>
            <a:spLocks noGrp="1" noChangeArrowheads="1"/>
          </p:cNvSpPr>
          <p:nvPr/>
        </p:nvSpPr>
        <p:spPr bwMode="auto">
          <a:xfrm>
            <a:off x="533400" y="2601734"/>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A nonrecognized event is a subsequent event that results in a significant effect (favorable or unfavorable) and is one of the following:</a:t>
            </a:r>
          </a:p>
          <a:p>
            <a:pPr marL="285750" indent="-285750">
              <a:lnSpc>
                <a:spcPct val="100000"/>
              </a:lnSpc>
            </a:pPr>
            <a:r>
              <a:rPr lang="en-US" altLang="en-US" sz="2000" b="0" dirty="0">
                <a:solidFill>
                  <a:schemeClr val="tx1"/>
                </a:solidFill>
              </a:rPr>
              <a:t>A </a:t>
            </a:r>
            <a:r>
              <a:rPr lang="en-US" altLang="en-US" sz="2000" dirty="0">
                <a:solidFill>
                  <a:schemeClr val="tx1"/>
                </a:solidFill>
              </a:rPr>
              <a:t>debt-related</a:t>
            </a:r>
            <a:r>
              <a:rPr lang="en-US" altLang="en-US" sz="2000" b="0" dirty="0">
                <a:solidFill>
                  <a:schemeClr val="tx1"/>
                </a:solidFill>
              </a:rPr>
              <a:t> transaction</a:t>
            </a:r>
          </a:p>
          <a:p>
            <a:pPr marL="285750" indent="-285750">
              <a:lnSpc>
                <a:spcPct val="100000"/>
              </a:lnSpc>
            </a:pPr>
            <a:r>
              <a:rPr lang="en-US" altLang="en-US" sz="2000" b="0" dirty="0">
                <a:solidFill>
                  <a:schemeClr val="tx1"/>
                </a:solidFill>
              </a:rPr>
              <a:t>A government combination or a disposal of operations</a:t>
            </a:r>
          </a:p>
          <a:p>
            <a:pPr marL="285750" indent="-285750">
              <a:lnSpc>
                <a:spcPct val="100000"/>
              </a:lnSpc>
            </a:pPr>
            <a:r>
              <a:rPr lang="en-US" altLang="en-US" sz="2000" b="0" dirty="0">
                <a:solidFill>
                  <a:schemeClr val="tx1"/>
                </a:solidFill>
              </a:rPr>
              <a:t>A change to the legally separate entities that compose the financial reporting entity</a:t>
            </a:r>
          </a:p>
          <a:p>
            <a:pPr marL="285750" indent="-285750">
              <a:lnSpc>
                <a:spcPct val="100000"/>
              </a:lnSpc>
            </a:pPr>
            <a:r>
              <a:rPr lang="en-US" altLang="en-US" sz="2000" b="0" dirty="0">
                <a:solidFill>
                  <a:schemeClr val="tx1"/>
                </a:solidFill>
              </a:rPr>
              <a:t>A transaction or other event that is essential to a user’s analysis for making decisions or assessing accountability</a:t>
            </a:r>
          </a:p>
        </p:txBody>
      </p:sp>
    </p:spTree>
    <p:extLst>
      <p:ext uri="{BB962C8B-B14F-4D97-AF65-F5344CB8AC3E}">
        <p14:creationId xmlns:p14="http://schemas.microsoft.com/office/powerpoint/2010/main" val="7183363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5D876-AAA2-8D8A-8597-25BB3978F3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E0E37-C0EA-C117-AFDE-0AA673DED196}"/>
              </a:ext>
            </a:extLst>
          </p:cNvPr>
          <p:cNvSpPr>
            <a:spLocks noGrp="1"/>
          </p:cNvSpPr>
          <p:nvPr>
            <p:ph type="title"/>
          </p:nvPr>
        </p:nvSpPr>
        <p:spPr/>
        <p:txBody>
          <a:bodyPr/>
          <a:lstStyle/>
          <a:p>
            <a:r>
              <a:rPr lang="en-US" altLang="en-US" dirty="0"/>
              <a:t>GASB 105 – Subsequent Events</a:t>
            </a:r>
            <a:endParaRPr lang="en-US" dirty="0"/>
          </a:p>
        </p:txBody>
      </p:sp>
      <p:sp>
        <p:nvSpPr>
          <p:cNvPr id="3" name="Footer Placeholder 2">
            <a:extLst>
              <a:ext uri="{FF2B5EF4-FFF2-40B4-BE49-F238E27FC236}">
                <a16:creationId xmlns:a16="http://schemas.microsoft.com/office/drawing/2014/main" id="{BFE9B86E-562C-4548-B67E-57DAD34BB147}"/>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22E391C4-A1B7-2F0B-431F-65E9D2A45532}"/>
              </a:ext>
            </a:extLst>
          </p:cNvPr>
          <p:cNvSpPr>
            <a:spLocks noGrp="1"/>
          </p:cNvSpPr>
          <p:nvPr>
            <p:ph type="sldNum" sz="quarter" idx="4"/>
          </p:nvPr>
        </p:nvSpPr>
        <p:spPr/>
        <p:txBody>
          <a:bodyPr/>
          <a:lstStyle/>
          <a:p>
            <a:fld id="{86FF71B8-800E-F24F-8FDA-A034722324D3}" type="slidenum">
              <a:rPr lang="en-US" smtClean="0"/>
              <a:pPr/>
              <a:t>54</a:t>
            </a:fld>
            <a:endParaRPr lang="en-US" dirty="0"/>
          </a:p>
        </p:txBody>
      </p:sp>
      <p:sp>
        <p:nvSpPr>
          <p:cNvPr id="5" name="AutoShape 3">
            <a:extLst>
              <a:ext uri="{FF2B5EF4-FFF2-40B4-BE49-F238E27FC236}">
                <a16:creationId xmlns:a16="http://schemas.microsoft.com/office/drawing/2014/main" id="{D03AD9FD-01AF-0CD9-E7FE-59D855DFD9FA}"/>
              </a:ext>
            </a:extLst>
          </p:cNvPr>
          <p:cNvSpPr>
            <a:spLocks noChangeArrowheads="1"/>
          </p:cNvSpPr>
          <p:nvPr/>
        </p:nvSpPr>
        <p:spPr bwMode="gray">
          <a:xfrm>
            <a:off x="381000" y="4572798"/>
            <a:ext cx="2167893" cy="680670"/>
          </a:xfrm>
          <a:prstGeom prst="chevron">
            <a:avLst>
              <a:gd name="adj" fmla="val 34952"/>
            </a:avLst>
          </a:prstGeom>
          <a:solidFill>
            <a:schemeClr val="tx2"/>
          </a:solidFill>
          <a:ln w="12700" cap="rnd" algn="ctr">
            <a:noFill/>
            <a:miter lim="800000"/>
            <a:headEnd/>
            <a:tailEnd/>
          </a:ln>
        </p:spPr>
        <p:txBody>
          <a:bodyPr lIns="88900" tIns="88900" rIns="88900" bIns="88900" anchor="ctr" anchorCtr="0"/>
          <a:lstStyle/>
          <a:p>
            <a:pPr>
              <a:lnSpc>
                <a:spcPct val="106000"/>
              </a:lnSpc>
              <a:defRPr/>
            </a:pPr>
            <a:r>
              <a:rPr lang="en-US" sz="1600" b="1" dirty="0">
                <a:solidFill>
                  <a:schemeClr val="bg1"/>
                </a:solidFill>
              </a:rPr>
              <a:t>Date of the financials 12/31</a:t>
            </a:r>
          </a:p>
        </p:txBody>
      </p:sp>
      <p:sp>
        <p:nvSpPr>
          <p:cNvPr id="6" name="AutoShape 4">
            <a:extLst>
              <a:ext uri="{FF2B5EF4-FFF2-40B4-BE49-F238E27FC236}">
                <a16:creationId xmlns:a16="http://schemas.microsoft.com/office/drawing/2014/main" id="{0A3BE8CD-179D-9979-2FED-8823DC1A516E}"/>
              </a:ext>
            </a:extLst>
          </p:cNvPr>
          <p:cNvSpPr>
            <a:spLocks noChangeArrowheads="1"/>
          </p:cNvSpPr>
          <p:nvPr/>
        </p:nvSpPr>
        <p:spPr bwMode="gray">
          <a:xfrm>
            <a:off x="2409825" y="4579124"/>
            <a:ext cx="4238625" cy="680670"/>
          </a:xfrm>
          <a:prstGeom prst="chevron">
            <a:avLst>
              <a:gd name="adj" fmla="val 34975"/>
            </a:avLst>
          </a:prstGeom>
          <a:solidFill>
            <a:srgbClr val="2A5058"/>
          </a:solidFill>
          <a:ln w="12700" cap="rnd" algn="ctr">
            <a:noFill/>
            <a:miter lim="800000"/>
            <a:headEnd/>
            <a:tailEnd/>
          </a:ln>
        </p:spPr>
        <p:txBody>
          <a:bodyPr lIns="88900" tIns="88900" rIns="88900" bIns="88900" anchor="ctr" anchorCtr="0"/>
          <a:lstStyle/>
          <a:p>
            <a:pPr>
              <a:lnSpc>
                <a:spcPct val="106000"/>
              </a:lnSpc>
              <a:defRPr/>
            </a:pPr>
            <a:r>
              <a:rPr lang="en-US" sz="1600" b="1" dirty="0">
                <a:solidFill>
                  <a:schemeClr val="bg1"/>
                </a:solidFill>
              </a:rPr>
              <a:t>Delinquent customer declared bankruptcy prior to audit issuance</a:t>
            </a:r>
          </a:p>
        </p:txBody>
      </p:sp>
      <p:sp>
        <p:nvSpPr>
          <p:cNvPr id="7" name="AutoShape 5">
            <a:extLst>
              <a:ext uri="{FF2B5EF4-FFF2-40B4-BE49-F238E27FC236}">
                <a16:creationId xmlns:a16="http://schemas.microsoft.com/office/drawing/2014/main" id="{9FE7A21B-AFC2-6369-D17C-765F9F8FFAF7}"/>
              </a:ext>
            </a:extLst>
          </p:cNvPr>
          <p:cNvSpPr>
            <a:spLocks noChangeArrowheads="1"/>
          </p:cNvSpPr>
          <p:nvPr/>
        </p:nvSpPr>
        <p:spPr bwMode="gray">
          <a:xfrm>
            <a:off x="6505575" y="4585450"/>
            <a:ext cx="5305425" cy="680670"/>
          </a:xfrm>
          <a:prstGeom prst="chevron">
            <a:avLst>
              <a:gd name="adj" fmla="val 34975"/>
            </a:avLst>
          </a:prstGeom>
          <a:solidFill>
            <a:srgbClr val="173340"/>
          </a:solidFill>
          <a:ln w="12700" cap="rnd" algn="ctr">
            <a:noFill/>
            <a:miter lim="800000"/>
            <a:headEnd/>
            <a:tailEnd/>
          </a:ln>
        </p:spPr>
        <p:txBody>
          <a:bodyPr lIns="88900" tIns="88900" rIns="88900" bIns="88900" anchor="ctr" anchorCtr="0"/>
          <a:lstStyle/>
          <a:p>
            <a:pPr>
              <a:lnSpc>
                <a:spcPct val="106000"/>
              </a:lnSpc>
              <a:defRPr/>
            </a:pPr>
            <a:r>
              <a:rPr lang="en-US" sz="1600" b="1" dirty="0">
                <a:solidFill>
                  <a:schemeClr val="bg1"/>
                </a:solidFill>
              </a:rPr>
              <a:t>Recognized event </a:t>
            </a:r>
            <a:r>
              <a:rPr lang="en-US" sz="1600" dirty="0">
                <a:solidFill>
                  <a:schemeClr val="bg1"/>
                </a:solidFill>
                <a:sym typeface="Wingdings" panose="05000000000000000000" pitchFamily="2" charset="2"/>
              </a:rPr>
              <a:t></a:t>
            </a:r>
            <a:r>
              <a:rPr lang="en-US" sz="1600" b="1" dirty="0">
                <a:solidFill>
                  <a:schemeClr val="bg1"/>
                </a:solidFill>
              </a:rPr>
              <a:t> adjust the 12/31 receivable amount; do not disclose as a subsequent event</a:t>
            </a:r>
          </a:p>
        </p:txBody>
      </p:sp>
      <p:sp>
        <p:nvSpPr>
          <p:cNvPr id="14" name="Text Placeholder 15">
            <a:extLst>
              <a:ext uri="{FF2B5EF4-FFF2-40B4-BE49-F238E27FC236}">
                <a16:creationId xmlns:a16="http://schemas.microsoft.com/office/drawing/2014/main" id="{0635124C-44BF-5E88-6EE8-E4D713C04689}"/>
              </a:ext>
            </a:extLst>
          </p:cNvPr>
          <p:cNvSpPr>
            <a:spLocks noGrp="1" noChangeArrowheads="1"/>
          </p:cNvSpPr>
          <p:nvPr/>
        </p:nvSpPr>
        <p:spPr bwMode="auto">
          <a:xfrm>
            <a:off x="508250" y="1432784"/>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Recognized and Nonrecognized Events - Examples</a:t>
            </a:r>
          </a:p>
          <a:p>
            <a:pPr eaLnBrk="1" hangingPunct="1">
              <a:buFont typeface="Arial" panose="020B0604020202020204" pitchFamily="34" charset="0"/>
              <a:buNone/>
            </a:pPr>
            <a:endParaRPr lang="en-US" altLang="en-US" dirty="0"/>
          </a:p>
        </p:txBody>
      </p:sp>
      <p:cxnSp>
        <p:nvCxnSpPr>
          <p:cNvPr id="15" name="Straight Connector 14">
            <a:extLst>
              <a:ext uri="{FF2B5EF4-FFF2-40B4-BE49-F238E27FC236}">
                <a16:creationId xmlns:a16="http://schemas.microsoft.com/office/drawing/2014/main" id="{0B034E91-9592-D44A-E109-BCF7F5BB1746}"/>
              </a:ext>
            </a:extLst>
          </p:cNvPr>
          <p:cNvCxnSpPr>
            <a:cxnSpLocks/>
          </p:cNvCxnSpPr>
          <p:nvPr/>
        </p:nvCxnSpPr>
        <p:spPr>
          <a:xfrm flipH="1">
            <a:off x="603882" y="4295775"/>
            <a:ext cx="10826500"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6" name="Text Placeholder 2">
            <a:extLst>
              <a:ext uri="{FF2B5EF4-FFF2-40B4-BE49-F238E27FC236}">
                <a16:creationId xmlns:a16="http://schemas.microsoft.com/office/drawing/2014/main" id="{936180D0-8D05-F8CB-7845-ADFA50F148D2}"/>
              </a:ext>
            </a:extLst>
          </p:cNvPr>
          <p:cNvSpPr>
            <a:spLocks noGrp="1" noChangeArrowheads="1"/>
          </p:cNvSpPr>
          <p:nvPr/>
        </p:nvSpPr>
        <p:spPr bwMode="auto">
          <a:xfrm>
            <a:off x="504443" y="1848063"/>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In November, it became known that a major utility customer was in financial trouble and was behind on its payments to ABC City</a:t>
            </a:r>
          </a:p>
          <a:p>
            <a:pPr marL="342900" indent="-342900">
              <a:lnSpc>
                <a:spcPct val="114000"/>
              </a:lnSpc>
            </a:pPr>
            <a:r>
              <a:rPr lang="en-US" altLang="en-US" sz="2000" b="0" dirty="0">
                <a:solidFill>
                  <a:schemeClr val="tx1"/>
                </a:solidFill>
              </a:rPr>
              <a:t>Based on this information, ABC City recorded a 25% allowance on the 12/31 balance</a:t>
            </a:r>
            <a:endParaRPr lang="en-US" altLang="en-US" sz="2000" dirty="0">
              <a:solidFill>
                <a:schemeClr val="tx1"/>
              </a:solidFill>
            </a:endParaRPr>
          </a:p>
          <a:p>
            <a:pPr marL="342900" indent="-342900">
              <a:lnSpc>
                <a:spcPct val="114000"/>
              </a:lnSpc>
            </a:pPr>
            <a:r>
              <a:rPr lang="en-US" altLang="en-US" sz="2000" b="0" dirty="0">
                <a:solidFill>
                  <a:schemeClr val="tx1"/>
                </a:solidFill>
              </a:rPr>
              <a:t>In April (before the audit was completed), ABC City learned the customer declared bankruptcy and would not be able to pay its bill.</a:t>
            </a:r>
          </a:p>
        </p:txBody>
      </p:sp>
    </p:spTree>
    <p:extLst>
      <p:ext uri="{BB962C8B-B14F-4D97-AF65-F5344CB8AC3E}">
        <p14:creationId xmlns:p14="http://schemas.microsoft.com/office/powerpoint/2010/main" val="24600037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1584E-CF92-E127-EE7E-61A0C8A3BA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81D2AC-98F8-26CD-2551-2FD9AD3D7F4F}"/>
              </a:ext>
            </a:extLst>
          </p:cNvPr>
          <p:cNvSpPr>
            <a:spLocks noGrp="1"/>
          </p:cNvSpPr>
          <p:nvPr>
            <p:ph type="title"/>
          </p:nvPr>
        </p:nvSpPr>
        <p:spPr/>
        <p:txBody>
          <a:bodyPr/>
          <a:lstStyle/>
          <a:p>
            <a:r>
              <a:rPr lang="en-US" altLang="en-US" dirty="0"/>
              <a:t>GASB 105 – Subsequent Events</a:t>
            </a:r>
            <a:endParaRPr lang="en-US" dirty="0"/>
          </a:p>
        </p:txBody>
      </p:sp>
      <p:sp>
        <p:nvSpPr>
          <p:cNvPr id="3" name="Footer Placeholder 2">
            <a:extLst>
              <a:ext uri="{FF2B5EF4-FFF2-40B4-BE49-F238E27FC236}">
                <a16:creationId xmlns:a16="http://schemas.microsoft.com/office/drawing/2014/main" id="{24183938-BE56-1B4D-B0AD-189A38905125}"/>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6FD7284A-EE8C-D92D-0ED7-5189CBAB0B8A}"/>
              </a:ext>
            </a:extLst>
          </p:cNvPr>
          <p:cNvSpPr>
            <a:spLocks noGrp="1"/>
          </p:cNvSpPr>
          <p:nvPr>
            <p:ph type="sldNum" sz="quarter" idx="4"/>
          </p:nvPr>
        </p:nvSpPr>
        <p:spPr/>
        <p:txBody>
          <a:bodyPr/>
          <a:lstStyle/>
          <a:p>
            <a:fld id="{86FF71B8-800E-F24F-8FDA-A034722324D3}" type="slidenum">
              <a:rPr lang="en-US" smtClean="0"/>
              <a:pPr/>
              <a:t>55</a:t>
            </a:fld>
            <a:endParaRPr lang="en-US" dirty="0"/>
          </a:p>
        </p:txBody>
      </p:sp>
      <p:sp>
        <p:nvSpPr>
          <p:cNvPr id="5" name="AutoShape 3">
            <a:extLst>
              <a:ext uri="{FF2B5EF4-FFF2-40B4-BE49-F238E27FC236}">
                <a16:creationId xmlns:a16="http://schemas.microsoft.com/office/drawing/2014/main" id="{FE32380B-6976-DA4F-E9B8-6BB1B849B1CC}"/>
              </a:ext>
            </a:extLst>
          </p:cNvPr>
          <p:cNvSpPr>
            <a:spLocks noChangeArrowheads="1"/>
          </p:cNvSpPr>
          <p:nvPr/>
        </p:nvSpPr>
        <p:spPr bwMode="gray">
          <a:xfrm>
            <a:off x="447676" y="4572798"/>
            <a:ext cx="2167893" cy="680670"/>
          </a:xfrm>
          <a:prstGeom prst="chevron">
            <a:avLst>
              <a:gd name="adj" fmla="val 34952"/>
            </a:avLst>
          </a:prstGeom>
          <a:solidFill>
            <a:schemeClr val="tx2"/>
          </a:solidFill>
          <a:ln w="12700" cap="rnd" algn="ctr">
            <a:noFill/>
            <a:miter lim="800000"/>
            <a:headEnd/>
            <a:tailEnd/>
          </a:ln>
        </p:spPr>
        <p:txBody>
          <a:bodyPr lIns="88900" tIns="88900" rIns="88900" bIns="88900" anchor="ctr" anchorCtr="0"/>
          <a:lstStyle/>
          <a:p>
            <a:pPr>
              <a:lnSpc>
                <a:spcPct val="106000"/>
              </a:lnSpc>
              <a:defRPr/>
            </a:pPr>
            <a:r>
              <a:rPr lang="en-US" sz="1600" b="1" dirty="0">
                <a:solidFill>
                  <a:schemeClr val="bg1"/>
                </a:solidFill>
              </a:rPr>
              <a:t>Date of the financials 12/31</a:t>
            </a:r>
          </a:p>
        </p:txBody>
      </p:sp>
      <p:sp>
        <p:nvSpPr>
          <p:cNvPr id="6" name="AutoShape 4">
            <a:extLst>
              <a:ext uri="{FF2B5EF4-FFF2-40B4-BE49-F238E27FC236}">
                <a16:creationId xmlns:a16="http://schemas.microsoft.com/office/drawing/2014/main" id="{08A19BB1-8F87-8DDC-C513-35A92244D855}"/>
              </a:ext>
            </a:extLst>
          </p:cNvPr>
          <p:cNvSpPr>
            <a:spLocks noChangeArrowheads="1"/>
          </p:cNvSpPr>
          <p:nvPr/>
        </p:nvSpPr>
        <p:spPr bwMode="gray">
          <a:xfrm>
            <a:off x="2457450" y="4579124"/>
            <a:ext cx="3790950" cy="680670"/>
          </a:xfrm>
          <a:prstGeom prst="chevron">
            <a:avLst>
              <a:gd name="adj" fmla="val 34975"/>
            </a:avLst>
          </a:prstGeom>
          <a:solidFill>
            <a:srgbClr val="2A5058"/>
          </a:solidFill>
          <a:ln w="12700" cap="rnd" algn="ctr">
            <a:noFill/>
            <a:miter lim="800000"/>
            <a:headEnd/>
            <a:tailEnd/>
          </a:ln>
        </p:spPr>
        <p:txBody>
          <a:bodyPr lIns="88900" tIns="88900" rIns="88900" bIns="88900" anchor="ctr" anchorCtr="0"/>
          <a:lstStyle/>
          <a:p>
            <a:pPr>
              <a:lnSpc>
                <a:spcPct val="106000"/>
              </a:lnSpc>
              <a:defRPr/>
            </a:pPr>
            <a:r>
              <a:rPr lang="en-US" sz="1600" b="1" dirty="0">
                <a:solidFill>
                  <a:schemeClr val="bg1"/>
                </a:solidFill>
              </a:rPr>
              <a:t>Utility customer otherwise in good standing is forced to close</a:t>
            </a:r>
          </a:p>
        </p:txBody>
      </p:sp>
      <p:sp>
        <p:nvSpPr>
          <p:cNvPr id="7" name="AutoShape 5">
            <a:extLst>
              <a:ext uri="{FF2B5EF4-FFF2-40B4-BE49-F238E27FC236}">
                <a16:creationId xmlns:a16="http://schemas.microsoft.com/office/drawing/2014/main" id="{7FC414C8-B725-D2CF-D553-984A17408F5E}"/>
              </a:ext>
            </a:extLst>
          </p:cNvPr>
          <p:cNvSpPr>
            <a:spLocks noChangeArrowheads="1"/>
          </p:cNvSpPr>
          <p:nvPr/>
        </p:nvSpPr>
        <p:spPr bwMode="gray">
          <a:xfrm>
            <a:off x="6095999" y="4572798"/>
            <a:ext cx="5648325" cy="680670"/>
          </a:xfrm>
          <a:prstGeom prst="chevron">
            <a:avLst>
              <a:gd name="adj" fmla="val 34975"/>
            </a:avLst>
          </a:prstGeom>
          <a:solidFill>
            <a:srgbClr val="173340"/>
          </a:solidFill>
          <a:ln w="12700" cap="rnd" algn="ctr">
            <a:noFill/>
            <a:miter lim="800000"/>
            <a:headEnd/>
            <a:tailEnd/>
          </a:ln>
        </p:spPr>
        <p:txBody>
          <a:bodyPr lIns="88900" tIns="88900" rIns="88900" bIns="88900" anchor="ctr" anchorCtr="0"/>
          <a:lstStyle/>
          <a:p>
            <a:pPr>
              <a:lnSpc>
                <a:spcPct val="106000"/>
              </a:lnSpc>
              <a:defRPr/>
            </a:pPr>
            <a:r>
              <a:rPr lang="en-US" sz="1600" b="1" dirty="0">
                <a:solidFill>
                  <a:schemeClr val="bg1"/>
                </a:solidFill>
              </a:rPr>
              <a:t>Nonrecognized event </a:t>
            </a:r>
            <a:r>
              <a:rPr lang="en-US" sz="1600" dirty="0">
                <a:solidFill>
                  <a:schemeClr val="bg1"/>
                </a:solidFill>
                <a:sym typeface="Wingdings" panose="05000000000000000000" pitchFamily="2" charset="2"/>
              </a:rPr>
              <a:t></a:t>
            </a:r>
            <a:r>
              <a:rPr lang="en-US" sz="1600" b="1" dirty="0">
                <a:solidFill>
                  <a:schemeClr val="bg1"/>
                </a:solidFill>
              </a:rPr>
              <a:t> do not adjust the 12/31 receivable amount; disclose as a subsequent event</a:t>
            </a:r>
          </a:p>
        </p:txBody>
      </p:sp>
      <p:sp>
        <p:nvSpPr>
          <p:cNvPr id="14" name="Text Placeholder 15">
            <a:extLst>
              <a:ext uri="{FF2B5EF4-FFF2-40B4-BE49-F238E27FC236}">
                <a16:creationId xmlns:a16="http://schemas.microsoft.com/office/drawing/2014/main" id="{C1CD9465-ACD4-8CF1-A123-F3FB26407222}"/>
              </a:ext>
            </a:extLst>
          </p:cNvPr>
          <p:cNvSpPr>
            <a:spLocks noGrp="1" noChangeArrowheads="1"/>
          </p:cNvSpPr>
          <p:nvPr/>
        </p:nvSpPr>
        <p:spPr bwMode="auto">
          <a:xfrm>
            <a:off x="508250" y="1432784"/>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Recognized and Nonrecognized Events - Examples</a:t>
            </a:r>
          </a:p>
          <a:p>
            <a:pPr eaLnBrk="1" hangingPunct="1">
              <a:buFont typeface="Arial" panose="020B0604020202020204" pitchFamily="34" charset="0"/>
              <a:buNone/>
            </a:pPr>
            <a:endParaRPr lang="en-US" altLang="en-US" dirty="0"/>
          </a:p>
        </p:txBody>
      </p:sp>
      <p:cxnSp>
        <p:nvCxnSpPr>
          <p:cNvPr id="15" name="Straight Connector 14">
            <a:extLst>
              <a:ext uri="{FF2B5EF4-FFF2-40B4-BE49-F238E27FC236}">
                <a16:creationId xmlns:a16="http://schemas.microsoft.com/office/drawing/2014/main" id="{4CE2C675-1454-E2BF-4E4E-EE6F2A2E43A7}"/>
              </a:ext>
            </a:extLst>
          </p:cNvPr>
          <p:cNvCxnSpPr>
            <a:cxnSpLocks/>
          </p:cNvCxnSpPr>
          <p:nvPr/>
        </p:nvCxnSpPr>
        <p:spPr>
          <a:xfrm flipH="1">
            <a:off x="603882" y="4295775"/>
            <a:ext cx="10826500"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16" name="Text Placeholder 2">
            <a:extLst>
              <a:ext uri="{FF2B5EF4-FFF2-40B4-BE49-F238E27FC236}">
                <a16:creationId xmlns:a16="http://schemas.microsoft.com/office/drawing/2014/main" id="{171D731E-E228-E4D3-07EF-E4CA84827EE9}"/>
              </a:ext>
            </a:extLst>
          </p:cNvPr>
          <p:cNvSpPr>
            <a:spLocks noGrp="1" noChangeArrowheads="1"/>
          </p:cNvSpPr>
          <p:nvPr/>
        </p:nvSpPr>
        <p:spPr bwMode="auto">
          <a:xfrm>
            <a:off x="504443" y="1986842"/>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In April (before the audit was completed), a major utility customer experienced a fire, was forced to shut down, and will not be able to pay its outstanding balance</a:t>
            </a:r>
          </a:p>
        </p:txBody>
      </p:sp>
    </p:spTree>
    <p:extLst>
      <p:ext uri="{BB962C8B-B14F-4D97-AF65-F5344CB8AC3E}">
        <p14:creationId xmlns:p14="http://schemas.microsoft.com/office/powerpoint/2010/main" val="36265500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8C4A1-0C43-DC4A-5FF3-D1C90A7D05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0A85E0-A935-725E-BDF6-92653839B31A}"/>
              </a:ext>
            </a:extLst>
          </p:cNvPr>
          <p:cNvSpPr>
            <a:spLocks noGrp="1"/>
          </p:cNvSpPr>
          <p:nvPr>
            <p:ph type="title"/>
          </p:nvPr>
        </p:nvSpPr>
        <p:spPr/>
        <p:txBody>
          <a:bodyPr/>
          <a:lstStyle/>
          <a:p>
            <a:r>
              <a:rPr lang="en-US" altLang="en-US" dirty="0"/>
              <a:t>GASB 105 – Subsequent Events</a:t>
            </a:r>
            <a:endParaRPr lang="en-US" dirty="0"/>
          </a:p>
        </p:txBody>
      </p:sp>
      <p:sp>
        <p:nvSpPr>
          <p:cNvPr id="3" name="Footer Placeholder 2">
            <a:extLst>
              <a:ext uri="{FF2B5EF4-FFF2-40B4-BE49-F238E27FC236}">
                <a16:creationId xmlns:a16="http://schemas.microsoft.com/office/drawing/2014/main" id="{263C0673-698C-D643-C6DB-1C69CFED7EEB}"/>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DD85AF3A-550C-0FA5-369A-BA9929950E1C}"/>
              </a:ext>
            </a:extLst>
          </p:cNvPr>
          <p:cNvSpPr>
            <a:spLocks noGrp="1"/>
          </p:cNvSpPr>
          <p:nvPr>
            <p:ph type="sldNum" sz="quarter" idx="4"/>
          </p:nvPr>
        </p:nvSpPr>
        <p:spPr/>
        <p:txBody>
          <a:bodyPr/>
          <a:lstStyle/>
          <a:p>
            <a:fld id="{86FF71B8-800E-F24F-8FDA-A034722324D3}" type="slidenum">
              <a:rPr lang="en-US" smtClean="0"/>
              <a:pPr/>
              <a:t>56</a:t>
            </a:fld>
            <a:endParaRPr lang="en-US" dirty="0"/>
          </a:p>
        </p:txBody>
      </p:sp>
      <p:sp>
        <p:nvSpPr>
          <p:cNvPr id="14" name="Text Placeholder 15">
            <a:extLst>
              <a:ext uri="{FF2B5EF4-FFF2-40B4-BE49-F238E27FC236}">
                <a16:creationId xmlns:a16="http://schemas.microsoft.com/office/drawing/2014/main" id="{982971AA-923F-E900-E639-F26C1634CAB4}"/>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Disclosure Requirements</a:t>
            </a:r>
          </a:p>
          <a:p>
            <a:pPr eaLnBrk="1" hangingPunct="1">
              <a:buFont typeface="Arial" panose="020B0604020202020204" pitchFamily="34" charset="0"/>
              <a:buNone/>
            </a:pPr>
            <a:endParaRPr lang="en-US" altLang="en-US" dirty="0"/>
          </a:p>
        </p:txBody>
      </p:sp>
      <p:cxnSp>
        <p:nvCxnSpPr>
          <p:cNvPr id="16" name="Straight Connector 15">
            <a:extLst>
              <a:ext uri="{FF2B5EF4-FFF2-40B4-BE49-F238E27FC236}">
                <a16:creationId xmlns:a16="http://schemas.microsoft.com/office/drawing/2014/main" id="{8160F3CF-B6DE-765F-08D0-9A9479263D71}"/>
              </a:ext>
            </a:extLst>
          </p:cNvPr>
          <p:cNvCxnSpPr>
            <a:cxnSpLocks/>
          </p:cNvCxnSpPr>
          <p:nvPr/>
        </p:nvCxnSpPr>
        <p:spPr>
          <a:xfrm flipH="1">
            <a:off x="533400" y="22820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0F9D7677-AE78-FB61-BE9F-BC8402950690}"/>
              </a:ext>
            </a:extLst>
          </p:cNvPr>
          <p:cNvSpPr>
            <a:spLocks noGrp="1" noChangeArrowheads="1"/>
          </p:cNvSpPr>
          <p:nvPr/>
        </p:nvSpPr>
        <p:spPr bwMode="auto">
          <a:xfrm>
            <a:off x="533400" y="2601734"/>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The following information should be disclosed about a nonrecognized event:</a:t>
            </a:r>
          </a:p>
          <a:p>
            <a:pPr marL="285750" indent="-285750">
              <a:lnSpc>
                <a:spcPct val="100000"/>
              </a:lnSpc>
            </a:pPr>
            <a:r>
              <a:rPr lang="en-US" altLang="en-US" sz="2000" b="0" dirty="0">
                <a:solidFill>
                  <a:schemeClr val="tx1"/>
                </a:solidFill>
              </a:rPr>
              <a:t>A description of the event and its effect</a:t>
            </a:r>
          </a:p>
          <a:p>
            <a:pPr marL="285750" indent="-285750">
              <a:lnSpc>
                <a:spcPct val="100000"/>
              </a:lnSpc>
            </a:pPr>
            <a:r>
              <a:rPr lang="en-US" altLang="en-US" sz="2000" b="0" dirty="0">
                <a:solidFill>
                  <a:schemeClr val="tx1"/>
                </a:solidFill>
              </a:rPr>
              <a:t>An estimate of the amount of the effect, or the reason why an estimate of the amount cannot be made</a:t>
            </a:r>
          </a:p>
          <a:p>
            <a:pPr>
              <a:lnSpc>
                <a:spcPct val="114000"/>
              </a:lnSpc>
              <a:buNone/>
            </a:pPr>
            <a:r>
              <a:rPr lang="en-US" altLang="en-US" sz="2000" b="0" dirty="0">
                <a:solidFill>
                  <a:schemeClr val="tx1"/>
                </a:solidFill>
              </a:rPr>
              <a:t>Information should be disclosed by reporting unit</a:t>
            </a:r>
          </a:p>
          <a:p>
            <a:pPr marL="285750" indent="-285750">
              <a:lnSpc>
                <a:spcPct val="100000"/>
              </a:lnSpc>
            </a:pPr>
            <a:r>
              <a:rPr lang="en-US" altLang="en-US" sz="2000" b="0" dirty="0">
                <a:solidFill>
                  <a:schemeClr val="tx1"/>
                </a:solidFill>
              </a:rPr>
              <a:t>Information that is the same for more than one reporting unit should be combined to avoid duplication</a:t>
            </a:r>
          </a:p>
          <a:p>
            <a:pPr>
              <a:lnSpc>
                <a:spcPct val="100000"/>
              </a:lnSpc>
              <a:buNone/>
            </a:pPr>
            <a:endParaRPr lang="en-US" altLang="en-US" sz="2000" b="0" dirty="0">
              <a:solidFill>
                <a:schemeClr val="tx1"/>
              </a:solidFill>
            </a:endParaRPr>
          </a:p>
        </p:txBody>
      </p:sp>
    </p:spTree>
    <p:extLst>
      <p:ext uri="{BB962C8B-B14F-4D97-AF65-F5344CB8AC3E}">
        <p14:creationId xmlns:p14="http://schemas.microsoft.com/office/powerpoint/2010/main" val="33165734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DFF74-B3ED-404E-2D0F-35E2AB1264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F8CD32-446E-EC60-09DC-53FEBC3C3270}"/>
              </a:ext>
            </a:extLst>
          </p:cNvPr>
          <p:cNvSpPr>
            <a:spLocks noGrp="1"/>
          </p:cNvSpPr>
          <p:nvPr>
            <p:ph type="title"/>
          </p:nvPr>
        </p:nvSpPr>
        <p:spPr/>
        <p:txBody>
          <a:bodyPr/>
          <a:lstStyle/>
          <a:p>
            <a:r>
              <a:rPr lang="en-US" altLang="en-US" dirty="0"/>
              <a:t>GASB 105 – Subsequent Events</a:t>
            </a:r>
            <a:endParaRPr lang="en-US" dirty="0"/>
          </a:p>
        </p:txBody>
      </p:sp>
      <p:sp>
        <p:nvSpPr>
          <p:cNvPr id="3" name="Footer Placeholder 2">
            <a:extLst>
              <a:ext uri="{FF2B5EF4-FFF2-40B4-BE49-F238E27FC236}">
                <a16:creationId xmlns:a16="http://schemas.microsoft.com/office/drawing/2014/main" id="{D86B8F8E-6F3D-ABFF-D08D-22BE57E57CD6}"/>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05B90BEC-E262-E592-08F1-E4E7FFB184EC}"/>
              </a:ext>
            </a:extLst>
          </p:cNvPr>
          <p:cNvSpPr>
            <a:spLocks noGrp="1"/>
          </p:cNvSpPr>
          <p:nvPr>
            <p:ph type="sldNum" sz="quarter" idx="4"/>
          </p:nvPr>
        </p:nvSpPr>
        <p:spPr/>
        <p:txBody>
          <a:bodyPr/>
          <a:lstStyle/>
          <a:p>
            <a:fld id="{86FF71B8-800E-F24F-8FDA-A034722324D3}" type="slidenum">
              <a:rPr lang="en-US" smtClean="0"/>
              <a:pPr/>
              <a:t>57</a:t>
            </a:fld>
            <a:endParaRPr lang="en-US" dirty="0"/>
          </a:p>
        </p:txBody>
      </p:sp>
      <p:sp>
        <p:nvSpPr>
          <p:cNvPr id="14" name="Text Placeholder 15">
            <a:extLst>
              <a:ext uri="{FF2B5EF4-FFF2-40B4-BE49-F238E27FC236}">
                <a16:creationId xmlns:a16="http://schemas.microsoft.com/office/drawing/2014/main" id="{DC722110-7B60-4434-2922-2D16410B0BCD}"/>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Disclosure Requirements – </a:t>
            </a:r>
            <a:r>
              <a:rPr lang="en-US" altLang="en-US" dirty="0">
                <a:solidFill>
                  <a:srgbClr val="C00000"/>
                </a:solidFill>
              </a:rPr>
              <a:t>FOR ALL ENTITIES</a:t>
            </a:r>
          </a:p>
          <a:p>
            <a:pPr eaLnBrk="1" hangingPunct="1">
              <a:buFont typeface="Arial" panose="020B0604020202020204" pitchFamily="34" charset="0"/>
              <a:buNone/>
            </a:pPr>
            <a:endParaRPr lang="en-US" altLang="en-US" dirty="0"/>
          </a:p>
        </p:txBody>
      </p:sp>
      <p:cxnSp>
        <p:nvCxnSpPr>
          <p:cNvPr id="16" name="Straight Connector 15">
            <a:extLst>
              <a:ext uri="{FF2B5EF4-FFF2-40B4-BE49-F238E27FC236}">
                <a16:creationId xmlns:a16="http://schemas.microsoft.com/office/drawing/2014/main" id="{B1B2845C-F856-6063-9862-841B737A2457}"/>
              </a:ext>
            </a:extLst>
          </p:cNvPr>
          <p:cNvCxnSpPr>
            <a:cxnSpLocks/>
          </p:cNvCxnSpPr>
          <p:nvPr/>
        </p:nvCxnSpPr>
        <p:spPr>
          <a:xfrm flipH="1">
            <a:off x="533400" y="22820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AB43E1E2-82BA-4A1C-9A2A-DB82EE608939}"/>
              </a:ext>
            </a:extLst>
          </p:cNvPr>
          <p:cNvSpPr>
            <a:spLocks noGrp="1" noChangeArrowheads="1"/>
          </p:cNvSpPr>
          <p:nvPr/>
        </p:nvSpPr>
        <p:spPr bwMode="auto">
          <a:xfrm>
            <a:off x="533401" y="2601734"/>
            <a:ext cx="88315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00000"/>
              </a:lnSpc>
            </a:pPr>
            <a:r>
              <a:rPr lang="en-US" altLang="en-US" sz="2000" b="0" dirty="0">
                <a:solidFill>
                  <a:schemeClr val="tx1"/>
                </a:solidFill>
              </a:rPr>
              <a:t>The date through which subsequent events have been evaluated should be disclosed in the notes </a:t>
            </a:r>
            <a:r>
              <a:rPr lang="en-US" altLang="en-US" sz="2000" dirty="0">
                <a:solidFill>
                  <a:schemeClr val="tx1"/>
                </a:solidFill>
              </a:rPr>
              <a:t>regardless</a:t>
            </a:r>
            <a:r>
              <a:rPr lang="en-US" altLang="en-US" sz="2000" b="0" dirty="0">
                <a:solidFill>
                  <a:schemeClr val="tx1"/>
                </a:solidFill>
              </a:rPr>
              <a:t> of whether recognized or nonrecognized events exist.</a:t>
            </a:r>
          </a:p>
          <a:p>
            <a:pPr marL="285750" indent="-285750">
              <a:lnSpc>
                <a:spcPct val="100000"/>
              </a:lnSpc>
            </a:pPr>
            <a:r>
              <a:rPr lang="en-US" altLang="en-US" sz="2000" b="0" dirty="0">
                <a:solidFill>
                  <a:schemeClr val="tx1"/>
                </a:solidFill>
              </a:rPr>
              <a:t>Example: Subsequent events have been evaluated for recognition or disclosure through May 15, 2027, the date the financial statements were available to be issued.</a:t>
            </a:r>
          </a:p>
          <a:p>
            <a:pPr>
              <a:lnSpc>
                <a:spcPct val="100000"/>
              </a:lnSpc>
              <a:buNone/>
            </a:pPr>
            <a:endParaRPr lang="en-US" altLang="en-US" sz="2000" b="0" dirty="0">
              <a:solidFill>
                <a:schemeClr val="tx1"/>
              </a:solidFill>
            </a:endParaRPr>
          </a:p>
        </p:txBody>
      </p:sp>
    </p:spTree>
    <p:extLst>
      <p:ext uri="{BB962C8B-B14F-4D97-AF65-F5344CB8AC3E}">
        <p14:creationId xmlns:p14="http://schemas.microsoft.com/office/powerpoint/2010/main" val="16197350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69A2B-7439-952E-33B3-70AD577E596C}"/>
            </a:ext>
          </a:extLst>
        </p:cNvPr>
        <p:cNvGrpSpPr/>
        <p:nvPr/>
      </p:nvGrpSpPr>
      <p:grpSpPr>
        <a:xfrm>
          <a:off x="0" y="0"/>
          <a:ext cx="0" cy="0"/>
          <a:chOff x="0" y="0"/>
          <a:chExt cx="0" cy="0"/>
        </a:xfrm>
      </p:grpSpPr>
      <p:pic>
        <p:nvPicPr>
          <p:cNvPr id="5" name="Picture 4" descr="A white circle with a black circle&#10;&#10;AI-generated content may be incorrect.">
            <a:extLst>
              <a:ext uri="{FF2B5EF4-FFF2-40B4-BE49-F238E27FC236}">
                <a16:creationId xmlns:a16="http://schemas.microsoft.com/office/drawing/2014/main" id="{6EA7B9AF-95CD-8C95-DAC6-DBED3F9E8BD7}"/>
              </a:ext>
            </a:extLst>
          </p:cNvPr>
          <p:cNvPicPr>
            <a:picLocks noChangeAspect="1"/>
          </p:cNvPicPr>
          <p:nvPr/>
        </p:nvPicPr>
        <p:blipFill>
          <a:blip r:embed="rId2">
            <a:alphaModFix amt="51000"/>
          </a:blip>
          <a:stretch>
            <a:fillRect/>
          </a:stretch>
        </p:blipFill>
        <p:spPr>
          <a:xfrm>
            <a:off x="0" y="14287"/>
            <a:ext cx="12192000" cy="6858000"/>
          </a:xfrm>
          <a:prstGeom prst="rect">
            <a:avLst/>
          </a:prstGeom>
        </p:spPr>
      </p:pic>
      <p:sp>
        <p:nvSpPr>
          <p:cNvPr id="2" name="Footer Placeholder 1">
            <a:extLst>
              <a:ext uri="{FF2B5EF4-FFF2-40B4-BE49-F238E27FC236}">
                <a16:creationId xmlns:a16="http://schemas.microsoft.com/office/drawing/2014/main" id="{ABAB9FE1-16D3-3E2E-0154-2D090C50EB55}"/>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6DCDF807-23FF-BABA-E647-1EBB2064B75A}"/>
              </a:ext>
            </a:extLst>
          </p:cNvPr>
          <p:cNvSpPr>
            <a:spLocks noGrp="1"/>
          </p:cNvSpPr>
          <p:nvPr>
            <p:ph type="sldNum" sz="quarter" idx="4"/>
          </p:nvPr>
        </p:nvSpPr>
        <p:spPr/>
        <p:txBody>
          <a:bodyPr/>
          <a:lstStyle/>
          <a:p>
            <a:fld id="{86FF71B8-800E-F24F-8FDA-A034722324D3}" type="slidenum">
              <a:rPr lang="en-US" smtClean="0"/>
              <a:pPr/>
              <a:t>58</a:t>
            </a:fld>
            <a:endParaRPr lang="en-US" dirty="0"/>
          </a:p>
        </p:txBody>
      </p:sp>
      <p:pic>
        <p:nvPicPr>
          <p:cNvPr id="4" name="Picture 3" descr="A green circle with a white letter on it&#10;&#10;AI-generated content may be incorrect.">
            <a:extLst>
              <a:ext uri="{FF2B5EF4-FFF2-40B4-BE49-F238E27FC236}">
                <a16:creationId xmlns:a16="http://schemas.microsoft.com/office/drawing/2014/main" id="{123639C5-41B2-6E0C-3555-F0DAD1607622}"/>
              </a:ext>
            </a:extLst>
          </p:cNvPr>
          <p:cNvPicPr>
            <a:picLocks noChangeAspect="1"/>
          </p:cNvPicPr>
          <p:nvPr/>
        </p:nvPicPr>
        <p:blipFill>
          <a:blip r:embed="rId3"/>
          <a:stretch>
            <a:fillRect/>
          </a:stretch>
        </p:blipFill>
        <p:spPr>
          <a:xfrm>
            <a:off x="10753054" y="5574208"/>
            <a:ext cx="1049867" cy="1049867"/>
          </a:xfrm>
          <a:prstGeom prst="rect">
            <a:avLst/>
          </a:prstGeom>
        </p:spPr>
      </p:pic>
      <p:sp>
        <p:nvSpPr>
          <p:cNvPr id="6" name="Text Placeholder 15">
            <a:extLst>
              <a:ext uri="{FF2B5EF4-FFF2-40B4-BE49-F238E27FC236}">
                <a16:creationId xmlns:a16="http://schemas.microsoft.com/office/drawing/2014/main" id="{1326B086-989B-E46B-CD83-9EB4FC493876}"/>
              </a:ext>
            </a:extLst>
          </p:cNvPr>
          <p:cNvSpPr txBox="1">
            <a:spLocks/>
          </p:cNvSpPr>
          <p:nvPr/>
        </p:nvSpPr>
        <p:spPr>
          <a:xfrm>
            <a:off x="3260659" y="1507825"/>
            <a:ext cx="8017328"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solidFill>
                  <a:schemeClr val="tx1"/>
                </a:solidFill>
              </a:rPr>
              <a:t>Current GASB Projects</a:t>
            </a:r>
          </a:p>
          <a:p>
            <a:endParaRPr lang="en-US" sz="1800" dirty="0"/>
          </a:p>
        </p:txBody>
      </p:sp>
      <p:sp>
        <p:nvSpPr>
          <p:cNvPr id="7" name="TextBox 6">
            <a:extLst>
              <a:ext uri="{FF2B5EF4-FFF2-40B4-BE49-F238E27FC236}">
                <a16:creationId xmlns:a16="http://schemas.microsoft.com/office/drawing/2014/main" id="{93DDB4DA-DF7A-5463-C42F-2A5E04829D0A}"/>
              </a:ext>
            </a:extLst>
          </p:cNvPr>
          <p:cNvSpPr txBox="1"/>
          <p:nvPr/>
        </p:nvSpPr>
        <p:spPr>
          <a:xfrm>
            <a:off x="3260659" y="2703427"/>
            <a:ext cx="8424101" cy="2239844"/>
          </a:xfrm>
          <a:prstGeom prst="rect">
            <a:avLst/>
          </a:prstGeom>
          <a:noFill/>
        </p:spPr>
        <p:txBody>
          <a:bodyPr wrap="none" rtlCol="0">
            <a:spAutoFit/>
          </a:bodyPr>
          <a:lstStyle/>
          <a:p>
            <a:pPr marL="342900" indent="-342900">
              <a:lnSpc>
                <a:spcPct val="150000"/>
              </a:lnSpc>
              <a:buFont typeface="Arial" panose="020B0604020202020204" pitchFamily="34" charset="0"/>
              <a:buChar char="•"/>
            </a:pPr>
            <a:r>
              <a:rPr lang="en-US" sz="2400" i="1" dirty="0"/>
              <a:t>Implementation Guidance Update – 2026</a:t>
            </a:r>
          </a:p>
          <a:p>
            <a:pPr marL="342900" indent="-342900">
              <a:lnSpc>
                <a:spcPct val="150000"/>
              </a:lnSpc>
              <a:buFont typeface="Arial" panose="020B0604020202020204" pitchFamily="34" charset="0"/>
              <a:buChar char="•"/>
            </a:pPr>
            <a:r>
              <a:rPr lang="en-US" sz="2400" i="1" dirty="0"/>
              <a:t>Infrastructure Assets</a:t>
            </a:r>
          </a:p>
          <a:p>
            <a:pPr marL="342900" indent="-342900">
              <a:lnSpc>
                <a:spcPct val="150000"/>
              </a:lnSpc>
              <a:buFont typeface="Arial" panose="020B0604020202020204" pitchFamily="34" charset="0"/>
              <a:buChar char="•"/>
            </a:pPr>
            <a:r>
              <a:rPr lang="en-US" sz="2400" i="1" dirty="0"/>
              <a:t>Going Concern Uncertainties and Severe Financial Stress</a:t>
            </a:r>
          </a:p>
          <a:p>
            <a:pPr marL="342900" indent="-342900">
              <a:lnSpc>
                <a:spcPct val="150000"/>
              </a:lnSpc>
              <a:buFont typeface="Arial" panose="020B0604020202020204" pitchFamily="34" charset="0"/>
              <a:buChar char="•"/>
            </a:pPr>
            <a:r>
              <a:rPr lang="en-US" sz="2400" i="1" dirty="0"/>
              <a:t>Revenue and Expense Recognition</a:t>
            </a:r>
          </a:p>
        </p:txBody>
      </p:sp>
      <p:sp>
        <p:nvSpPr>
          <p:cNvPr id="9" name="Rectangle 8">
            <a:extLst>
              <a:ext uri="{FF2B5EF4-FFF2-40B4-BE49-F238E27FC236}">
                <a16:creationId xmlns:a16="http://schemas.microsoft.com/office/drawing/2014/main" id="{B479A45D-A9C2-1F16-7F4D-9AED82BD1A0B}"/>
              </a:ext>
            </a:extLst>
          </p:cNvPr>
          <p:cNvSpPr/>
          <p:nvPr/>
        </p:nvSpPr>
        <p:spPr>
          <a:xfrm flipH="1" flipV="1">
            <a:off x="3425685" y="2409825"/>
            <a:ext cx="6418982" cy="85390"/>
          </a:xfrm>
          <a:prstGeom prst="rect">
            <a:avLst/>
          </a:prstGeom>
          <a:solidFill>
            <a:srgbClr val="F6D4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371165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54C2E-FE12-2F65-CE0B-976A84599E5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F0E060A-9939-CB47-14FA-2D707D0B4A49}"/>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D0D986F8-44D4-E177-051F-CF4339CC9436}"/>
              </a:ext>
            </a:extLst>
          </p:cNvPr>
          <p:cNvSpPr>
            <a:spLocks noGrp="1"/>
          </p:cNvSpPr>
          <p:nvPr>
            <p:ph type="sldNum" sz="quarter" idx="4"/>
          </p:nvPr>
        </p:nvSpPr>
        <p:spPr/>
        <p:txBody>
          <a:bodyPr/>
          <a:lstStyle/>
          <a:p>
            <a:fld id="{86FF71B8-800E-F24F-8FDA-A034722324D3}" type="slidenum">
              <a:rPr lang="en-US" smtClean="0"/>
              <a:pPr/>
              <a:t>59</a:t>
            </a:fld>
            <a:endParaRPr lang="en-US" dirty="0"/>
          </a:p>
        </p:txBody>
      </p:sp>
      <p:sp>
        <p:nvSpPr>
          <p:cNvPr id="8" name="Text Placeholder 15">
            <a:extLst>
              <a:ext uri="{FF2B5EF4-FFF2-40B4-BE49-F238E27FC236}">
                <a16:creationId xmlns:a16="http://schemas.microsoft.com/office/drawing/2014/main" id="{1CC341FB-98D0-5FDD-08C1-0B9AD9FBE27F}"/>
              </a:ext>
            </a:extLst>
          </p:cNvPr>
          <p:cNvSpPr txBox="1">
            <a:spLocks/>
          </p:cNvSpPr>
          <p:nvPr/>
        </p:nvSpPr>
        <p:spPr>
          <a:xfrm>
            <a:off x="600021" y="4224969"/>
            <a:ext cx="1108431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The 2026 update project focuses solely on issues related to subsidies as defined in GASB 103</a:t>
            </a:r>
          </a:p>
          <a:p>
            <a:pPr algn="ctr"/>
            <a:endParaRPr lang="en-US" dirty="0"/>
          </a:p>
        </p:txBody>
      </p:sp>
      <p:sp>
        <p:nvSpPr>
          <p:cNvPr id="10" name="Oval 9">
            <a:extLst>
              <a:ext uri="{FF2B5EF4-FFF2-40B4-BE49-F238E27FC236}">
                <a16:creationId xmlns:a16="http://schemas.microsoft.com/office/drawing/2014/main" id="{6EAEDA81-AC1A-0446-EE94-A83D261D7297}"/>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6E2B7E44-5EF5-2003-E0AB-5C3A6AE1E320}"/>
              </a:ext>
            </a:extLst>
          </p:cNvPr>
          <p:cNvSpPr>
            <a:spLocks noGrp="1"/>
          </p:cNvSpPr>
          <p:nvPr/>
        </p:nvSpPr>
        <p:spPr>
          <a:xfrm>
            <a:off x="1064414" y="1576682"/>
            <a:ext cx="10063172" cy="1481891"/>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Implementation Guidance Update - 2026</a:t>
            </a:r>
          </a:p>
        </p:txBody>
      </p:sp>
      <p:pic>
        <p:nvPicPr>
          <p:cNvPr id="5" name="Picture 4">
            <a:extLst>
              <a:ext uri="{FF2B5EF4-FFF2-40B4-BE49-F238E27FC236}">
                <a16:creationId xmlns:a16="http://schemas.microsoft.com/office/drawing/2014/main" id="{8EBA93CA-2A9A-453C-938F-40FC4E1BAF5D}"/>
              </a:ext>
            </a:extLst>
          </p:cNvPr>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5875477" y="3158735"/>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011143D8-3DDC-5559-9215-1B6E36B189A1}"/>
              </a:ext>
            </a:extLst>
          </p:cNvPr>
          <p:cNvSpPr txBox="1"/>
          <p:nvPr/>
        </p:nvSpPr>
        <p:spPr>
          <a:xfrm>
            <a:off x="3495781" y="5524586"/>
            <a:ext cx="5292791" cy="400110"/>
          </a:xfrm>
          <a:prstGeom prst="rect">
            <a:avLst/>
          </a:prstGeom>
          <a:noFill/>
        </p:spPr>
        <p:txBody>
          <a:bodyPr wrap="square" rtlCol="0">
            <a:spAutoFit/>
          </a:bodyPr>
          <a:lstStyle/>
          <a:p>
            <a:r>
              <a:rPr lang="en-US" sz="2000" i="1" dirty="0"/>
              <a:t>Expected Issuance Date: 3</a:t>
            </a:r>
            <a:r>
              <a:rPr lang="en-US" sz="2000" i="1" baseline="30000" dirty="0"/>
              <a:t>rd</a:t>
            </a:r>
            <a:r>
              <a:rPr lang="en-US" sz="2000" i="1" dirty="0"/>
              <a:t> Quarter 2026</a:t>
            </a:r>
          </a:p>
        </p:txBody>
      </p:sp>
    </p:spTree>
    <p:extLst>
      <p:ext uri="{BB962C8B-B14F-4D97-AF65-F5344CB8AC3E}">
        <p14:creationId xmlns:p14="http://schemas.microsoft.com/office/powerpoint/2010/main" val="5747063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33052-5F10-D301-D881-17DDFCFC71F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BE70BA9-3E08-7BC5-6746-C73AAAB164AB}"/>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BC09E2F3-F38E-18D0-572B-70A390AE6390}"/>
              </a:ext>
            </a:extLst>
          </p:cNvPr>
          <p:cNvSpPr>
            <a:spLocks noGrp="1"/>
          </p:cNvSpPr>
          <p:nvPr>
            <p:ph type="sldNum" sz="quarter" idx="4"/>
          </p:nvPr>
        </p:nvSpPr>
        <p:spPr/>
        <p:txBody>
          <a:bodyPr/>
          <a:lstStyle/>
          <a:p>
            <a:fld id="{86FF71B8-800E-F24F-8FDA-A034722324D3}" type="slidenum">
              <a:rPr lang="en-US" smtClean="0"/>
              <a:pPr/>
              <a:t>60</a:t>
            </a:fld>
            <a:endParaRPr lang="en-US" dirty="0"/>
          </a:p>
        </p:txBody>
      </p:sp>
      <p:sp>
        <p:nvSpPr>
          <p:cNvPr id="8" name="Text Placeholder 15">
            <a:extLst>
              <a:ext uri="{FF2B5EF4-FFF2-40B4-BE49-F238E27FC236}">
                <a16:creationId xmlns:a16="http://schemas.microsoft.com/office/drawing/2014/main" id="{7457D3AF-97F6-EA9E-9817-43E72F774BCC}"/>
              </a:ext>
            </a:extLst>
          </p:cNvPr>
          <p:cNvSpPr txBox="1">
            <a:spLocks/>
          </p:cNvSpPr>
          <p:nvPr/>
        </p:nvSpPr>
        <p:spPr>
          <a:xfrm>
            <a:off x="600020" y="3985974"/>
            <a:ext cx="1108431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Objective: to address the issue that the carrying amount of an infrastructure asset does not always reflect its condition</a:t>
            </a:r>
          </a:p>
          <a:p>
            <a:pPr algn="ctr"/>
            <a:endParaRPr lang="en-US" dirty="0"/>
          </a:p>
        </p:txBody>
      </p:sp>
      <p:sp>
        <p:nvSpPr>
          <p:cNvPr id="10" name="Oval 9">
            <a:extLst>
              <a:ext uri="{FF2B5EF4-FFF2-40B4-BE49-F238E27FC236}">
                <a16:creationId xmlns:a16="http://schemas.microsoft.com/office/drawing/2014/main" id="{60DF3CD5-EE1F-14D1-6916-066D39C2BD35}"/>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741A1533-935D-9F45-4EE7-EEBF123D38A0}"/>
              </a:ext>
            </a:extLst>
          </p:cNvPr>
          <p:cNvSpPr>
            <a:spLocks noGrp="1"/>
          </p:cNvSpPr>
          <p:nvPr/>
        </p:nvSpPr>
        <p:spPr>
          <a:xfrm>
            <a:off x="1064414" y="1576682"/>
            <a:ext cx="10063172" cy="1481891"/>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Exposure Draft - Infrastructure Assets </a:t>
            </a:r>
          </a:p>
        </p:txBody>
      </p:sp>
      <p:sp>
        <p:nvSpPr>
          <p:cNvPr id="6" name="TextBox 5">
            <a:extLst>
              <a:ext uri="{FF2B5EF4-FFF2-40B4-BE49-F238E27FC236}">
                <a16:creationId xmlns:a16="http://schemas.microsoft.com/office/drawing/2014/main" id="{2620783C-B040-203F-41A3-6DE7D89F7565}"/>
              </a:ext>
            </a:extLst>
          </p:cNvPr>
          <p:cNvSpPr txBox="1"/>
          <p:nvPr/>
        </p:nvSpPr>
        <p:spPr>
          <a:xfrm>
            <a:off x="866220" y="4821077"/>
            <a:ext cx="9910790" cy="1631216"/>
          </a:xfrm>
          <a:prstGeom prst="rect">
            <a:avLst/>
          </a:prstGeom>
          <a:noFill/>
        </p:spPr>
        <p:txBody>
          <a:bodyPr wrap="square" numCol="2" rtlCol="0">
            <a:spAutoFit/>
          </a:bodyPr>
          <a:lstStyle/>
          <a:p>
            <a:pPr marL="342900" indent="-342900">
              <a:buFont typeface="Arial" panose="020B0604020202020204" pitchFamily="34" charset="0"/>
              <a:buChar char="•"/>
            </a:pPr>
            <a:r>
              <a:rPr lang="en-US" sz="2000" i="1" dirty="0"/>
              <a:t>Exposure Draft issued March 2026</a:t>
            </a:r>
          </a:p>
          <a:p>
            <a:endParaRPr lang="en-US" sz="2000" i="1" dirty="0"/>
          </a:p>
          <a:p>
            <a:pPr marL="342900" indent="-342900">
              <a:buFont typeface="Arial" panose="020B0604020202020204" pitchFamily="34" charset="0"/>
              <a:buChar char="•"/>
            </a:pPr>
            <a:r>
              <a:rPr lang="en-US" sz="2000" i="1" dirty="0"/>
              <a:t>Public Comment Period Concluded June 26, 2026</a:t>
            </a:r>
          </a:p>
          <a:p>
            <a:endParaRPr lang="en-US" sz="2000" i="1" dirty="0"/>
          </a:p>
          <a:p>
            <a:pPr marL="342900" indent="-342900">
              <a:buFont typeface="Arial" panose="020B0604020202020204" pitchFamily="34" charset="0"/>
              <a:buChar char="•"/>
            </a:pPr>
            <a:r>
              <a:rPr lang="en-US" sz="2000" i="1" dirty="0"/>
              <a:t>Final Statement Anticipated March 2027</a:t>
            </a:r>
          </a:p>
          <a:p>
            <a:endParaRPr lang="en-US" sz="2000" i="1" dirty="0"/>
          </a:p>
          <a:p>
            <a:pPr marL="342900" indent="-342900">
              <a:buFont typeface="Arial" panose="020B0604020202020204" pitchFamily="34" charset="0"/>
              <a:buChar char="•"/>
            </a:pPr>
            <a:r>
              <a:rPr lang="en-US" sz="2000" i="1" dirty="0"/>
              <a:t>Effective for fiscal years beginning after June 15, 2028 (Calendar Year 2029)</a:t>
            </a:r>
          </a:p>
        </p:txBody>
      </p:sp>
      <p:pic>
        <p:nvPicPr>
          <p:cNvPr id="11" name="Graphic 10" descr="Construction Barricade with solid fill">
            <a:extLst>
              <a:ext uri="{FF2B5EF4-FFF2-40B4-BE49-F238E27FC236}">
                <a16:creationId xmlns:a16="http://schemas.microsoft.com/office/drawing/2014/main" id="{08B16DA3-5E7C-7DA8-2951-BFEE75195C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21615" y="3104305"/>
            <a:ext cx="641122" cy="641122"/>
          </a:xfrm>
          <a:prstGeom prst="rect">
            <a:avLst/>
          </a:prstGeom>
        </p:spPr>
      </p:pic>
    </p:spTree>
    <p:extLst>
      <p:ext uri="{BB962C8B-B14F-4D97-AF65-F5344CB8AC3E}">
        <p14:creationId xmlns:p14="http://schemas.microsoft.com/office/powerpoint/2010/main" val="26799780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F7479-36CF-79CE-ACDB-88BF382A95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5C5071-9EF1-B366-6CE6-06426BA22010}"/>
              </a:ext>
            </a:extLst>
          </p:cNvPr>
          <p:cNvSpPr>
            <a:spLocks noGrp="1"/>
          </p:cNvSpPr>
          <p:nvPr>
            <p:ph type="title"/>
          </p:nvPr>
        </p:nvSpPr>
        <p:spPr/>
        <p:txBody>
          <a:bodyPr/>
          <a:lstStyle/>
          <a:p>
            <a:r>
              <a:rPr lang="en-US" dirty="0"/>
              <a:t>Exposure Draft</a:t>
            </a:r>
          </a:p>
        </p:txBody>
      </p:sp>
      <p:sp>
        <p:nvSpPr>
          <p:cNvPr id="3" name="Footer Placeholder 2">
            <a:extLst>
              <a:ext uri="{FF2B5EF4-FFF2-40B4-BE49-F238E27FC236}">
                <a16:creationId xmlns:a16="http://schemas.microsoft.com/office/drawing/2014/main" id="{492C83B5-5947-0E95-427C-696A0F678D01}"/>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1D958102-B5BA-1367-1C9E-99EE12167E40}"/>
              </a:ext>
            </a:extLst>
          </p:cNvPr>
          <p:cNvSpPr>
            <a:spLocks noGrp="1"/>
          </p:cNvSpPr>
          <p:nvPr>
            <p:ph type="sldNum" sz="quarter" idx="4"/>
          </p:nvPr>
        </p:nvSpPr>
        <p:spPr/>
        <p:txBody>
          <a:bodyPr/>
          <a:lstStyle/>
          <a:p>
            <a:fld id="{86FF71B8-800E-F24F-8FDA-A034722324D3}" type="slidenum">
              <a:rPr lang="en-US" smtClean="0"/>
              <a:pPr/>
              <a:t>61</a:t>
            </a:fld>
            <a:endParaRPr lang="en-US" dirty="0"/>
          </a:p>
        </p:txBody>
      </p:sp>
      <p:sp>
        <p:nvSpPr>
          <p:cNvPr id="14" name="Text Placeholder 15">
            <a:extLst>
              <a:ext uri="{FF2B5EF4-FFF2-40B4-BE49-F238E27FC236}">
                <a16:creationId xmlns:a16="http://schemas.microsoft.com/office/drawing/2014/main" id="{ECF9511E-E385-02FA-8865-529E5BE2BDC1}"/>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Infrastructure Assets</a:t>
            </a:r>
          </a:p>
          <a:p>
            <a:pPr eaLnBrk="1" hangingPunct="1">
              <a:buFont typeface="Arial" panose="020B0604020202020204" pitchFamily="34" charset="0"/>
              <a:buNone/>
            </a:pPr>
            <a:endParaRPr lang="en-US" altLang="en-US" dirty="0"/>
          </a:p>
        </p:txBody>
      </p:sp>
      <p:cxnSp>
        <p:nvCxnSpPr>
          <p:cNvPr id="16" name="Straight Connector 15">
            <a:extLst>
              <a:ext uri="{FF2B5EF4-FFF2-40B4-BE49-F238E27FC236}">
                <a16:creationId xmlns:a16="http://schemas.microsoft.com/office/drawing/2014/main" id="{777137E5-CCE4-E862-CA2B-F15DEF853E75}"/>
              </a:ext>
            </a:extLst>
          </p:cNvPr>
          <p:cNvCxnSpPr>
            <a:cxnSpLocks/>
          </p:cNvCxnSpPr>
          <p:nvPr/>
        </p:nvCxnSpPr>
        <p:spPr>
          <a:xfrm flipH="1">
            <a:off x="533400" y="22820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C5F7FE85-082A-1FE1-F8D0-87F28659FFFD}"/>
              </a:ext>
            </a:extLst>
          </p:cNvPr>
          <p:cNvSpPr>
            <a:spLocks noGrp="1" noChangeArrowheads="1"/>
          </p:cNvSpPr>
          <p:nvPr/>
        </p:nvSpPr>
        <p:spPr bwMode="auto">
          <a:xfrm>
            <a:off x="533400" y="2601734"/>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Infrastructure assets are capital assets that are:</a:t>
            </a:r>
          </a:p>
          <a:p>
            <a:pPr marL="285750" indent="-285750">
              <a:lnSpc>
                <a:spcPct val="100000"/>
              </a:lnSpc>
            </a:pPr>
            <a:r>
              <a:rPr lang="en-US" altLang="en-US" sz="2000" b="0" dirty="0">
                <a:solidFill>
                  <a:schemeClr val="tx1"/>
                </a:solidFill>
              </a:rPr>
              <a:t>Part of a network of assets</a:t>
            </a:r>
          </a:p>
          <a:p>
            <a:pPr marL="285750" indent="-285750">
              <a:lnSpc>
                <a:spcPct val="100000"/>
              </a:lnSpc>
            </a:pPr>
            <a:r>
              <a:rPr lang="en-US" altLang="en-US" sz="2000" b="0" dirty="0">
                <a:solidFill>
                  <a:schemeClr val="tx1"/>
                </a:solidFill>
              </a:rPr>
              <a:t>Stationary in nature</a:t>
            </a:r>
          </a:p>
          <a:p>
            <a:pPr marL="285750" indent="-285750">
              <a:lnSpc>
                <a:spcPct val="100000"/>
              </a:lnSpc>
            </a:pPr>
            <a:r>
              <a:rPr lang="en-US" altLang="en-US" sz="2000" b="0" dirty="0">
                <a:solidFill>
                  <a:schemeClr val="tx1"/>
                </a:solidFill>
              </a:rPr>
              <a:t>Maintained or preserved for a significant number of years</a:t>
            </a:r>
          </a:p>
          <a:p>
            <a:pPr>
              <a:lnSpc>
                <a:spcPct val="114000"/>
              </a:lnSpc>
              <a:buNone/>
            </a:pPr>
            <a:endParaRPr lang="en-US" altLang="en-US" sz="2000" b="0" dirty="0">
              <a:solidFill>
                <a:schemeClr val="tx1"/>
              </a:solidFill>
            </a:endParaRPr>
          </a:p>
          <a:p>
            <a:pPr>
              <a:lnSpc>
                <a:spcPct val="114000"/>
              </a:lnSpc>
              <a:buNone/>
            </a:pPr>
            <a:r>
              <a:rPr lang="en-US" altLang="en-US" sz="2000" b="0" dirty="0">
                <a:solidFill>
                  <a:schemeClr val="tx1"/>
                </a:solidFill>
              </a:rPr>
              <a:t>Buildings that have a primary purpose that is integral to a network of infrastructure assets but are only an ancillary part of that network should be considered infrastructure assets</a:t>
            </a:r>
          </a:p>
          <a:p>
            <a:pPr>
              <a:lnSpc>
                <a:spcPct val="100000"/>
              </a:lnSpc>
              <a:buNone/>
            </a:pPr>
            <a:endParaRPr lang="en-US" altLang="en-US" sz="2000" b="0" dirty="0">
              <a:solidFill>
                <a:schemeClr val="tx1"/>
              </a:solidFill>
            </a:endParaRPr>
          </a:p>
        </p:txBody>
      </p:sp>
    </p:spTree>
    <p:extLst>
      <p:ext uri="{BB962C8B-B14F-4D97-AF65-F5344CB8AC3E}">
        <p14:creationId xmlns:p14="http://schemas.microsoft.com/office/powerpoint/2010/main" val="15960501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4C713-B458-0EC8-0B50-4526BFABE1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588226-F8E8-1DDC-9B66-AD4DB0371F46}"/>
              </a:ext>
            </a:extLst>
          </p:cNvPr>
          <p:cNvSpPr>
            <a:spLocks noGrp="1"/>
          </p:cNvSpPr>
          <p:nvPr>
            <p:ph type="title"/>
          </p:nvPr>
        </p:nvSpPr>
        <p:spPr/>
        <p:txBody>
          <a:bodyPr/>
          <a:lstStyle/>
          <a:p>
            <a:r>
              <a:rPr lang="en-US" dirty="0"/>
              <a:t>Exposure Draft</a:t>
            </a:r>
          </a:p>
        </p:txBody>
      </p:sp>
      <p:sp>
        <p:nvSpPr>
          <p:cNvPr id="3" name="Footer Placeholder 2">
            <a:extLst>
              <a:ext uri="{FF2B5EF4-FFF2-40B4-BE49-F238E27FC236}">
                <a16:creationId xmlns:a16="http://schemas.microsoft.com/office/drawing/2014/main" id="{52FB2543-62D1-5281-10A5-E8186639223F}"/>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904D17D9-B8A9-93C7-5977-16EBF209BE7E}"/>
              </a:ext>
            </a:extLst>
          </p:cNvPr>
          <p:cNvSpPr>
            <a:spLocks noGrp="1"/>
          </p:cNvSpPr>
          <p:nvPr>
            <p:ph type="sldNum" sz="quarter" idx="4"/>
          </p:nvPr>
        </p:nvSpPr>
        <p:spPr/>
        <p:txBody>
          <a:bodyPr/>
          <a:lstStyle/>
          <a:p>
            <a:fld id="{86FF71B8-800E-F24F-8FDA-A034722324D3}" type="slidenum">
              <a:rPr lang="en-US" smtClean="0"/>
              <a:pPr/>
              <a:t>62</a:t>
            </a:fld>
            <a:endParaRPr lang="en-US" dirty="0"/>
          </a:p>
        </p:txBody>
      </p:sp>
      <p:sp>
        <p:nvSpPr>
          <p:cNvPr id="14" name="Text Placeholder 15">
            <a:extLst>
              <a:ext uri="{FF2B5EF4-FFF2-40B4-BE49-F238E27FC236}">
                <a16:creationId xmlns:a16="http://schemas.microsoft.com/office/drawing/2014/main" id="{8B612A47-9C42-F46C-25AE-D28D6505DAD3}"/>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Infrastructure Assets</a:t>
            </a:r>
          </a:p>
          <a:p>
            <a:pPr eaLnBrk="1" hangingPunct="1">
              <a:buFont typeface="Arial" panose="020B0604020202020204" pitchFamily="34" charset="0"/>
              <a:buNone/>
            </a:pPr>
            <a:endParaRPr lang="en-US" altLang="en-US" dirty="0"/>
          </a:p>
        </p:txBody>
      </p:sp>
      <p:cxnSp>
        <p:nvCxnSpPr>
          <p:cNvPr id="16" name="Straight Connector 15">
            <a:extLst>
              <a:ext uri="{FF2B5EF4-FFF2-40B4-BE49-F238E27FC236}">
                <a16:creationId xmlns:a16="http://schemas.microsoft.com/office/drawing/2014/main" id="{11861400-2AEA-074E-FB66-FBDE9B0C0967}"/>
              </a:ext>
            </a:extLst>
          </p:cNvPr>
          <p:cNvCxnSpPr>
            <a:cxnSpLocks/>
          </p:cNvCxnSpPr>
          <p:nvPr/>
        </p:nvCxnSpPr>
        <p:spPr>
          <a:xfrm flipH="1">
            <a:off x="533400" y="22820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8949E976-6FE0-B32B-00CA-AD27C11B9BC7}"/>
              </a:ext>
            </a:extLst>
          </p:cNvPr>
          <p:cNvSpPr>
            <a:spLocks noGrp="1" noChangeArrowheads="1"/>
          </p:cNvSpPr>
          <p:nvPr/>
        </p:nvSpPr>
        <p:spPr bwMode="auto">
          <a:xfrm>
            <a:off x="533400" y="2601734"/>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00000"/>
              </a:lnSpc>
            </a:pPr>
            <a:r>
              <a:rPr lang="en-US" altLang="en-US" sz="2000" b="0" dirty="0">
                <a:solidFill>
                  <a:schemeClr val="tx1"/>
                </a:solidFill>
              </a:rPr>
              <a:t>A network of infrastructure assets may consist of many components</a:t>
            </a:r>
          </a:p>
          <a:p>
            <a:pPr marL="285750" indent="-285750">
              <a:lnSpc>
                <a:spcPct val="100000"/>
              </a:lnSpc>
            </a:pPr>
            <a:r>
              <a:rPr lang="en-US" altLang="en-US" sz="2000" b="0" dirty="0">
                <a:solidFill>
                  <a:schemeClr val="tx1"/>
                </a:solidFill>
              </a:rPr>
              <a:t>A </a:t>
            </a:r>
            <a:r>
              <a:rPr lang="en-US" altLang="en-US" sz="2000" b="0" i="1" dirty="0">
                <a:solidFill>
                  <a:schemeClr val="tx1"/>
                </a:solidFill>
              </a:rPr>
              <a:t>component </a:t>
            </a:r>
            <a:r>
              <a:rPr lang="en-US" altLang="en-US" sz="2000" b="0" dirty="0">
                <a:solidFill>
                  <a:schemeClr val="tx1"/>
                </a:solidFill>
              </a:rPr>
              <a:t>is a separate, distinguishable part of an infrastructure asset that has a specific function in contributing to the service capacity of that asset</a:t>
            </a:r>
          </a:p>
          <a:p>
            <a:pPr marL="285750" indent="-285750">
              <a:lnSpc>
                <a:spcPct val="100000"/>
              </a:lnSpc>
            </a:pPr>
            <a:r>
              <a:rPr lang="en-US" altLang="en-US" sz="2000" b="0" dirty="0">
                <a:solidFill>
                  <a:schemeClr val="tx1"/>
                </a:solidFill>
              </a:rPr>
              <a:t>Example:</a:t>
            </a:r>
          </a:p>
          <a:p>
            <a:pPr marL="971550" lvl="1" indent="-285750">
              <a:lnSpc>
                <a:spcPct val="100000"/>
              </a:lnSpc>
            </a:pPr>
            <a:r>
              <a:rPr lang="en-US" altLang="en-US" dirty="0"/>
              <a:t>Infrastructure Asset – Road</a:t>
            </a:r>
          </a:p>
          <a:p>
            <a:pPr marL="971550" lvl="1" indent="-285750">
              <a:lnSpc>
                <a:spcPct val="100000"/>
              </a:lnSpc>
            </a:pPr>
            <a:r>
              <a:rPr lang="en-US" altLang="en-US" b="0" dirty="0">
                <a:solidFill>
                  <a:schemeClr val="tx1"/>
                </a:solidFill>
              </a:rPr>
              <a:t>Components – Roadbed, overlay, curb, and gutter</a:t>
            </a:r>
          </a:p>
          <a:p>
            <a:pPr>
              <a:lnSpc>
                <a:spcPct val="100000"/>
              </a:lnSpc>
              <a:buNone/>
            </a:pPr>
            <a:endParaRPr lang="en-US" altLang="en-US" sz="2000" b="0" dirty="0">
              <a:solidFill>
                <a:schemeClr val="tx1"/>
              </a:solidFill>
            </a:endParaRPr>
          </a:p>
        </p:txBody>
      </p:sp>
    </p:spTree>
    <p:extLst>
      <p:ext uri="{BB962C8B-B14F-4D97-AF65-F5344CB8AC3E}">
        <p14:creationId xmlns:p14="http://schemas.microsoft.com/office/powerpoint/2010/main" val="2213956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BF0BD-9639-D38D-BFCE-8F75195AB8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A8AEAB-849B-221C-F10F-77E72EF24C10}"/>
              </a:ext>
            </a:extLst>
          </p:cNvPr>
          <p:cNvSpPr>
            <a:spLocks noGrp="1"/>
          </p:cNvSpPr>
          <p:nvPr>
            <p:ph type="title"/>
          </p:nvPr>
        </p:nvSpPr>
        <p:spPr/>
        <p:txBody>
          <a:bodyPr/>
          <a:lstStyle/>
          <a:p>
            <a:r>
              <a:rPr lang="en-US" dirty="0"/>
              <a:t>Exposure Draft</a:t>
            </a:r>
          </a:p>
        </p:txBody>
      </p:sp>
      <p:sp>
        <p:nvSpPr>
          <p:cNvPr id="3" name="Footer Placeholder 2">
            <a:extLst>
              <a:ext uri="{FF2B5EF4-FFF2-40B4-BE49-F238E27FC236}">
                <a16:creationId xmlns:a16="http://schemas.microsoft.com/office/drawing/2014/main" id="{6401D863-B0B2-05F0-7841-D9E77B61C8D2}"/>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BB9B3A49-38CE-BF75-7977-41BB54949A12}"/>
              </a:ext>
            </a:extLst>
          </p:cNvPr>
          <p:cNvSpPr>
            <a:spLocks noGrp="1"/>
          </p:cNvSpPr>
          <p:nvPr>
            <p:ph type="sldNum" sz="quarter" idx="4"/>
          </p:nvPr>
        </p:nvSpPr>
        <p:spPr/>
        <p:txBody>
          <a:bodyPr/>
          <a:lstStyle/>
          <a:p>
            <a:fld id="{86FF71B8-800E-F24F-8FDA-A034722324D3}" type="slidenum">
              <a:rPr lang="en-US" smtClean="0"/>
              <a:pPr/>
              <a:t>63</a:t>
            </a:fld>
            <a:endParaRPr lang="en-US" dirty="0"/>
          </a:p>
        </p:txBody>
      </p:sp>
      <p:sp>
        <p:nvSpPr>
          <p:cNvPr id="14" name="Text Placeholder 15">
            <a:extLst>
              <a:ext uri="{FF2B5EF4-FFF2-40B4-BE49-F238E27FC236}">
                <a16:creationId xmlns:a16="http://schemas.microsoft.com/office/drawing/2014/main" id="{E53DA189-6032-D022-6E31-8773C32DA146}"/>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Infrastructure Assets</a:t>
            </a:r>
          </a:p>
          <a:p>
            <a:pPr eaLnBrk="1" hangingPunct="1">
              <a:buFont typeface="Arial" panose="020B0604020202020204" pitchFamily="34" charset="0"/>
              <a:buNone/>
            </a:pPr>
            <a:endParaRPr lang="en-US" altLang="en-US" dirty="0"/>
          </a:p>
        </p:txBody>
      </p:sp>
      <p:cxnSp>
        <p:nvCxnSpPr>
          <p:cNvPr id="16" name="Straight Connector 15">
            <a:extLst>
              <a:ext uri="{FF2B5EF4-FFF2-40B4-BE49-F238E27FC236}">
                <a16:creationId xmlns:a16="http://schemas.microsoft.com/office/drawing/2014/main" id="{A725B0D0-00B5-FE85-66FC-DAEBBF450D13}"/>
              </a:ext>
            </a:extLst>
          </p:cNvPr>
          <p:cNvCxnSpPr>
            <a:cxnSpLocks/>
          </p:cNvCxnSpPr>
          <p:nvPr/>
        </p:nvCxnSpPr>
        <p:spPr>
          <a:xfrm flipH="1">
            <a:off x="533400" y="22820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FA107695-D5F2-2AAE-85FA-5876E59A3642}"/>
              </a:ext>
            </a:extLst>
          </p:cNvPr>
          <p:cNvSpPr>
            <a:spLocks noGrp="1" noChangeArrowheads="1"/>
          </p:cNvSpPr>
          <p:nvPr/>
        </p:nvSpPr>
        <p:spPr bwMode="auto">
          <a:xfrm>
            <a:off x="533400" y="2459889"/>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If a component of an infrastructure asset:</a:t>
            </a:r>
          </a:p>
          <a:p>
            <a:pPr marL="285750" indent="-285750">
              <a:lnSpc>
                <a:spcPct val="100000"/>
              </a:lnSpc>
            </a:pPr>
            <a:r>
              <a:rPr lang="en-US" altLang="en-US" sz="2000" b="0" dirty="0">
                <a:solidFill>
                  <a:schemeClr val="tx1"/>
                </a:solidFill>
              </a:rPr>
              <a:t>has a cost that is significant in relation to the total cost of the infrastructure asset </a:t>
            </a:r>
            <a:r>
              <a:rPr lang="en-US" altLang="en-US" sz="2000" dirty="0">
                <a:solidFill>
                  <a:schemeClr val="tx1"/>
                </a:solidFill>
              </a:rPr>
              <a:t>and</a:t>
            </a:r>
            <a:endParaRPr lang="en-US" altLang="en-US" sz="2000" b="0" dirty="0">
              <a:solidFill>
                <a:schemeClr val="tx1"/>
              </a:solidFill>
            </a:endParaRPr>
          </a:p>
          <a:p>
            <a:pPr marL="285750" indent="-285750">
              <a:lnSpc>
                <a:spcPct val="100000"/>
              </a:lnSpc>
            </a:pPr>
            <a:r>
              <a:rPr lang="en-US" altLang="en-US" sz="2000" b="0" dirty="0">
                <a:solidFill>
                  <a:schemeClr val="tx1"/>
                </a:solidFill>
              </a:rPr>
              <a:t>the estimated useful life of that component is </a:t>
            </a:r>
            <a:r>
              <a:rPr lang="en-US" altLang="en-US" sz="2000" b="0" i="1" dirty="0">
                <a:solidFill>
                  <a:schemeClr val="tx1"/>
                </a:solidFill>
              </a:rPr>
              <a:t>substantially different</a:t>
            </a:r>
            <a:r>
              <a:rPr lang="en-US" altLang="en-US" sz="2000" b="0" dirty="0">
                <a:solidFill>
                  <a:schemeClr val="tx1"/>
                </a:solidFill>
              </a:rPr>
              <a:t> from the estimated useful life of the infrastructure asset, </a:t>
            </a:r>
            <a:r>
              <a:rPr lang="en-US" altLang="en-US" sz="2000" dirty="0">
                <a:solidFill>
                  <a:schemeClr val="tx1"/>
                </a:solidFill>
              </a:rPr>
              <a:t>then</a:t>
            </a:r>
          </a:p>
          <a:p>
            <a:pPr marL="971550" lvl="1" indent="-285750">
              <a:lnSpc>
                <a:spcPct val="100000"/>
              </a:lnSpc>
            </a:pPr>
            <a:r>
              <a:rPr lang="en-US" altLang="en-US" b="0" dirty="0"/>
              <a:t>the component should be considered a separate infrastructure asset in the determination of depreciation expense</a:t>
            </a:r>
            <a:endParaRPr lang="en-US" altLang="en-US" sz="2400" dirty="0"/>
          </a:p>
          <a:p>
            <a:pPr lvl="1" indent="0">
              <a:lnSpc>
                <a:spcPct val="100000"/>
              </a:lnSpc>
              <a:buNone/>
            </a:pPr>
            <a:r>
              <a:rPr lang="en-US" altLang="en-US" sz="1200" b="0" dirty="0">
                <a:solidFill>
                  <a:schemeClr val="tx1"/>
                </a:solidFill>
              </a:rPr>
              <a:t> </a:t>
            </a:r>
            <a:endParaRPr lang="en-US" altLang="en-US" sz="1100" b="0" dirty="0">
              <a:solidFill>
                <a:schemeClr val="tx1"/>
              </a:solidFill>
            </a:endParaRPr>
          </a:p>
          <a:p>
            <a:pPr>
              <a:lnSpc>
                <a:spcPct val="114000"/>
              </a:lnSpc>
              <a:buNone/>
            </a:pPr>
            <a:r>
              <a:rPr lang="en-US" altLang="en-US" sz="2000" b="0" dirty="0">
                <a:solidFill>
                  <a:schemeClr val="tx1"/>
                </a:solidFill>
              </a:rPr>
              <a:t>Governments should perform a periodic review of the estimated useful lives and salvage values used in the measurement of depreciation expense</a:t>
            </a:r>
          </a:p>
          <a:p>
            <a:pPr>
              <a:lnSpc>
                <a:spcPct val="100000"/>
              </a:lnSpc>
              <a:buNone/>
            </a:pPr>
            <a:endParaRPr lang="en-US" altLang="en-US" sz="2000" b="0" dirty="0">
              <a:solidFill>
                <a:schemeClr val="tx1"/>
              </a:solidFill>
            </a:endParaRPr>
          </a:p>
        </p:txBody>
      </p:sp>
    </p:spTree>
    <p:extLst>
      <p:ext uri="{BB962C8B-B14F-4D97-AF65-F5344CB8AC3E}">
        <p14:creationId xmlns:p14="http://schemas.microsoft.com/office/powerpoint/2010/main" val="5162911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88486-ACEE-F1FC-D629-15F10DABB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3C1529-2F6C-CB61-F7AC-F8F83AB44DA9}"/>
              </a:ext>
            </a:extLst>
          </p:cNvPr>
          <p:cNvSpPr>
            <a:spLocks noGrp="1"/>
          </p:cNvSpPr>
          <p:nvPr>
            <p:ph type="title"/>
          </p:nvPr>
        </p:nvSpPr>
        <p:spPr/>
        <p:txBody>
          <a:bodyPr/>
          <a:lstStyle/>
          <a:p>
            <a:r>
              <a:rPr lang="en-US" dirty="0"/>
              <a:t>Exposure Draft</a:t>
            </a:r>
          </a:p>
        </p:txBody>
      </p:sp>
      <p:sp>
        <p:nvSpPr>
          <p:cNvPr id="3" name="Footer Placeholder 2">
            <a:extLst>
              <a:ext uri="{FF2B5EF4-FFF2-40B4-BE49-F238E27FC236}">
                <a16:creationId xmlns:a16="http://schemas.microsoft.com/office/drawing/2014/main" id="{92D9A396-A4DE-4AF2-1716-56F7A3014B54}"/>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390025D2-B3C8-A84F-E292-E3B24F391B13}"/>
              </a:ext>
            </a:extLst>
          </p:cNvPr>
          <p:cNvSpPr>
            <a:spLocks noGrp="1"/>
          </p:cNvSpPr>
          <p:nvPr>
            <p:ph type="sldNum" sz="quarter" idx="4"/>
          </p:nvPr>
        </p:nvSpPr>
        <p:spPr/>
        <p:txBody>
          <a:bodyPr/>
          <a:lstStyle/>
          <a:p>
            <a:fld id="{86FF71B8-800E-F24F-8FDA-A034722324D3}" type="slidenum">
              <a:rPr lang="en-US" smtClean="0"/>
              <a:pPr/>
              <a:t>64</a:t>
            </a:fld>
            <a:endParaRPr lang="en-US" dirty="0"/>
          </a:p>
        </p:txBody>
      </p:sp>
      <p:sp>
        <p:nvSpPr>
          <p:cNvPr id="14" name="Text Placeholder 15">
            <a:extLst>
              <a:ext uri="{FF2B5EF4-FFF2-40B4-BE49-F238E27FC236}">
                <a16:creationId xmlns:a16="http://schemas.microsoft.com/office/drawing/2014/main" id="{EC70B79C-D997-8CD2-C077-BCDCEEE6E074}"/>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Infrastructure Assets</a:t>
            </a:r>
          </a:p>
          <a:p>
            <a:pPr eaLnBrk="1" hangingPunct="1">
              <a:buFont typeface="Arial" panose="020B0604020202020204" pitchFamily="34" charset="0"/>
              <a:buNone/>
            </a:pPr>
            <a:endParaRPr lang="en-US" altLang="en-US" dirty="0"/>
          </a:p>
        </p:txBody>
      </p:sp>
      <p:cxnSp>
        <p:nvCxnSpPr>
          <p:cNvPr id="16" name="Straight Connector 15">
            <a:extLst>
              <a:ext uri="{FF2B5EF4-FFF2-40B4-BE49-F238E27FC236}">
                <a16:creationId xmlns:a16="http://schemas.microsoft.com/office/drawing/2014/main" id="{71EEA661-8D17-9F2C-5845-982AD80DD0BF}"/>
              </a:ext>
            </a:extLst>
          </p:cNvPr>
          <p:cNvCxnSpPr>
            <a:cxnSpLocks/>
          </p:cNvCxnSpPr>
          <p:nvPr/>
        </p:nvCxnSpPr>
        <p:spPr>
          <a:xfrm flipH="1">
            <a:off x="533400" y="22820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5A683A38-94A9-0409-3989-EEC4D73FC056}"/>
              </a:ext>
            </a:extLst>
          </p:cNvPr>
          <p:cNvSpPr>
            <a:spLocks noGrp="1" noChangeArrowheads="1"/>
          </p:cNvSpPr>
          <p:nvPr/>
        </p:nvSpPr>
        <p:spPr bwMode="auto">
          <a:xfrm>
            <a:off x="533400" y="2459889"/>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Governments that use the modified approach can continue to do so if the following requirements are met:</a:t>
            </a:r>
          </a:p>
          <a:p>
            <a:pPr marL="285750" indent="-285750">
              <a:lnSpc>
                <a:spcPct val="100000"/>
              </a:lnSpc>
            </a:pPr>
            <a:r>
              <a:rPr lang="en-US" altLang="en-US" sz="2000" b="0" dirty="0">
                <a:solidFill>
                  <a:schemeClr val="tx1"/>
                </a:solidFill>
              </a:rPr>
              <a:t>Maintain an up-to-date inventory of infrastructure assets</a:t>
            </a:r>
          </a:p>
          <a:p>
            <a:pPr marL="285750" indent="-285750">
              <a:lnSpc>
                <a:spcPct val="100000"/>
              </a:lnSpc>
            </a:pPr>
            <a:r>
              <a:rPr lang="en-US" altLang="en-US" sz="2000" b="0" dirty="0">
                <a:solidFill>
                  <a:schemeClr val="tx1"/>
                </a:solidFill>
              </a:rPr>
              <a:t>Perform condition assessments and summarize the results using a measurement scale</a:t>
            </a:r>
          </a:p>
          <a:p>
            <a:pPr marL="285750" indent="-285750">
              <a:lnSpc>
                <a:spcPct val="100000"/>
              </a:lnSpc>
            </a:pPr>
            <a:r>
              <a:rPr lang="en-US" altLang="en-US" sz="2000" b="0" dirty="0">
                <a:solidFill>
                  <a:schemeClr val="tx1"/>
                </a:solidFill>
              </a:rPr>
              <a:t>Estimate each year the annual amount to maintain and preserve infrastructure assets at a specified condition level</a:t>
            </a:r>
          </a:p>
          <a:p>
            <a:pPr marL="285750" indent="-285750">
              <a:lnSpc>
                <a:spcPct val="100000"/>
              </a:lnSpc>
            </a:pPr>
            <a:r>
              <a:rPr lang="en-US" altLang="en-US" sz="2000" b="0" dirty="0">
                <a:solidFill>
                  <a:schemeClr val="tx1"/>
                </a:solidFill>
              </a:rPr>
              <a:t>Maintain documentation demonstrating that the infrastructure assets are being preserved approximately at or above a specified condition level</a:t>
            </a:r>
          </a:p>
          <a:p>
            <a:pPr>
              <a:lnSpc>
                <a:spcPct val="100000"/>
              </a:lnSpc>
              <a:buNone/>
            </a:pPr>
            <a:endParaRPr lang="en-US" altLang="en-US" sz="2000" b="0" dirty="0">
              <a:solidFill>
                <a:schemeClr val="tx1"/>
              </a:solidFill>
            </a:endParaRPr>
          </a:p>
        </p:txBody>
      </p:sp>
    </p:spTree>
    <p:extLst>
      <p:ext uri="{BB962C8B-B14F-4D97-AF65-F5344CB8AC3E}">
        <p14:creationId xmlns:p14="http://schemas.microsoft.com/office/powerpoint/2010/main" val="9717512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6E341-FB90-E6EF-687B-70A50B99CC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353BC-2F33-B82C-A09D-AC02FEE3C6B5}"/>
              </a:ext>
            </a:extLst>
          </p:cNvPr>
          <p:cNvSpPr>
            <a:spLocks noGrp="1"/>
          </p:cNvSpPr>
          <p:nvPr>
            <p:ph type="title"/>
          </p:nvPr>
        </p:nvSpPr>
        <p:spPr/>
        <p:txBody>
          <a:bodyPr/>
          <a:lstStyle/>
          <a:p>
            <a:r>
              <a:rPr lang="en-US" dirty="0"/>
              <a:t>Exposure Draft</a:t>
            </a:r>
          </a:p>
        </p:txBody>
      </p:sp>
      <p:sp>
        <p:nvSpPr>
          <p:cNvPr id="3" name="Footer Placeholder 2">
            <a:extLst>
              <a:ext uri="{FF2B5EF4-FFF2-40B4-BE49-F238E27FC236}">
                <a16:creationId xmlns:a16="http://schemas.microsoft.com/office/drawing/2014/main" id="{8B9E6BC9-C930-D94D-8D18-83B0E4F3A33B}"/>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3BF032E9-B614-7F0B-7EB1-E88093AD960F}"/>
              </a:ext>
            </a:extLst>
          </p:cNvPr>
          <p:cNvSpPr>
            <a:spLocks noGrp="1"/>
          </p:cNvSpPr>
          <p:nvPr>
            <p:ph type="sldNum" sz="quarter" idx="4"/>
          </p:nvPr>
        </p:nvSpPr>
        <p:spPr/>
        <p:txBody>
          <a:bodyPr/>
          <a:lstStyle/>
          <a:p>
            <a:fld id="{86FF71B8-800E-F24F-8FDA-A034722324D3}" type="slidenum">
              <a:rPr lang="en-US" smtClean="0"/>
              <a:pPr/>
              <a:t>65</a:t>
            </a:fld>
            <a:endParaRPr lang="en-US" dirty="0"/>
          </a:p>
        </p:txBody>
      </p:sp>
      <p:sp>
        <p:nvSpPr>
          <p:cNvPr id="14" name="Text Placeholder 15">
            <a:extLst>
              <a:ext uri="{FF2B5EF4-FFF2-40B4-BE49-F238E27FC236}">
                <a16:creationId xmlns:a16="http://schemas.microsoft.com/office/drawing/2014/main" id="{6C942735-D520-037B-E188-373111484198}"/>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Infrastructure Assets – Notes to the financial statements</a:t>
            </a:r>
          </a:p>
          <a:p>
            <a:pPr eaLnBrk="1" hangingPunct="1">
              <a:buFont typeface="Arial" panose="020B0604020202020204" pitchFamily="34" charset="0"/>
              <a:buNone/>
            </a:pPr>
            <a:endParaRPr lang="en-US" altLang="en-US" dirty="0"/>
          </a:p>
        </p:txBody>
      </p:sp>
      <p:cxnSp>
        <p:nvCxnSpPr>
          <p:cNvPr id="16" name="Straight Connector 15">
            <a:extLst>
              <a:ext uri="{FF2B5EF4-FFF2-40B4-BE49-F238E27FC236}">
                <a16:creationId xmlns:a16="http://schemas.microsoft.com/office/drawing/2014/main" id="{A134221C-ECB3-F381-444B-807D28363800}"/>
              </a:ext>
            </a:extLst>
          </p:cNvPr>
          <p:cNvCxnSpPr>
            <a:cxnSpLocks/>
          </p:cNvCxnSpPr>
          <p:nvPr/>
        </p:nvCxnSpPr>
        <p:spPr>
          <a:xfrm flipH="1">
            <a:off x="533400" y="22820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2C7D9FA0-7215-ED94-15AA-DE06D848B2E2}"/>
              </a:ext>
            </a:extLst>
          </p:cNvPr>
          <p:cNvSpPr>
            <a:spLocks noGrp="1" noChangeArrowheads="1"/>
          </p:cNvSpPr>
          <p:nvPr/>
        </p:nvSpPr>
        <p:spPr bwMode="auto">
          <a:xfrm>
            <a:off x="504443" y="2734267"/>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Within the capital asset footnote, infrastructure assets should be divided by network of infrastructure assets</a:t>
            </a:r>
          </a:p>
          <a:p>
            <a:pPr>
              <a:lnSpc>
                <a:spcPct val="114000"/>
              </a:lnSpc>
              <a:buNone/>
            </a:pPr>
            <a:endParaRPr lang="en-US" altLang="en-US" sz="2000" b="0" dirty="0">
              <a:solidFill>
                <a:schemeClr val="tx1"/>
              </a:solidFill>
            </a:endParaRPr>
          </a:p>
          <a:p>
            <a:pPr>
              <a:lnSpc>
                <a:spcPct val="114000"/>
              </a:lnSpc>
              <a:buNone/>
            </a:pPr>
            <a:r>
              <a:rPr lang="en-US" altLang="en-US" sz="2000" b="0" dirty="0">
                <a:solidFill>
                  <a:schemeClr val="tx1"/>
                </a:solidFill>
              </a:rPr>
              <a:t>Governments with a policy for monitoring the maintenance and preservation of infrastructure assets should briefly describe that policy in the notes</a:t>
            </a:r>
          </a:p>
          <a:p>
            <a:pPr>
              <a:lnSpc>
                <a:spcPct val="100000"/>
              </a:lnSpc>
              <a:buNone/>
            </a:pPr>
            <a:endParaRPr lang="en-US" altLang="en-US" sz="2000" b="0" dirty="0">
              <a:solidFill>
                <a:schemeClr val="tx1"/>
              </a:solidFill>
            </a:endParaRPr>
          </a:p>
        </p:txBody>
      </p:sp>
    </p:spTree>
    <p:extLst>
      <p:ext uri="{BB962C8B-B14F-4D97-AF65-F5344CB8AC3E}">
        <p14:creationId xmlns:p14="http://schemas.microsoft.com/office/powerpoint/2010/main" val="29286070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92B9D-B9FA-4B7E-C428-5A005612B3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0D9C0-3B85-EB04-8DC4-AD853B7AF09B}"/>
              </a:ext>
            </a:extLst>
          </p:cNvPr>
          <p:cNvSpPr>
            <a:spLocks noGrp="1"/>
          </p:cNvSpPr>
          <p:nvPr>
            <p:ph type="title"/>
          </p:nvPr>
        </p:nvSpPr>
        <p:spPr/>
        <p:txBody>
          <a:bodyPr/>
          <a:lstStyle/>
          <a:p>
            <a:r>
              <a:rPr lang="en-US" dirty="0"/>
              <a:t>Exposure Draft</a:t>
            </a:r>
          </a:p>
        </p:txBody>
      </p:sp>
      <p:sp>
        <p:nvSpPr>
          <p:cNvPr id="3" name="Footer Placeholder 2">
            <a:extLst>
              <a:ext uri="{FF2B5EF4-FFF2-40B4-BE49-F238E27FC236}">
                <a16:creationId xmlns:a16="http://schemas.microsoft.com/office/drawing/2014/main" id="{92A7BF9E-9861-CE65-7C1D-A8B736B28B0F}"/>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A3F3B01E-2D6A-728C-C528-9D7C21FDEDC4}"/>
              </a:ext>
            </a:extLst>
          </p:cNvPr>
          <p:cNvSpPr>
            <a:spLocks noGrp="1"/>
          </p:cNvSpPr>
          <p:nvPr>
            <p:ph type="sldNum" sz="quarter" idx="4"/>
          </p:nvPr>
        </p:nvSpPr>
        <p:spPr/>
        <p:txBody>
          <a:bodyPr/>
          <a:lstStyle/>
          <a:p>
            <a:fld id="{86FF71B8-800E-F24F-8FDA-A034722324D3}" type="slidenum">
              <a:rPr lang="en-US" smtClean="0"/>
              <a:pPr/>
              <a:t>66</a:t>
            </a:fld>
            <a:endParaRPr lang="en-US" dirty="0"/>
          </a:p>
        </p:txBody>
      </p:sp>
      <p:sp>
        <p:nvSpPr>
          <p:cNvPr id="14" name="Text Placeholder 15">
            <a:extLst>
              <a:ext uri="{FF2B5EF4-FFF2-40B4-BE49-F238E27FC236}">
                <a16:creationId xmlns:a16="http://schemas.microsoft.com/office/drawing/2014/main" id="{AEA6BB50-CF4E-8496-5476-3A2FF1EC56FB}"/>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buNone/>
            </a:pPr>
            <a:r>
              <a:rPr lang="en-US" altLang="en-US" dirty="0"/>
              <a:t>Infrastructure Assets – Notes to the financial statements</a:t>
            </a:r>
          </a:p>
          <a:p>
            <a:pPr eaLnBrk="1" hangingPunct="1">
              <a:buFont typeface="Arial" panose="020B0604020202020204" pitchFamily="34" charset="0"/>
              <a:buNone/>
            </a:pPr>
            <a:endParaRPr lang="en-US" altLang="en-US" dirty="0"/>
          </a:p>
        </p:txBody>
      </p:sp>
      <p:cxnSp>
        <p:nvCxnSpPr>
          <p:cNvPr id="16" name="Straight Connector 15">
            <a:extLst>
              <a:ext uri="{FF2B5EF4-FFF2-40B4-BE49-F238E27FC236}">
                <a16:creationId xmlns:a16="http://schemas.microsoft.com/office/drawing/2014/main" id="{F2B367C5-2CE8-4EA3-9A1B-1784BF72B089}"/>
              </a:ext>
            </a:extLst>
          </p:cNvPr>
          <p:cNvCxnSpPr>
            <a:cxnSpLocks/>
          </p:cNvCxnSpPr>
          <p:nvPr/>
        </p:nvCxnSpPr>
        <p:spPr>
          <a:xfrm flipH="1">
            <a:off x="533400" y="22820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96B30942-74E2-1768-DCAA-DFE3967BBCAB}"/>
              </a:ext>
            </a:extLst>
          </p:cNvPr>
          <p:cNvSpPr>
            <a:spLocks noGrp="1" noChangeArrowheads="1"/>
          </p:cNvSpPr>
          <p:nvPr/>
        </p:nvSpPr>
        <p:spPr bwMode="auto">
          <a:xfrm>
            <a:off x="533400" y="2459889"/>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lnSpc>
                <a:spcPct val="114000"/>
              </a:lnSpc>
              <a:buNone/>
            </a:pPr>
            <a:r>
              <a:rPr lang="en-US" altLang="en-US" sz="2000" b="0" dirty="0">
                <a:solidFill>
                  <a:schemeClr val="tx1"/>
                </a:solidFill>
              </a:rPr>
              <a:t>For infrastructure assets that have exceeded 80% - 99% of their estimated useful life, disclose the following </a:t>
            </a:r>
            <a:r>
              <a:rPr lang="en-US" altLang="en-US" sz="2000" b="0" i="1" dirty="0">
                <a:solidFill>
                  <a:schemeClr val="tx1"/>
                </a:solidFill>
              </a:rPr>
              <a:t>by network</a:t>
            </a:r>
            <a:r>
              <a:rPr lang="en-US" altLang="en-US" sz="2000" b="0" dirty="0">
                <a:solidFill>
                  <a:schemeClr val="tx1"/>
                </a:solidFill>
              </a:rPr>
              <a:t> of infrastructure assets:</a:t>
            </a:r>
          </a:p>
          <a:p>
            <a:pPr marL="285750" indent="-285750">
              <a:lnSpc>
                <a:spcPct val="100000"/>
              </a:lnSpc>
            </a:pPr>
            <a:r>
              <a:rPr lang="en-US" altLang="en-US" sz="2000" b="0" dirty="0">
                <a:solidFill>
                  <a:schemeClr val="tx1"/>
                </a:solidFill>
              </a:rPr>
              <a:t>historical cost</a:t>
            </a:r>
          </a:p>
          <a:p>
            <a:pPr marL="285750" indent="-285750">
              <a:lnSpc>
                <a:spcPct val="100000"/>
              </a:lnSpc>
            </a:pPr>
            <a:r>
              <a:rPr lang="en-US" altLang="en-US" sz="2000" b="0" dirty="0">
                <a:solidFill>
                  <a:schemeClr val="tx1"/>
                </a:solidFill>
              </a:rPr>
              <a:t>accumulated depreciation</a:t>
            </a:r>
          </a:p>
          <a:p>
            <a:pPr marL="285750" indent="-285750">
              <a:lnSpc>
                <a:spcPct val="100000"/>
              </a:lnSpc>
            </a:pPr>
            <a:r>
              <a:rPr lang="en-US" altLang="en-US" sz="2000" b="0" dirty="0">
                <a:solidFill>
                  <a:schemeClr val="tx1"/>
                </a:solidFill>
              </a:rPr>
              <a:t>historical cost weighted-average age</a:t>
            </a:r>
          </a:p>
          <a:p>
            <a:pPr>
              <a:lnSpc>
                <a:spcPct val="114000"/>
              </a:lnSpc>
              <a:buNone/>
            </a:pPr>
            <a:r>
              <a:rPr lang="en-US" altLang="en-US" sz="2000" b="0" dirty="0">
                <a:solidFill>
                  <a:schemeClr val="tx1"/>
                </a:solidFill>
              </a:rPr>
              <a:t>For infrastructure assets which have exceeded 100%...</a:t>
            </a:r>
          </a:p>
          <a:p>
            <a:pPr marL="285750" indent="-285750">
              <a:lnSpc>
                <a:spcPct val="100000"/>
              </a:lnSpc>
            </a:pPr>
            <a:r>
              <a:rPr lang="en-US" altLang="en-US" sz="2000" b="0" dirty="0">
                <a:solidFill>
                  <a:schemeClr val="tx1"/>
                </a:solidFill>
              </a:rPr>
              <a:t>historical cost</a:t>
            </a:r>
          </a:p>
          <a:p>
            <a:pPr marL="285750" indent="-285750">
              <a:lnSpc>
                <a:spcPct val="100000"/>
              </a:lnSpc>
            </a:pPr>
            <a:r>
              <a:rPr lang="en-US" altLang="en-US" sz="2000" b="0" dirty="0">
                <a:solidFill>
                  <a:schemeClr val="tx1"/>
                </a:solidFill>
              </a:rPr>
              <a:t>accumulated depreciation</a:t>
            </a:r>
          </a:p>
          <a:p>
            <a:pPr marL="285750" indent="-285750">
              <a:lnSpc>
                <a:spcPct val="100000"/>
              </a:lnSpc>
            </a:pPr>
            <a:r>
              <a:rPr lang="en-US" altLang="en-US" sz="2000" b="0" dirty="0">
                <a:solidFill>
                  <a:schemeClr val="tx1"/>
                </a:solidFill>
              </a:rPr>
              <a:t>historical cost weighted-average age</a:t>
            </a:r>
          </a:p>
          <a:p>
            <a:pPr>
              <a:lnSpc>
                <a:spcPct val="100000"/>
              </a:lnSpc>
              <a:buNone/>
            </a:pPr>
            <a:endParaRPr lang="en-US" altLang="en-US" sz="2000" b="0" dirty="0">
              <a:solidFill>
                <a:schemeClr val="tx1"/>
              </a:solidFill>
            </a:endParaRPr>
          </a:p>
        </p:txBody>
      </p:sp>
    </p:spTree>
    <p:extLst>
      <p:ext uri="{BB962C8B-B14F-4D97-AF65-F5344CB8AC3E}">
        <p14:creationId xmlns:p14="http://schemas.microsoft.com/office/powerpoint/2010/main" val="19138481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1EB37-E9A1-4753-1068-690DD3C7B72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848287-04F5-0972-0FC7-C114D9BAF3CA}"/>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520C2A90-C989-CE68-7A34-FE0D93D332D8}"/>
              </a:ext>
            </a:extLst>
          </p:cNvPr>
          <p:cNvSpPr>
            <a:spLocks noGrp="1"/>
          </p:cNvSpPr>
          <p:nvPr>
            <p:ph type="sldNum" sz="quarter" idx="4"/>
          </p:nvPr>
        </p:nvSpPr>
        <p:spPr/>
        <p:txBody>
          <a:bodyPr/>
          <a:lstStyle/>
          <a:p>
            <a:fld id="{86FF71B8-800E-F24F-8FDA-A034722324D3}" type="slidenum">
              <a:rPr lang="en-US" smtClean="0"/>
              <a:pPr/>
              <a:t>67</a:t>
            </a:fld>
            <a:endParaRPr lang="en-US" dirty="0"/>
          </a:p>
        </p:txBody>
      </p:sp>
      <p:sp>
        <p:nvSpPr>
          <p:cNvPr id="8" name="Text Placeholder 15">
            <a:extLst>
              <a:ext uri="{FF2B5EF4-FFF2-40B4-BE49-F238E27FC236}">
                <a16:creationId xmlns:a16="http://schemas.microsoft.com/office/drawing/2014/main" id="{4F6BA1D5-A62E-F022-010E-22E279442F5E}"/>
              </a:ext>
            </a:extLst>
          </p:cNvPr>
          <p:cNvSpPr txBox="1">
            <a:spLocks/>
          </p:cNvSpPr>
          <p:nvPr/>
        </p:nvSpPr>
        <p:spPr>
          <a:xfrm>
            <a:off x="600020" y="3985974"/>
            <a:ext cx="11084312"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Objective: to address issues related to disclosures for going concern uncertainties and severe financial stress</a:t>
            </a:r>
          </a:p>
          <a:p>
            <a:pPr algn="ctr"/>
            <a:endParaRPr lang="en-US" dirty="0"/>
          </a:p>
        </p:txBody>
      </p:sp>
      <p:sp>
        <p:nvSpPr>
          <p:cNvPr id="10" name="Oval 9">
            <a:extLst>
              <a:ext uri="{FF2B5EF4-FFF2-40B4-BE49-F238E27FC236}">
                <a16:creationId xmlns:a16="http://schemas.microsoft.com/office/drawing/2014/main" id="{38C443DB-6FCC-16AA-AF55-7D909D6AE6C7}"/>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B3F63ADE-93AB-497C-2ECB-FC3979CFFADE}"/>
              </a:ext>
            </a:extLst>
          </p:cNvPr>
          <p:cNvSpPr>
            <a:spLocks noGrp="1"/>
          </p:cNvSpPr>
          <p:nvPr/>
        </p:nvSpPr>
        <p:spPr>
          <a:xfrm>
            <a:off x="1064414" y="656975"/>
            <a:ext cx="10063172" cy="2106073"/>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Preliminary Views</a:t>
            </a:r>
          </a:p>
          <a:p>
            <a:r>
              <a:rPr lang="en-US" dirty="0">
                <a:effectLst/>
              </a:rPr>
              <a:t>Going Concern Uncertainties and Severe Financial Stress</a:t>
            </a:r>
          </a:p>
        </p:txBody>
      </p:sp>
      <p:sp>
        <p:nvSpPr>
          <p:cNvPr id="6" name="TextBox 5">
            <a:extLst>
              <a:ext uri="{FF2B5EF4-FFF2-40B4-BE49-F238E27FC236}">
                <a16:creationId xmlns:a16="http://schemas.microsoft.com/office/drawing/2014/main" id="{CCE25A43-D9D8-B76D-CAF0-FB3D39683FE2}"/>
              </a:ext>
            </a:extLst>
          </p:cNvPr>
          <p:cNvSpPr txBox="1"/>
          <p:nvPr/>
        </p:nvSpPr>
        <p:spPr>
          <a:xfrm>
            <a:off x="600020" y="4879815"/>
            <a:ext cx="10673095" cy="1631216"/>
          </a:xfrm>
          <a:prstGeom prst="rect">
            <a:avLst/>
          </a:prstGeom>
          <a:noFill/>
        </p:spPr>
        <p:txBody>
          <a:bodyPr wrap="square" numCol="2" rtlCol="0">
            <a:spAutoFit/>
          </a:bodyPr>
          <a:lstStyle/>
          <a:p>
            <a:pPr marL="342900" indent="-342900">
              <a:buFont typeface="Arial" panose="020B0604020202020204" pitchFamily="34" charset="0"/>
              <a:buChar char="•"/>
            </a:pPr>
            <a:r>
              <a:rPr lang="en-US" sz="2000" i="1" dirty="0"/>
              <a:t>Preliminary Views issued March 2025</a:t>
            </a:r>
          </a:p>
          <a:p>
            <a:endParaRPr lang="en-US" sz="2000" i="1" dirty="0"/>
          </a:p>
          <a:p>
            <a:pPr marL="342900" indent="-342900">
              <a:buFont typeface="Arial" panose="020B0604020202020204" pitchFamily="34" charset="0"/>
              <a:buChar char="•"/>
            </a:pPr>
            <a:r>
              <a:rPr lang="en-US" sz="2000" i="1" dirty="0"/>
              <a:t>Exposure Draft anticipated June 2027</a:t>
            </a:r>
          </a:p>
          <a:p>
            <a:endParaRPr lang="en-US" sz="2000" i="1" dirty="0"/>
          </a:p>
          <a:p>
            <a:endParaRPr lang="en-US" sz="2000" i="1" dirty="0"/>
          </a:p>
          <a:p>
            <a:pPr marL="342900" indent="-342900">
              <a:buFont typeface="Arial" panose="020B0604020202020204" pitchFamily="34" charset="0"/>
              <a:buChar char="•"/>
            </a:pPr>
            <a:r>
              <a:rPr lang="en-US" sz="2000" i="1" dirty="0"/>
              <a:t>Final Statement anticipated mid-2028</a:t>
            </a:r>
          </a:p>
        </p:txBody>
      </p:sp>
      <p:pic>
        <p:nvPicPr>
          <p:cNvPr id="5" name="Picture 4">
            <a:extLst>
              <a:ext uri="{FF2B5EF4-FFF2-40B4-BE49-F238E27FC236}">
                <a16:creationId xmlns:a16="http://schemas.microsoft.com/office/drawing/2014/main" id="{4592BA7C-F768-1F1F-C214-8FB25188A353}"/>
              </a:ext>
            </a:extLst>
          </p:cNvPr>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5878011" y="3164516"/>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0425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E7D83-EB50-74B1-1DDD-BD582B8C4E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78E447-F9F2-B426-1993-6C4768F54FF7}"/>
              </a:ext>
            </a:extLst>
          </p:cNvPr>
          <p:cNvSpPr>
            <a:spLocks noGrp="1"/>
          </p:cNvSpPr>
          <p:nvPr>
            <p:ph type="title"/>
          </p:nvPr>
        </p:nvSpPr>
        <p:spPr/>
        <p:txBody>
          <a:bodyPr/>
          <a:lstStyle/>
          <a:p>
            <a:r>
              <a:rPr lang="en-US" altLang="en-US" dirty="0"/>
              <a:t>Preliminary Views</a:t>
            </a:r>
            <a:endParaRPr lang="en-US" dirty="0"/>
          </a:p>
        </p:txBody>
      </p:sp>
      <p:sp>
        <p:nvSpPr>
          <p:cNvPr id="3" name="Footer Placeholder 2">
            <a:extLst>
              <a:ext uri="{FF2B5EF4-FFF2-40B4-BE49-F238E27FC236}">
                <a16:creationId xmlns:a16="http://schemas.microsoft.com/office/drawing/2014/main" id="{E5C76ECC-0FD3-A964-6535-F5FE28223FEF}"/>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EC980602-137A-5029-FD1B-BEE802B23A92}"/>
              </a:ext>
            </a:extLst>
          </p:cNvPr>
          <p:cNvSpPr>
            <a:spLocks noGrp="1"/>
          </p:cNvSpPr>
          <p:nvPr>
            <p:ph type="sldNum" sz="quarter" idx="4"/>
          </p:nvPr>
        </p:nvSpPr>
        <p:spPr/>
        <p:txBody>
          <a:bodyPr/>
          <a:lstStyle/>
          <a:p>
            <a:fld id="{86FF71B8-800E-F24F-8FDA-A034722324D3}" type="slidenum">
              <a:rPr lang="en-US" smtClean="0"/>
              <a:pPr/>
              <a:t>68</a:t>
            </a:fld>
            <a:endParaRPr lang="en-US" dirty="0"/>
          </a:p>
        </p:txBody>
      </p:sp>
      <p:sp>
        <p:nvSpPr>
          <p:cNvPr id="14" name="Text Placeholder 15">
            <a:extLst>
              <a:ext uri="{FF2B5EF4-FFF2-40B4-BE49-F238E27FC236}">
                <a16:creationId xmlns:a16="http://schemas.microsoft.com/office/drawing/2014/main" id="{236C0B3B-E52B-2A14-F353-57DB6A83A71A}"/>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buNone/>
            </a:pPr>
            <a:r>
              <a:rPr lang="en-US" dirty="0"/>
              <a:t>Going Concern Uncertainties and Severe Financial Stress</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7B5527FA-C955-1D8B-C006-B9EEA806E971}"/>
              </a:ext>
            </a:extLst>
          </p:cNvPr>
          <p:cNvSpPr>
            <a:spLocks noGrp="1" noChangeArrowheads="1"/>
          </p:cNvSpPr>
          <p:nvPr/>
        </p:nvSpPr>
        <p:spPr bwMode="auto">
          <a:xfrm>
            <a:off x="457200" y="2725537"/>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Current issue:</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E822B5C1-03E0-EC97-43C4-6A42C94210F8}"/>
              </a:ext>
            </a:extLst>
          </p:cNvPr>
          <p:cNvCxnSpPr>
            <a:cxnSpLocks/>
          </p:cNvCxnSpPr>
          <p:nvPr/>
        </p:nvCxnSpPr>
        <p:spPr>
          <a:xfrm flipH="1">
            <a:off x="603882" y="2358290"/>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05526447-2141-6781-D6FD-4EB2C3070ADB}"/>
              </a:ext>
            </a:extLst>
          </p:cNvPr>
          <p:cNvSpPr>
            <a:spLocks noGrp="1" noChangeArrowheads="1"/>
          </p:cNvSpPr>
          <p:nvPr/>
        </p:nvSpPr>
        <p:spPr bwMode="auto">
          <a:xfrm>
            <a:off x="457199" y="3171491"/>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00000"/>
              </a:lnSpc>
            </a:pPr>
            <a:r>
              <a:rPr lang="en-US" altLang="en-US" sz="2000" b="0" dirty="0">
                <a:solidFill>
                  <a:schemeClr val="tx1"/>
                </a:solidFill>
              </a:rPr>
              <a:t>Going concern uncertainty is applied inconsistently among governments</a:t>
            </a:r>
          </a:p>
          <a:p>
            <a:pPr marL="285750" indent="-285750">
              <a:lnSpc>
                <a:spcPct val="100000"/>
              </a:lnSpc>
            </a:pPr>
            <a:r>
              <a:rPr lang="en-US" altLang="en-US" sz="2000" b="0" dirty="0">
                <a:solidFill>
                  <a:schemeClr val="tx1"/>
                </a:solidFill>
              </a:rPr>
              <a:t>Some governments experience severe financial stress but do not dissolve</a:t>
            </a:r>
          </a:p>
          <a:p>
            <a:pPr marL="285750" indent="-285750">
              <a:lnSpc>
                <a:spcPct val="100000"/>
              </a:lnSpc>
            </a:pPr>
            <a:r>
              <a:rPr lang="en-US" altLang="en-US" sz="2000" b="0" dirty="0">
                <a:solidFill>
                  <a:schemeClr val="tx1"/>
                </a:solidFill>
              </a:rPr>
              <a:t>Some governments dissolve for reasons other than severe financial distress</a:t>
            </a:r>
          </a:p>
          <a:p>
            <a:pPr>
              <a:lnSpc>
                <a:spcPct val="100000"/>
              </a:lnSpc>
              <a:buNone/>
            </a:pPr>
            <a:r>
              <a:rPr lang="en-US" altLang="en-US" sz="1000" b="0" dirty="0">
                <a:solidFill>
                  <a:schemeClr val="tx1"/>
                </a:solidFill>
              </a:rPr>
              <a:t> </a:t>
            </a:r>
          </a:p>
          <a:p>
            <a:pPr marL="285750" indent="-285750">
              <a:lnSpc>
                <a:spcPct val="100000"/>
              </a:lnSpc>
            </a:pPr>
            <a:endParaRPr lang="en-US" altLang="en-US" sz="2000" b="0" dirty="0">
              <a:solidFill>
                <a:schemeClr val="tx1"/>
              </a:solidFill>
            </a:endParaRPr>
          </a:p>
        </p:txBody>
      </p:sp>
    </p:spTree>
    <p:extLst>
      <p:ext uri="{BB962C8B-B14F-4D97-AF65-F5344CB8AC3E}">
        <p14:creationId xmlns:p14="http://schemas.microsoft.com/office/powerpoint/2010/main" val="28618545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577C8-853D-D7B9-5570-EF2DC292A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FC566D-30D4-A244-0B24-21828A00EE7C}"/>
              </a:ext>
            </a:extLst>
          </p:cNvPr>
          <p:cNvSpPr>
            <a:spLocks noGrp="1"/>
          </p:cNvSpPr>
          <p:nvPr>
            <p:ph type="title"/>
          </p:nvPr>
        </p:nvSpPr>
        <p:spPr/>
        <p:txBody>
          <a:bodyPr/>
          <a:lstStyle/>
          <a:p>
            <a:r>
              <a:rPr lang="en-US" altLang="en-US" dirty="0"/>
              <a:t>Preliminary Views</a:t>
            </a:r>
            <a:endParaRPr lang="en-US" dirty="0"/>
          </a:p>
        </p:txBody>
      </p:sp>
      <p:sp>
        <p:nvSpPr>
          <p:cNvPr id="3" name="Footer Placeholder 2">
            <a:extLst>
              <a:ext uri="{FF2B5EF4-FFF2-40B4-BE49-F238E27FC236}">
                <a16:creationId xmlns:a16="http://schemas.microsoft.com/office/drawing/2014/main" id="{9F0A7E56-6480-7D28-68A3-555C79047FB3}"/>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7CD903E8-CF1D-F106-A048-ABED1DE3AA37}"/>
              </a:ext>
            </a:extLst>
          </p:cNvPr>
          <p:cNvSpPr>
            <a:spLocks noGrp="1"/>
          </p:cNvSpPr>
          <p:nvPr>
            <p:ph type="sldNum" sz="quarter" idx="4"/>
          </p:nvPr>
        </p:nvSpPr>
        <p:spPr/>
        <p:txBody>
          <a:bodyPr/>
          <a:lstStyle/>
          <a:p>
            <a:fld id="{86FF71B8-800E-F24F-8FDA-A034722324D3}" type="slidenum">
              <a:rPr lang="en-US" smtClean="0"/>
              <a:pPr/>
              <a:t>69</a:t>
            </a:fld>
            <a:endParaRPr lang="en-US" dirty="0"/>
          </a:p>
        </p:txBody>
      </p:sp>
      <p:sp>
        <p:nvSpPr>
          <p:cNvPr id="14" name="Text Placeholder 15">
            <a:extLst>
              <a:ext uri="{FF2B5EF4-FFF2-40B4-BE49-F238E27FC236}">
                <a16:creationId xmlns:a16="http://schemas.microsoft.com/office/drawing/2014/main" id="{40CA4A16-043C-E50B-831E-589A33F0CE4A}"/>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buNone/>
            </a:pPr>
            <a:r>
              <a:rPr lang="en-US" dirty="0"/>
              <a:t>Going Concern Uncertainties and Severe Financial Stress</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A69FD536-D131-4AB9-5A11-42E09954401A}"/>
              </a:ext>
            </a:extLst>
          </p:cNvPr>
          <p:cNvSpPr>
            <a:spLocks noGrp="1" noChangeArrowheads="1"/>
          </p:cNvSpPr>
          <p:nvPr/>
        </p:nvSpPr>
        <p:spPr bwMode="auto">
          <a:xfrm>
            <a:off x="457200" y="2400453"/>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Severe Financial Stress</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CA6EDCC5-C1C5-FCEE-DD8D-CB14D018CB5B}"/>
              </a:ext>
            </a:extLst>
          </p:cNvPr>
          <p:cNvCxnSpPr>
            <a:cxnSpLocks/>
          </p:cNvCxnSpPr>
          <p:nvPr/>
        </p:nvCxnSpPr>
        <p:spPr>
          <a:xfrm flipH="1">
            <a:off x="603882" y="2209065"/>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239C9F7B-0CC9-BE71-EF69-188366AB3C9E}"/>
              </a:ext>
            </a:extLst>
          </p:cNvPr>
          <p:cNvSpPr>
            <a:spLocks noGrp="1" noChangeArrowheads="1"/>
          </p:cNvSpPr>
          <p:nvPr/>
        </p:nvSpPr>
        <p:spPr bwMode="auto">
          <a:xfrm>
            <a:off x="457199" y="2938709"/>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00000"/>
              </a:lnSpc>
            </a:pPr>
            <a:r>
              <a:rPr lang="en-US" altLang="en-US" sz="2000" b="0" dirty="0">
                <a:solidFill>
                  <a:schemeClr val="tx1"/>
                </a:solidFill>
              </a:rPr>
              <a:t>Developing a definition</a:t>
            </a:r>
          </a:p>
          <a:p>
            <a:pPr marL="971550" lvl="1" indent="-285750">
              <a:lnSpc>
                <a:spcPct val="100000"/>
              </a:lnSpc>
            </a:pPr>
            <a:r>
              <a:rPr lang="en-US" altLang="en-US" sz="1900" dirty="0"/>
              <a:t>near or at the point of insolvency</a:t>
            </a:r>
            <a:endParaRPr lang="en-US" altLang="en-US" sz="1900" b="0" dirty="0">
              <a:solidFill>
                <a:schemeClr val="tx1"/>
              </a:solidFill>
            </a:endParaRPr>
          </a:p>
          <a:p>
            <a:pPr marL="285750" indent="-285750">
              <a:lnSpc>
                <a:spcPct val="100000"/>
              </a:lnSpc>
            </a:pPr>
            <a:r>
              <a:rPr lang="en-US" altLang="en-US" sz="2000" b="0" dirty="0">
                <a:solidFill>
                  <a:schemeClr val="tx1"/>
                </a:solidFill>
              </a:rPr>
              <a:t>Disclosure requirements</a:t>
            </a:r>
          </a:p>
          <a:p>
            <a:pPr>
              <a:lnSpc>
                <a:spcPct val="100000"/>
              </a:lnSpc>
              <a:buNone/>
            </a:pPr>
            <a:r>
              <a:rPr lang="en-US" altLang="en-US" sz="1000" b="0" dirty="0">
                <a:solidFill>
                  <a:schemeClr val="tx1"/>
                </a:solidFill>
              </a:rPr>
              <a:t> </a:t>
            </a:r>
          </a:p>
          <a:p>
            <a:pPr marL="285750" indent="-285750">
              <a:lnSpc>
                <a:spcPct val="100000"/>
              </a:lnSpc>
            </a:pPr>
            <a:endParaRPr lang="en-US" altLang="en-US" sz="2000" b="0" dirty="0">
              <a:solidFill>
                <a:schemeClr val="tx1"/>
              </a:solidFill>
            </a:endParaRPr>
          </a:p>
        </p:txBody>
      </p:sp>
      <p:sp>
        <p:nvSpPr>
          <p:cNvPr id="7" name="Text Placeholder 15">
            <a:extLst>
              <a:ext uri="{FF2B5EF4-FFF2-40B4-BE49-F238E27FC236}">
                <a16:creationId xmlns:a16="http://schemas.microsoft.com/office/drawing/2014/main" id="{3989535B-E00B-F958-5CF8-192CA10B21D5}"/>
              </a:ext>
            </a:extLst>
          </p:cNvPr>
          <p:cNvSpPr>
            <a:spLocks noGrp="1" noChangeArrowheads="1"/>
          </p:cNvSpPr>
          <p:nvPr/>
        </p:nvSpPr>
        <p:spPr bwMode="auto">
          <a:xfrm>
            <a:off x="457199" y="4337403"/>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Probable Dissolution</a:t>
            </a:r>
          </a:p>
          <a:p>
            <a:pPr eaLnBrk="1" hangingPunct="1">
              <a:buFont typeface="Arial" panose="020B0604020202020204" pitchFamily="34" charset="0"/>
              <a:buNone/>
            </a:pPr>
            <a:endParaRPr lang="en-US" altLang="en-US" sz="2000" dirty="0"/>
          </a:p>
        </p:txBody>
      </p:sp>
      <p:sp>
        <p:nvSpPr>
          <p:cNvPr id="9" name="Text Placeholder 2">
            <a:extLst>
              <a:ext uri="{FF2B5EF4-FFF2-40B4-BE49-F238E27FC236}">
                <a16:creationId xmlns:a16="http://schemas.microsoft.com/office/drawing/2014/main" id="{40325E5A-68BD-3436-1F3D-278014F3EC11}"/>
              </a:ext>
            </a:extLst>
          </p:cNvPr>
          <p:cNvSpPr>
            <a:spLocks noGrp="1" noChangeArrowheads="1"/>
          </p:cNvSpPr>
          <p:nvPr/>
        </p:nvSpPr>
        <p:spPr bwMode="auto">
          <a:xfrm>
            <a:off x="457198" y="4858642"/>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00000"/>
              </a:lnSpc>
            </a:pPr>
            <a:r>
              <a:rPr lang="en-US" altLang="en-US" sz="2000" b="0" dirty="0">
                <a:solidFill>
                  <a:schemeClr val="tx1"/>
                </a:solidFill>
              </a:rPr>
              <a:t>Developing a definition</a:t>
            </a:r>
          </a:p>
          <a:p>
            <a:pPr marL="971550" lvl="1" indent="-285750">
              <a:lnSpc>
                <a:spcPct val="100000"/>
              </a:lnSpc>
            </a:pPr>
            <a:r>
              <a:rPr lang="en-US" altLang="en-US" sz="1900" dirty="0"/>
              <a:t>if it is probable that a government will cease to exist as a legally separate entity within 12 months from the date the financial statements are available to be issued</a:t>
            </a:r>
          </a:p>
          <a:p>
            <a:pPr marL="285750" indent="-285750">
              <a:lnSpc>
                <a:spcPct val="100000"/>
              </a:lnSpc>
            </a:pPr>
            <a:r>
              <a:rPr lang="en-US" altLang="en-US" sz="2000" b="0" dirty="0">
                <a:solidFill>
                  <a:schemeClr val="tx1"/>
                </a:solidFill>
              </a:rPr>
              <a:t>Disclosure requirements</a:t>
            </a:r>
          </a:p>
          <a:p>
            <a:pPr>
              <a:lnSpc>
                <a:spcPct val="100000"/>
              </a:lnSpc>
              <a:buNone/>
            </a:pPr>
            <a:r>
              <a:rPr lang="en-US" altLang="en-US" sz="1000" b="0" dirty="0">
                <a:solidFill>
                  <a:schemeClr val="tx1"/>
                </a:solidFill>
              </a:rPr>
              <a:t> </a:t>
            </a:r>
          </a:p>
          <a:p>
            <a:pPr marL="285750" indent="-285750">
              <a:lnSpc>
                <a:spcPct val="100000"/>
              </a:lnSpc>
            </a:pPr>
            <a:endParaRPr lang="en-US" altLang="en-US" sz="2000" b="0" dirty="0">
              <a:solidFill>
                <a:schemeClr val="tx1"/>
              </a:solidFill>
            </a:endParaRPr>
          </a:p>
        </p:txBody>
      </p:sp>
    </p:spTree>
    <p:extLst>
      <p:ext uri="{BB962C8B-B14F-4D97-AF65-F5344CB8AC3E}">
        <p14:creationId xmlns:p14="http://schemas.microsoft.com/office/powerpoint/2010/main" val="13293795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CF40C-CCA6-FAA3-4146-75AAA01DB16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AEACEF8-4307-83C1-6673-B195211A5C1B}"/>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058E3554-3F9B-C6DD-9712-709094E76EDA}"/>
              </a:ext>
            </a:extLst>
          </p:cNvPr>
          <p:cNvSpPr>
            <a:spLocks noGrp="1"/>
          </p:cNvSpPr>
          <p:nvPr>
            <p:ph type="sldNum" sz="quarter" idx="4"/>
          </p:nvPr>
        </p:nvSpPr>
        <p:spPr/>
        <p:txBody>
          <a:bodyPr/>
          <a:lstStyle/>
          <a:p>
            <a:fld id="{86FF71B8-800E-F24F-8FDA-A034722324D3}" type="slidenum">
              <a:rPr lang="en-US" smtClean="0"/>
              <a:pPr/>
              <a:t>70</a:t>
            </a:fld>
            <a:endParaRPr lang="en-US" dirty="0"/>
          </a:p>
        </p:txBody>
      </p:sp>
      <p:sp>
        <p:nvSpPr>
          <p:cNvPr id="8" name="Text Placeholder 15">
            <a:extLst>
              <a:ext uri="{FF2B5EF4-FFF2-40B4-BE49-F238E27FC236}">
                <a16:creationId xmlns:a16="http://schemas.microsoft.com/office/drawing/2014/main" id="{F1B7FA2B-D339-800A-6932-31438D0F4D19}"/>
              </a:ext>
            </a:extLst>
          </p:cNvPr>
          <p:cNvSpPr txBox="1">
            <a:spLocks/>
          </p:cNvSpPr>
          <p:nvPr/>
        </p:nvSpPr>
        <p:spPr>
          <a:xfrm>
            <a:off x="171451" y="3985974"/>
            <a:ext cx="11820524" cy="6937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j-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1400" b="0" i="0" kern="1200" smtClean="0">
                <a:solidFill>
                  <a:schemeClr val="tx1"/>
                </a:solidFill>
                <a:effectLst/>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Objective: to develop a comprehensive, principles-based model that establishes guidance applicable to a wide range of revenue and expense transactions</a:t>
            </a:r>
          </a:p>
          <a:p>
            <a:pPr algn="ctr"/>
            <a:endParaRPr lang="en-US" dirty="0"/>
          </a:p>
        </p:txBody>
      </p:sp>
      <p:sp>
        <p:nvSpPr>
          <p:cNvPr id="10" name="Oval 9">
            <a:extLst>
              <a:ext uri="{FF2B5EF4-FFF2-40B4-BE49-F238E27FC236}">
                <a16:creationId xmlns:a16="http://schemas.microsoft.com/office/drawing/2014/main" id="{B5E807B6-25EA-5CF6-2E27-2A30E59F1DE8}"/>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5AD52AEA-9CF9-A2F4-30BF-BF39A6D40EAD}"/>
              </a:ext>
            </a:extLst>
          </p:cNvPr>
          <p:cNvSpPr>
            <a:spLocks noGrp="1"/>
          </p:cNvSpPr>
          <p:nvPr/>
        </p:nvSpPr>
        <p:spPr>
          <a:xfrm>
            <a:off x="1110590" y="889252"/>
            <a:ext cx="10063172" cy="2106073"/>
          </a:xfrm>
          <a:prstGeom prst="rect">
            <a:avLst/>
          </a:prstGeom>
        </p:spPr>
        <p:txBody>
          <a:bodyPr vert="horz" lIns="91440" tIns="45720" rIns="91440" bIns="45720" rtlCol="0">
            <a:normAutofit/>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effectLst/>
              </a:rPr>
              <a:t>Preliminary Views</a:t>
            </a:r>
          </a:p>
          <a:p>
            <a:r>
              <a:rPr lang="en-US" dirty="0">
                <a:effectLst/>
              </a:rPr>
              <a:t>Revenue and Expense Recognition</a:t>
            </a:r>
          </a:p>
        </p:txBody>
      </p:sp>
      <p:sp>
        <p:nvSpPr>
          <p:cNvPr id="6" name="TextBox 5">
            <a:extLst>
              <a:ext uri="{FF2B5EF4-FFF2-40B4-BE49-F238E27FC236}">
                <a16:creationId xmlns:a16="http://schemas.microsoft.com/office/drawing/2014/main" id="{C0C07709-AF2F-FF56-48E6-45168D20E0A1}"/>
              </a:ext>
            </a:extLst>
          </p:cNvPr>
          <p:cNvSpPr txBox="1"/>
          <p:nvPr/>
        </p:nvSpPr>
        <p:spPr>
          <a:xfrm>
            <a:off x="390526" y="4879815"/>
            <a:ext cx="11239499" cy="1631216"/>
          </a:xfrm>
          <a:prstGeom prst="rect">
            <a:avLst/>
          </a:prstGeom>
          <a:noFill/>
        </p:spPr>
        <p:txBody>
          <a:bodyPr wrap="square" numCol="2" rtlCol="0">
            <a:spAutoFit/>
          </a:bodyPr>
          <a:lstStyle/>
          <a:p>
            <a:pPr marL="342900" indent="-342900">
              <a:buFont typeface="Arial" panose="020B0604020202020204" pitchFamily="34" charset="0"/>
              <a:buChar char="•"/>
            </a:pPr>
            <a:r>
              <a:rPr lang="en-US" sz="2000" i="1" dirty="0"/>
              <a:t>Pre-Agenda research started September 2015</a:t>
            </a:r>
          </a:p>
          <a:p>
            <a:endParaRPr lang="en-US" sz="2000" i="1" dirty="0"/>
          </a:p>
          <a:p>
            <a:pPr marL="342900" indent="-342900">
              <a:buFont typeface="Arial" panose="020B0604020202020204" pitchFamily="34" charset="0"/>
              <a:buChar char="•"/>
            </a:pPr>
            <a:r>
              <a:rPr lang="en-US" sz="2000" i="1" dirty="0"/>
              <a:t>Preliminary Views issued June 2020</a:t>
            </a:r>
          </a:p>
          <a:p>
            <a:endParaRPr lang="en-US" sz="2000" i="1" dirty="0"/>
          </a:p>
          <a:p>
            <a:pPr marL="342900" indent="-342900">
              <a:buFont typeface="Arial" panose="020B0604020202020204" pitchFamily="34" charset="0"/>
              <a:buChar char="•"/>
            </a:pPr>
            <a:r>
              <a:rPr lang="en-US" sz="2000" i="1" dirty="0"/>
              <a:t>Exposure Draft (2 parts) mid-2027 and mid-2028</a:t>
            </a:r>
          </a:p>
          <a:p>
            <a:endParaRPr lang="en-US" sz="2000" i="1" dirty="0"/>
          </a:p>
          <a:p>
            <a:pPr marL="342900" indent="-342900">
              <a:buFont typeface="Arial" panose="020B0604020202020204" pitchFamily="34" charset="0"/>
              <a:buChar char="•"/>
            </a:pPr>
            <a:r>
              <a:rPr lang="en-US" sz="2000" i="1" dirty="0"/>
              <a:t>Final Statement anticipated 2030 or 2031</a:t>
            </a:r>
          </a:p>
        </p:txBody>
      </p:sp>
      <p:pic>
        <p:nvPicPr>
          <p:cNvPr id="7" name="Picture 6">
            <a:extLst>
              <a:ext uri="{FF2B5EF4-FFF2-40B4-BE49-F238E27FC236}">
                <a16:creationId xmlns:a16="http://schemas.microsoft.com/office/drawing/2014/main" id="{F724E3D8-7DDB-CDB2-33EA-5885D4B13524}"/>
              </a:ext>
            </a:extLst>
          </p:cNvPr>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5875476" y="3164516"/>
            <a:ext cx="533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5037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7EC62-8A87-E6F9-22D6-4831B6658F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9731C5-18A8-01A1-6212-453F357E2EE9}"/>
              </a:ext>
            </a:extLst>
          </p:cNvPr>
          <p:cNvSpPr>
            <a:spLocks noGrp="1"/>
          </p:cNvSpPr>
          <p:nvPr>
            <p:ph type="title"/>
          </p:nvPr>
        </p:nvSpPr>
        <p:spPr/>
        <p:txBody>
          <a:bodyPr/>
          <a:lstStyle/>
          <a:p>
            <a:r>
              <a:rPr lang="en-US" altLang="en-US" dirty="0"/>
              <a:t>Preliminary Views</a:t>
            </a:r>
            <a:endParaRPr lang="en-US" dirty="0"/>
          </a:p>
        </p:txBody>
      </p:sp>
      <p:sp>
        <p:nvSpPr>
          <p:cNvPr id="3" name="Footer Placeholder 2">
            <a:extLst>
              <a:ext uri="{FF2B5EF4-FFF2-40B4-BE49-F238E27FC236}">
                <a16:creationId xmlns:a16="http://schemas.microsoft.com/office/drawing/2014/main" id="{BD1C0D67-9F31-5C02-4D0E-DAB5520171A3}"/>
              </a:ext>
            </a:extLst>
          </p:cNvPr>
          <p:cNvSpPr>
            <a:spLocks noGrp="1"/>
          </p:cNvSpPr>
          <p:nvPr>
            <p:ph type="ftr" sz="quarter" idx="3"/>
          </p:nvPr>
        </p:nvSpPr>
        <p:spPr/>
        <p:txBody>
          <a:bodyPr/>
          <a:lstStyle/>
          <a:p>
            <a:r>
              <a:rPr lang="en-US" dirty="0"/>
              <a:t>© 2026 Redpath and Company, LLC. All rights reserved.</a:t>
            </a:r>
          </a:p>
        </p:txBody>
      </p:sp>
      <p:sp>
        <p:nvSpPr>
          <p:cNvPr id="4" name="Slide Number Placeholder 3">
            <a:extLst>
              <a:ext uri="{FF2B5EF4-FFF2-40B4-BE49-F238E27FC236}">
                <a16:creationId xmlns:a16="http://schemas.microsoft.com/office/drawing/2014/main" id="{DA09944B-4BA4-287D-F4E5-847FC4669630}"/>
              </a:ext>
            </a:extLst>
          </p:cNvPr>
          <p:cNvSpPr>
            <a:spLocks noGrp="1"/>
          </p:cNvSpPr>
          <p:nvPr>
            <p:ph type="sldNum" sz="quarter" idx="4"/>
          </p:nvPr>
        </p:nvSpPr>
        <p:spPr/>
        <p:txBody>
          <a:bodyPr/>
          <a:lstStyle/>
          <a:p>
            <a:fld id="{86FF71B8-800E-F24F-8FDA-A034722324D3}" type="slidenum">
              <a:rPr lang="en-US" smtClean="0"/>
              <a:pPr/>
              <a:t>71</a:t>
            </a:fld>
            <a:endParaRPr lang="en-US" dirty="0"/>
          </a:p>
        </p:txBody>
      </p:sp>
      <p:sp>
        <p:nvSpPr>
          <p:cNvPr id="14" name="Text Placeholder 15">
            <a:extLst>
              <a:ext uri="{FF2B5EF4-FFF2-40B4-BE49-F238E27FC236}">
                <a16:creationId xmlns:a16="http://schemas.microsoft.com/office/drawing/2014/main" id="{3CCE9BFF-2FD6-F1F5-89CA-2C86E98A5A6A}"/>
              </a:ext>
            </a:extLst>
          </p:cNvPr>
          <p:cNvSpPr>
            <a:spLocks noGrp="1" noChangeArrowheads="1"/>
          </p:cNvSpPr>
          <p:nvPr/>
        </p:nvSpPr>
        <p:spPr bwMode="auto">
          <a:xfrm>
            <a:off x="457199" y="1604963"/>
            <a:ext cx="90213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a:buNone/>
            </a:pPr>
            <a:r>
              <a:rPr lang="en-US" dirty="0"/>
              <a:t>Revenue and Expense Recognition</a:t>
            </a:r>
          </a:p>
          <a:p>
            <a:pPr eaLnBrk="1" hangingPunct="1">
              <a:buFont typeface="Arial" panose="020B0604020202020204" pitchFamily="34" charset="0"/>
              <a:buNone/>
            </a:pPr>
            <a:endParaRPr lang="en-US" altLang="en-US" dirty="0"/>
          </a:p>
        </p:txBody>
      </p:sp>
      <p:sp>
        <p:nvSpPr>
          <p:cNvPr id="15" name="Text Placeholder 15">
            <a:extLst>
              <a:ext uri="{FF2B5EF4-FFF2-40B4-BE49-F238E27FC236}">
                <a16:creationId xmlns:a16="http://schemas.microsoft.com/office/drawing/2014/main" id="{70C31A90-F0D7-7F22-4B46-2F2B98DF0034}"/>
              </a:ext>
            </a:extLst>
          </p:cNvPr>
          <p:cNvSpPr>
            <a:spLocks noGrp="1" noChangeArrowheads="1"/>
          </p:cNvSpPr>
          <p:nvPr/>
        </p:nvSpPr>
        <p:spPr bwMode="auto">
          <a:xfrm>
            <a:off x="457200" y="2400453"/>
            <a:ext cx="89077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eaLnBrk="1" hangingPunct="1">
              <a:buFont typeface="Arial" panose="020B0604020202020204" pitchFamily="34" charset="0"/>
              <a:buNone/>
            </a:pPr>
            <a:r>
              <a:rPr lang="en-US" altLang="en-US" dirty="0"/>
              <a:t>Achieving the </a:t>
            </a:r>
            <a:r>
              <a:rPr lang="en-US" altLang="en-US" i="1" dirty="0"/>
              <a:t>objective</a:t>
            </a:r>
            <a:r>
              <a:rPr lang="en-US" altLang="en-US" dirty="0"/>
              <a:t> will include:</a:t>
            </a:r>
          </a:p>
          <a:p>
            <a:pPr eaLnBrk="1" hangingPunct="1">
              <a:buFont typeface="Arial" panose="020B0604020202020204" pitchFamily="34" charset="0"/>
              <a:buNone/>
            </a:pPr>
            <a:endParaRPr lang="en-US" altLang="en-US" sz="2000" dirty="0"/>
          </a:p>
        </p:txBody>
      </p:sp>
      <p:cxnSp>
        <p:nvCxnSpPr>
          <p:cNvPr id="16" name="Straight Connector 15">
            <a:extLst>
              <a:ext uri="{FF2B5EF4-FFF2-40B4-BE49-F238E27FC236}">
                <a16:creationId xmlns:a16="http://schemas.microsoft.com/office/drawing/2014/main" id="{3DBF1B2F-5E93-1869-68D6-1918ADE8193E}"/>
              </a:ext>
            </a:extLst>
          </p:cNvPr>
          <p:cNvCxnSpPr>
            <a:cxnSpLocks/>
          </p:cNvCxnSpPr>
          <p:nvPr/>
        </p:nvCxnSpPr>
        <p:spPr>
          <a:xfrm flipH="1">
            <a:off x="603882" y="2209065"/>
            <a:ext cx="6745288" cy="0"/>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6" name="Text Placeholder 2">
            <a:extLst>
              <a:ext uri="{FF2B5EF4-FFF2-40B4-BE49-F238E27FC236}">
                <a16:creationId xmlns:a16="http://schemas.microsoft.com/office/drawing/2014/main" id="{56058A7A-880C-8B9E-DDD1-B799A8CAEF49}"/>
              </a:ext>
            </a:extLst>
          </p:cNvPr>
          <p:cNvSpPr>
            <a:spLocks noGrp="1" noChangeArrowheads="1"/>
          </p:cNvSpPr>
          <p:nvPr/>
        </p:nvSpPr>
        <p:spPr bwMode="auto">
          <a:xfrm>
            <a:off x="457199" y="2938709"/>
            <a:ext cx="10232057"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400" b="1">
                <a:solidFill>
                  <a:schemeClr val="tx2"/>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600">
                <a:solidFill>
                  <a:schemeClr val="tx1"/>
                </a:solidFill>
                <a:latin typeface="Arial" panose="020B0604020202020204" pitchFamily="34" charset="0"/>
              </a:defRPr>
            </a:lvl9pPr>
          </a:lstStyle>
          <a:p>
            <a:pPr marL="285750" indent="-285750">
              <a:lnSpc>
                <a:spcPct val="100000"/>
              </a:lnSpc>
            </a:pPr>
            <a:r>
              <a:rPr lang="en-US" altLang="en-US" sz="2000" b="0" dirty="0">
                <a:solidFill>
                  <a:schemeClr val="tx1"/>
                </a:solidFill>
              </a:rPr>
              <a:t>Development of guidance applicable to topics for which existing guidance is limited</a:t>
            </a:r>
          </a:p>
          <a:p>
            <a:pPr marL="285750" indent="-285750">
              <a:lnSpc>
                <a:spcPct val="100000"/>
              </a:lnSpc>
            </a:pPr>
            <a:r>
              <a:rPr lang="en-US" altLang="en-US" sz="2000" b="0" dirty="0">
                <a:solidFill>
                  <a:schemeClr val="tx1"/>
                </a:solidFill>
              </a:rPr>
              <a:t>Improvement of existing guidance that has been identified as challenging to apply</a:t>
            </a:r>
          </a:p>
          <a:p>
            <a:pPr marL="285750" indent="-285750">
              <a:lnSpc>
                <a:spcPct val="100000"/>
              </a:lnSpc>
            </a:pPr>
            <a:r>
              <a:rPr lang="en-US" altLang="en-US" sz="2000" b="0" dirty="0">
                <a:solidFill>
                  <a:schemeClr val="tx1"/>
                </a:solidFill>
              </a:rPr>
              <a:t>Consideration of a performance obligation approach to GASB’s authoritative literature</a:t>
            </a:r>
          </a:p>
          <a:p>
            <a:pPr marL="285750" indent="-285750">
              <a:lnSpc>
                <a:spcPct val="100000"/>
              </a:lnSpc>
            </a:pPr>
            <a:r>
              <a:rPr lang="en-US" altLang="en-US" sz="2000" b="0" dirty="0">
                <a:solidFill>
                  <a:schemeClr val="tx1"/>
                </a:solidFill>
              </a:rPr>
              <a:t>Assessment of existing and proposed guidance based on the conceptual framework</a:t>
            </a:r>
          </a:p>
          <a:p>
            <a:pPr>
              <a:lnSpc>
                <a:spcPct val="100000"/>
              </a:lnSpc>
              <a:buNone/>
            </a:pPr>
            <a:r>
              <a:rPr lang="en-US" altLang="en-US" sz="1000" b="0" dirty="0">
                <a:solidFill>
                  <a:schemeClr val="tx1"/>
                </a:solidFill>
              </a:rPr>
              <a:t> </a:t>
            </a:r>
          </a:p>
          <a:p>
            <a:pPr marL="285750" indent="-285750">
              <a:lnSpc>
                <a:spcPct val="100000"/>
              </a:lnSpc>
            </a:pPr>
            <a:endParaRPr lang="en-US" altLang="en-US" sz="2000" b="0" dirty="0">
              <a:solidFill>
                <a:schemeClr val="tx1"/>
              </a:solidFill>
            </a:endParaRPr>
          </a:p>
        </p:txBody>
      </p:sp>
    </p:spTree>
    <p:extLst>
      <p:ext uri="{BB962C8B-B14F-4D97-AF65-F5344CB8AC3E}">
        <p14:creationId xmlns:p14="http://schemas.microsoft.com/office/powerpoint/2010/main" val="37038404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13D0B-8EEB-925C-BB9E-AA38A44BE07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A43A640-D7E2-365A-859F-E1460A700CF0}"/>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FC479869-BA1A-2C88-C002-57648BF41185}"/>
              </a:ext>
            </a:extLst>
          </p:cNvPr>
          <p:cNvSpPr>
            <a:spLocks noGrp="1"/>
          </p:cNvSpPr>
          <p:nvPr>
            <p:ph type="sldNum" sz="quarter" idx="4"/>
          </p:nvPr>
        </p:nvSpPr>
        <p:spPr/>
        <p:txBody>
          <a:bodyPr/>
          <a:lstStyle/>
          <a:p>
            <a:fld id="{86FF71B8-800E-F24F-8FDA-A034722324D3}" type="slidenum">
              <a:rPr lang="en-US" smtClean="0"/>
              <a:pPr/>
              <a:t>72</a:t>
            </a:fld>
            <a:endParaRPr lang="en-US" dirty="0"/>
          </a:p>
        </p:txBody>
      </p:sp>
      <p:sp>
        <p:nvSpPr>
          <p:cNvPr id="10" name="Oval 9">
            <a:extLst>
              <a:ext uri="{FF2B5EF4-FFF2-40B4-BE49-F238E27FC236}">
                <a16:creationId xmlns:a16="http://schemas.microsoft.com/office/drawing/2014/main" id="{9869F4CA-87E8-38B8-6DCD-B9AB1646039D}"/>
              </a:ext>
            </a:extLst>
          </p:cNvPr>
          <p:cNvSpPr/>
          <p:nvPr/>
        </p:nvSpPr>
        <p:spPr>
          <a:xfrm>
            <a:off x="5722385" y="3005073"/>
            <a:ext cx="839586" cy="8395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a:extLst>
              <a:ext uri="{FF2B5EF4-FFF2-40B4-BE49-F238E27FC236}">
                <a16:creationId xmlns:a16="http://schemas.microsoft.com/office/drawing/2014/main" id="{91888F3E-C97C-AE93-1F09-32D7C04F4805}"/>
              </a:ext>
            </a:extLst>
          </p:cNvPr>
          <p:cNvSpPr>
            <a:spLocks noGrp="1"/>
          </p:cNvSpPr>
          <p:nvPr/>
        </p:nvSpPr>
        <p:spPr>
          <a:xfrm>
            <a:off x="1110590" y="889252"/>
            <a:ext cx="10063172" cy="2106073"/>
          </a:xfrm>
          <a:prstGeom prst="rect">
            <a:avLst/>
          </a:prstGeom>
        </p:spPr>
        <p:txBody>
          <a:bodyPr vert="horz" lIns="91440" tIns="45720" rIns="91440" bIns="45720" rtlCol="0">
            <a:normAutofit fontScale="92500"/>
          </a:bodyPr>
          <a:lstStyle>
            <a:lvl1pPr marL="0" indent="0" algn="ctr" defTabSz="914400" rtl="0" eaLnBrk="1" latinLnBrk="0" hangingPunct="1">
              <a:lnSpc>
                <a:spcPct val="114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900" dirty="0">
                <a:effectLst/>
              </a:rPr>
              <a:t>Pre-Agenda Research</a:t>
            </a:r>
          </a:p>
          <a:p>
            <a:r>
              <a:rPr lang="en-US" sz="3500" dirty="0">
                <a:effectLst/>
              </a:rPr>
              <a:t>The following items are currently being considered by GASB as potential future projects</a:t>
            </a:r>
          </a:p>
        </p:txBody>
      </p:sp>
      <p:sp>
        <p:nvSpPr>
          <p:cNvPr id="6" name="TextBox 5">
            <a:extLst>
              <a:ext uri="{FF2B5EF4-FFF2-40B4-BE49-F238E27FC236}">
                <a16:creationId xmlns:a16="http://schemas.microsoft.com/office/drawing/2014/main" id="{84B25364-95FB-EC0E-EF1E-3C438DDA4D8F}"/>
              </a:ext>
            </a:extLst>
          </p:cNvPr>
          <p:cNvSpPr txBox="1"/>
          <p:nvPr/>
        </p:nvSpPr>
        <p:spPr>
          <a:xfrm>
            <a:off x="522425" y="4049976"/>
            <a:ext cx="11239499" cy="2246769"/>
          </a:xfrm>
          <a:prstGeom prst="rect">
            <a:avLst/>
          </a:prstGeom>
          <a:noFill/>
        </p:spPr>
        <p:txBody>
          <a:bodyPr wrap="square" numCol="2" rtlCol="0">
            <a:spAutoFit/>
          </a:bodyPr>
          <a:lstStyle/>
          <a:p>
            <a:pPr marL="342900" indent="-342900">
              <a:buFont typeface="Arial" panose="020B0604020202020204" pitchFamily="34" charset="0"/>
              <a:buChar char="•"/>
            </a:pPr>
            <a:r>
              <a:rPr lang="en-US" sz="2000" i="1" dirty="0"/>
              <a:t>Digital Assets</a:t>
            </a:r>
          </a:p>
          <a:p>
            <a:endParaRPr lang="en-US" sz="2000" i="1" dirty="0"/>
          </a:p>
          <a:p>
            <a:pPr marL="342900" indent="-342900">
              <a:buFont typeface="Arial" panose="020B0604020202020204" pitchFamily="34" charset="0"/>
              <a:buChar char="•"/>
            </a:pPr>
            <a:r>
              <a:rPr lang="en-US" sz="2000" i="1" dirty="0"/>
              <a:t>Financial Reporting Entity Improvements</a:t>
            </a:r>
          </a:p>
          <a:p>
            <a:endParaRPr lang="en-US" sz="2000" i="1" dirty="0"/>
          </a:p>
          <a:p>
            <a:pPr marL="342900" indent="-342900">
              <a:buFont typeface="Arial" panose="020B0604020202020204" pitchFamily="34" charset="0"/>
              <a:buChar char="•"/>
            </a:pPr>
            <a:r>
              <a:rPr lang="en-US" sz="2000" i="1" dirty="0"/>
              <a:t>GAAP Structure</a:t>
            </a:r>
          </a:p>
          <a:p>
            <a:endParaRPr lang="en-US" sz="2000" i="1" dirty="0"/>
          </a:p>
          <a:p>
            <a:pPr marL="342900" indent="-342900">
              <a:buFont typeface="Arial" panose="020B0604020202020204" pitchFamily="34" charset="0"/>
              <a:buChar char="•"/>
            </a:pPr>
            <a:r>
              <a:rPr lang="en-US" sz="2000" i="1" dirty="0"/>
              <a:t>Pension and OPEB Disclosures</a:t>
            </a:r>
          </a:p>
          <a:p>
            <a:pPr marL="342900" indent="-342900">
              <a:buFont typeface="Arial" panose="020B0604020202020204" pitchFamily="34" charset="0"/>
              <a:buChar char="•"/>
            </a:pPr>
            <a:r>
              <a:rPr lang="en-US" sz="2000" i="1" dirty="0"/>
              <a:t>Pension and OPEB – effects of deferred outflows and inflows on expense</a:t>
            </a:r>
          </a:p>
          <a:p>
            <a:endParaRPr lang="en-US" sz="2000" i="1" dirty="0"/>
          </a:p>
          <a:p>
            <a:pPr marL="342900" indent="-342900">
              <a:buFont typeface="Arial" panose="020B0604020202020204" pitchFamily="34" charset="0"/>
              <a:buChar char="•"/>
            </a:pPr>
            <a:r>
              <a:rPr lang="en-US" sz="2000" i="1" dirty="0"/>
              <a:t>Revenue and Expense Recognition – note disclosures</a:t>
            </a:r>
          </a:p>
        </p:txBody>
      </p:sp>
      <p:pic>
        <p:nvPicPr>
          <p:cNvPr id="5" name="Graphic 4" descr="Head with gears with solid fill">
            <a:extLst>
              <a:ext uri="{FF2B5EF4-FFF2-40B4-BE49-F238E27FC236}">
                <a16:creationId xmlns:a16="http://schemas.microsoft.com/office/drawing/2014/main" id="{257FE065-32DA-36CB-2369-1BF8E77BD3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46858" y="3121864"/>
            <a:ext cx="590635" cy="590635"/>
          </a:xfrm>
          <a:prstGeom prst="rect">
            <a:avLst/>
          </a:prstGeom>
        </p:spPr>
      </p:pic>
    </p:spTree>
    <p:extLst>
      <p:ext uri="{BB962C8B-B14F-4D97-AF65-F5344CB8AC3E}">
        <p14:creationId xmlns:p14="http://schemas.microsoft.com/office/powerpoint/2010/main" val="40346551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CBCA733-931D-640A-C211-AD2C2EF771C0}"/>
              </a:ext>
            </a:extLst>
          </p:cNvPr>
          <p:cNvSpPr>
            <a:spLocks noGrp="1"/>
          </p:cNvSpPr>
          <p:nvPr>
            <p:ph type="ftr" sz="quarter" idx="3"/>
          </p:nvPr>
        </p:nvSpPr>
        <p:spPr/>
        <p:txBody>
          <a:bodyPr/>
          <a:lstStyle/>
          <a:p>
            <a:r>
              <a:rPr lang="en-US" dirty="0"/>
              <a:t>© 2026 Redpath and Company, LLC. All rights reserved.</a:t>
            </a:r>
          </a:p>
        </p:txBody>
      </p:sp>
      <p:sp>
        <p:nvSpPr>
          <p:cNvPr id="3" name="Slide Number Placeholder 2">
            <a:extLst>
              <a:ext uri="{FF2B5EF4-FFF2-40B4-BE49-F238E27FC236}">
                <a16:creationId xmlns:a16="http://schemas.microsoft.com/office/drawing/2014/main" id="{9F6B15FD-9456-02BF-EBB3-308A16B74287}"/>
              </a:ext>
            </a:extLst>
          </p:cNvPr>
          <p:cNvSpPr>
            <a:spLocks noGrp="1"/>
          </p:cNvSpPr>
          <p:nvPr>
            <p:ph type="sldNum" sz="quarter" idx="4"/>
          </p:nvPr>
        </p:nvSpPr>
        <p:spPr/>
        <p:txBody>
          <a:bodyPr/>
          <a:lstStyle/>
          <a:p>
            <a:fld id="{86FF71B8-800E-F24F-8FDA-A034722324D3}" type="slidenum">
              <a:rPr lang="en-US" smtClean="0"/>
              <a:pPr/>
              <a:t>73</a:t>
            </a:fld>
            <a:endParaRPr lang="en-US" dirty="0"/>
          </a:p>
        </p:txBody>
      </p:sp>
      <p:sp>
        <p:nvSpPr>
          <p:cNvPr id="7" name="Title 1">
            <a:extLst>
              <a:ext uri="{FF2B5EF4-FFF2-40B4-BE49-F238E27FC236}">
                <a16:creationId xmlns:a16="http://schemas.microsoft.com/office/drawing/2014/main" id="{41AA4EEA-46CA-F98D-FED0-F098A28C3CC6}"/>
              </a:ext>
            </a:extLst>
          </p:cNvPr>
          <p:cNvSpPr txBox="1">
            <a:spLocks/>
          </p:cNvSpPr>
          <p:nvPr/>
        </p:nvSpPr>
        <p:spPr>
          <a:xfrm>
            <a:off x="606287" y="1122363"/>
            <a:ext cx="5565913" cy="2387600"/>
          </a:xfrm>
          <a:prstGeom prst="rect">
            <a:avLst/>
          </a:prstGeom>
        </p:spPr>
        <p:txBody>
          <a:bodyPr anchor="b">
            <a:normAutofit/>
          </a:bodyPr>
          <a:lstStyle>
            <a:lvl1pPr algn="l" defTabSz="914400" rtl="0" eaLnBrk="1" latinLnBrk="0" hangingPunct="1">
              <a:lnSpc>
                <a:spcPct val="90000"/>
              </a:lnSpc>
              <a:spcBef>
                <a:spcPct val="0"/>
              </a:spcBef>
              <a:buNone/>
              <a:defRPr sz="4800" b="1" kern="1200">
                <a:solidFill>
                  <a:schemeClr val="bg1"/>
                </a:solidFill>
                <a:latin typeface="+mj-lt"/>
                <a:ea typeface="+mj-ea"/>
                <a:cs typeface="+mj-cs"/>
              </a:defRPr>
            </a:lvl1pPr>
          </a:lstStyle>
          <a:p>
            <a:r>
              <a:rPr lang="en-US" dirty="0">
                <a:solidFill>
                  <a:schemeClr val="tx1"/>
                </a:solidFill>
              </a:rPr>
              <a:t>Questions?</a:t>
            </a:r>
          </a:p>
        </p:txBody>
      </p:sp>
      <p:sp>
        <p:nvSpPr>
          <p:cNvPr id="8" name="Subtitle 2">
            <a:extLst>
              <a:ext uri="{FF2B5EF4-FFF2-40B4-BE49-F238E27FC236}">
                <a16:creationId xmlns:a16="http://schemas.microsoft.com/office/drawing/2014/main" id="{600778D1-20DC-DBD3-FB27-07E717C78948}"/>
              </a:ext>
            </a:extLst>
          </p:cNvPr>
          <p:cNvSpPr txBox="1">
            <a:spLocks/>
          </p:cNvSpPr>
          <p:nvPr/>
        </p:nvSpPr>
        <p:spPr>
          <a:xfrm>
            <a:off x="606286" y="3941414"/>
            <a:ext cx="5337313" cy="69091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solidFill>
                  <a:schemeClr val="tx2"/>
                </a:solidFill>
              </a:rPr>
              <a:t>Andy Hering, CPA</a:t>
            </a:r>
          </a:p>
          <a:p>
            <a:r>
              <a:rPr lang="en-US" sz="2000" dirty="0">
                <a:solidFill>
                  <a:schemeClr val="tx2"/>
                </a:solidFill>
              </a:rPr>
              <a:t>Partner</a:t>
            </a:r>
          </a:p>
          <a:p>
            <a:r>
              <a:rPr lang="en-US" sz="2000" dirty="0">
                <a:solidFill>
                  <a:schemeClr val="tx2"/>
                </a:solidFill>
              </a:rPr>
              <a:t>ahering@redpathcpas.com</a:t>
            </a:r>
          </a:p>
        </p:txBody>
      </p:sp>
      <p:sp>
        <p:nvSpPr>
          <p:cNvPr id="9" name="Rectangle 8">
            <a:extLst>
              <a:ext uri="{FF2B5EF4-FFF2-40B4-BE49-F238E27FC236}">
                <a16:creationId xmlns:a16="http://schemas.microsoft.com/office/drawing/2014/main" id="{D174F2A1-FD98-F69B-25B9-EB9916E85391}"/>
              </a:ext>
            </a:extLst>
          </p:cNvPr>
          <p:cNvSpPr/>
          <p:nvPr/>
        </p:nvSpPr>
        <p:spPr>
          <a:xfrm flipH="1">
            <a:off x="606286" y="3695338"/>
            <a:ext cx="5041927" cy="60700"/>
          </a:xfrm>
          <a:prstGeom prst="rect">
            <a:avLst/>
          </a:prstGeom>
          <a:solidFill>
            <a:srgbClr val="F6D4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ubtitle 2">
            <a:extLst>
              <a:ext uri="{FF2B5EF4-FFF2-40B4-BE49-F238E27FC236}">
                <a16:creationId xmlns:a16="http://schemas.microsoft.com/office/drawing/2014/main" id="{1D5506DD-53F1-7B45-D0A0-EC55917126FC}"/>
              </a:ext>
            </a:extLst>
          </p:cNvPr>
          <p:cNvSpPr txBox="1">
            <a:spLocks/>
          </p:cNvSpPr>
          <p:nvPr/>
        </p:nvSpPr>
        <p:spPr>
          <a:xfrm>
            <a:off x="4910273" y="3941414"/>
            <a:ext cx="5337313" cy="69091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solidFill>
                  <a:schemeClr val="tx2"/>
                </a:solidFill>
              </a:rPr>
              <a:t>Rebecca M. Petersen, CPA</a:t>
            </a:r>
          </a:p>
          <a:p>
            <a:r>
              <a:rPr lang="en-US" sz="2000" dirty="0">
                <a:solidFill>
                  <a:schemeClr val="tx2"/>
                </a:solidFill>
              </a:rPr>
              <a:t>Managing Director</a:t>
            </a:r>
          </a:p>
          <a:p>
            <a:r>
              <a:rPr lang="en-US" sz="2000" dirty="0">
                <a:solidFill>
                  <a:schemeClr val="tx2"/>
                </a:solidFill>
              </a:rPr>
              <a:t>rpetersen@redpathcpas.com</a:t>
            </a:r>
          </a:p>
        </p:txBody>
      </p:sp>
    </p:spTree>
    <p:extLst>
      <p:ext uri="{BB962C8B-B14F-4D97-AF65-F5344CB8AC3E}">
        <p14:creationId xmlns:p14="http://schemas.microsoft.com/office/powerpoint/2010/main" val="1104016439"/>
      </p:ext>
    </p:extLst>
  </p:cSld>
  <p:clrMapOvr>
    <a:masterClrMapping/>
  </p:clrMapOvr>
</p:sld>
</file>

<file path=ppt/theme/theme1.xml><?xml version="1.0" encoding="utf-8"?>
<a:theme xmlns:a="http://schemas.openxmlformats.org/drawingml/2006/main" name="Office Theme">
  <a:themeElements>
    <a:clrScheme name="Redpath Color Palette FINAL">
      <a:dk1>
        <a:srgbClr val="071930"/>
      </a:dk1>
      <a:lt1>
        <a:srgbClr val="FFFFFF"/>
      </a:lt1>
      <a:dk2>
        <a:srgbClr val="40797D"/>
      </a:dk2>
      <a:lt2>
        <a:srgbClr val="F3F1ED"/>
      </a:lt2>
      <a:accent1>
        <a:srgbClr val="071930"/>
      </a:accent1>
      <a:accent2>
        <a:srgbClr val="40797D"/>
      </a:accent2>
      <a:accent3>
        <a:srgbClr val="C3D82E"/>
      </a:accent3>
      <a:accent4>
        <a:srgbClr val="2A5057"/>
      </a:accent4>
      <a:accent5>
        <a:srgbClr val="F5D36C"/>
      </a:accent5>
      <a:accent6>
        <a:srgbClr val="F37C36"/>
      </a:accent6>
      <a:hlink>
        <a:srgbClr val="40797D"/>
      </a:hlink>
      <a:folHlink>
        <a:srgbClr val="07193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50000"/>
          </a:schemeClr>
        </a:solidFill>
        <a:ln w="76200">
          <a:solidFill>
            <a:schemeClr val="bg1"/>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dpath Main Presentation Template 2026" id="{D8B9BBED-32C3-4742-BF94-8AF310F92FA3}" vid="{01A7C9F9-A47F-4125-946B-6810FFE4A9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A7C8F03D351F4C8FDC0CE6A0233364" ma:contentTypeVersion="12" ma:contentTypeDescription="Create a new document." ma:contentTypeScope="" ma:versionID="0f3e93f98407f2fa5a40d4390515e759">
  <xsd:schema xmlns:xsd="http://www.w3.org/2001/XMLSchema" xmlns:xs="http://www.w3.org/2001/XMLSchema" xmlns:p="http://schemas.microsoft.com/office/2006/metadata/properties" xmlns:ns2="2aa51131-06f9-4ef8-aaa4-776982c97013" xmlns:ns3="e5d7d9be-9664-41b9-95af-d55b99cbe626" targetNamespace="http://schemas.microsoft.com/office/2006/metadata/properties" ma:root="true" ma:fieldsID="a25d9fee1de1fd4280c02c4ee5483ca8" ns2:_="" ns3:_="">
    <xsd:import namespace="2aa51131-06f9-4ef8-aaa4-776982c97013"/>
    <xsd:import namespace="e5d7d9be-9664-41b9-95af-d55b99cbe626"/>
    <xsd:element name="properties">
      <xsd:complexType>
        <xsd:sequence>
          <xsd:element name="documentManagement">
            <xsd:complexType>
              <xsd:all>
                <xsd:element ref="ns2:Imagetest"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a51131-06f9-4ef8-aaa4-776982c97013" elementFormDefault="qualified">
    <xsd:import namespace="http://schemas.microsoft.com/office/2006/documentManagement/types"/>
    <xsd:import namespace="http://schemas.microsoft.com/office/infopath/2007/PartnerControls"/>
    <xsd:element name="Imagetest" ma:index="8" nillable="true" ma:displayName="Image test" ma:format="Thumbnail" ma:internalName="Imagetest">
      <xsd:simpleType>
        <xsd:restriction base="dms:Unknow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f36b909-6749-4baa-99a1-4b74c25381a9"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d7d9be-9664-41b9-95af-d55b99cbe62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26a2943-e2d2-44bb-b82c-51619469329d}" ma:internalName="TaxCatchAll" ma:showField="CatchAllData" ma:web="e5d7d9be-9664-41b9-95af-d55b99cbe6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aa51131-06f9-4ef8-aaa4-776982c97013">
      <Terms xmlns="http://schemas.microsoft.com/office/infopath/2007/PartnerControls"/>
    </lcf76f155ced4ddcb4097134ff3c332f>
    <Imagetest xmlns="2aa51131-06f9-4ef8-aaa4-776982c97013" xsi:nil="true"/>
    <TaxCatchAll xmlns="e5d7d9be-9664-41b9-95af-d55b99cbe626" xsi:nil="true"/>
  </documentManagement>
</p:properties>
</file>

<file path=customXml/itemProps1.xml><?xml version="1.0" encoding="utf-8"?>
<ds:datastoreItem xmlns:ds="http://schemas.openxmlformats.org/officeDocument/2006/customXml" ds:itemID="{7DF34C74-1D44-4140-8F92-7E3F05C511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a51131-06f9-4ef8-aaa4-776982c97013"/>
    <ds:schemaRef ds:uri="e5d7d9be-9664-41b9-95af-d55b99cbe6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D2CC49-0234-4EC1-AD58-5BF4ED812CDF}">
  <ds:schemaRefs>
    <ds:schemaRef ds:uri="http://schemas.microsoft.com/sharepoint/v3/contenttype/forms"/>
  </ds:schemaRefs>
</ds:datastoreItem>
</file>

<file path=customXml/itemProps3.xml><?xml version="1.0" encoding="utf-8"?>
<ds:datastoreItem xmlns:ds="http://schemas.openxmlformats.org/officeDocument/2006/customXml" ds:itemID="{922016A1-03C4-4255-B5C6-8EF04727AAE0}">
  <ds:schemaRefs>
    <ds:schemaRef ds:uri="http://schemas.microsoft.com/office/2006/metadata/properties"/>
    <ds:schemaRef ds:uri="http://schemas.microsoft.com/office/infopath/2007/PartnerControls"/>
    <ds:schemaRef ds:uri="2aa51131-06f9-4ef8-aaa4-776982c97013"/>
    <ds:schemaRef ds:uri="e5d7d9be-9664-41b9-95af-d55b99cbe626"/>
  </ds:schemaRefs>
</ds:datastoreItem>
</file>

<file path=docProps/app.xml><?xml version="1.0" encoding="utf-8"?>
<Properties xmlns="http://schemas.openxmlformats.org/officeDocument/2006/extended-properties" xmlns:vt="http://schemas.openxmlformats.org/officeDocument/2006/docPropsVTypes">
  <Template>DRAFT 2026 GASB Update - MNGFOA</Template>
  <TotalTime>3548</TotalTime>
  <Words>5152</Words>
  <Application>Microsoft Office PowerPoint</Application>
  <PresentationFormat>Widescreen</PresentationFormat>
  <Paragraphs>607</Paragraphs>
  <Slides>73</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Aptos</vt:lpstr>
      <vt:lpstr>Arial</vt:lpstr>
      <vt:lpstr>Courier New</vt:lpstr>
      <vt:lpstr>Helvetica Neue</vt:lpstr>
      <vt:lpstr>Wingdings</vt:lpstr>
      <vt:lpstr>Office Theme</vt:lpstr>
      <vt:lpstr>GASB Update</vt:lpstr>
      <vt:lpstr>Today’s Agenda</vt:lpstr>
      <vt:lpstr>PowerPoint Presentation</vt:lpstr>
      <vt:lpstr>GASB 103 - Overview</vt:lpstr>
      <vt:lpstr>GASB 103 – MD&amp;A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GASB 103 – MD&amp;A</vt:lpstr>
      <vt:lpstr>GASB 103 – MD&amp;A</vt:lpstr>
      <vt:lpstr>GASB 103 – MD&amp;A</vt:lpstr>
      <vt:lpstr>GASB 103 – MD&amp;A</vt:lpstr>
      <vt:lpstr>GASB 103 – MD&amp;A</vt:lpstr>
      <vt:lpstr>GASB 103 – MD&amp;A</vt:lpstr>
      <vt:lpstr>GASB 103 – MD&amp;A</vt:lpstr>
      <vt:lpstr>GASB 103 – MD&amp;A</vt:lpstr>
      <vt:lpstr>GASB 103 – Unusual or Infrequent Items</vt:lpstr>
      <vt:lpstr>GASB 103 – Major Component Units</vt:lpstr>
      <vt:lpstr>GASB 103 – Major Component Units</vt:lpstr>
      <vt:lpstr>GASB 103 – Major Component Units</vt:lpstr>
      <vt:lpstr>GASB 103 – Budgetary Comparison Information</vt:lpstr>
      <vt:lpstr>GASB 103 – Budgetary Comparison Information</vt:lpstr>
      <vt:lpstr>GASB 103 – Budgetary Comparison Information</vt:lpstr>
      <vt:lpstr>GASB 103 – Proprietary Statement Presentation</vt:lpstr>
      <vt:lpstr>GASB 103 – Proprietary Statement Presentation</vt:lpstr>
      <vt:lpstr>GASB 103 – Proprietary Statement Presentation</vt:lpstr>
      <vt:lpstr>GASB 103 – Proprietary Statement Presentation</vt:lpstr>
      <vt:lpstr>GASB 103 – Proprietary Statement Presentation</vt:lpstr>
      <vt:lpstr>GASB 103 – Proprietary Statement Presentation</vt:lpstr>
      <vt:lpstr>Proposed Implementation Guide</vt:lpstr>
      <vt:lpstr>Proposed Implementation Guide</vt:lpstr>
      <vt:lpstr>GASB 103 – Financial Trends</vt:lpstr>
      <vt:lpstr>PowerPoint Presentation</vt:lpstr>
      <vt:lpstr>GASB 104 – Disclosure of Certain Capital Assets</vt:lpstr>
      <vt:lpstr>GASB 104 – Disclosure of Certain Capital Assets</vt:lpstr>
      <vt:lpstr>GASB 104 – Disclosure of Certain Capital Assets</vt:lpstr>
      <vt:lpstr>GASB 104 – Disclosure of Certain Capital Assets</vt:lpstr>
      <vt:lpstr>GASB 104 – Disclosure of Certain Capital Assets</vt:lpstr>
      <vt:lpstr>GASB 104 – Disclosure of Certain Capital Assets</vt:lpstr>
      <vt:lpstr>PowerPoint Presentation</vt:lpstr>
      <vt:lpstr>GASB 104 – Disclosure of Certain Capital Assets</vt:lpstr>
      <vt:lpstr>GASB 104 – Disclosure of Certain Capital Assets</vt:lpstr>
      <vt:lpstr>GASB 104 – Disclosure of Certain Capital Assets</vt:lpstr>
      <vt:lpstr>PowerPoint Presentation</vt:lpstr>
      <vt:lpstr>GASB 105 – Subsequent Events</vt:lpstr>
      <vt:lpstr>GASB 105 – Subsequent Events</vt:lpstr>
      <vt:lpstr>GASB 105 – Subsequent Events</vt:lpstr>
      <vt:lpstr>GASB 105 – Subsequent Events</vt:lpstr>
      <vt:lpstr>GASB 105 – Subsequent Events</vt:lpstr>
      <vt:lpstr>GASB 105 – Subsequent Events</vt:lpstr>
      <vt:lpstr>GASB 105 – Subsequent Events</vt:lpstr>
      <vt:lpstr>GASB 105 – Subsequent Events</vt:lpstr>
      <vt:lpstr>GASB 105 – Subsequent Events</vt:lpstr>
      <vt:lpstr>PowerPoint Presentation</vt:lpstr>
      <vt:lpstr>PowerPoint Presentation</vt:lpstr>
      <vt:lpstr>PowerPoint Presentation</vt:lpstr>
      <vt:lpstr>Exposure Draft</vt:lpstr>
      <vt:lpstr>Exposure Draft</vt:lpstr>
      <vt:lpstr>Exposure Draft</vt:lpstr>
      <vt:lpstr>Exposure Draft</vt:lpstr>
      <vt:lpstr>Exposure Draft</vt:lpstr>
      <vt:lpstr>Exposure Draft</vt:lpstr>
      <vt:lpstr>PowerPoint Presentation</vt:lpstr>
      <vt:lpstr>Preliminary Views</vt:lpstr>
      <vt:lpstr>Preliminary Views</vt:lpstr>
      <vt:lpstr>PowerPoint Presentation</vt:lpstr>
      <vt:lpstr>Preliminary Views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M. Petersen</dc:creator>
  <cp:lastModifiedBy>Rebecca M. Petersen</cp:lastModifiedBy>
  <cp:revision>54</cp:revision>
  <cp:lastPrinted>2025-09-28T18:40:06Z</cp:lastPrinted>
  <dcterms:created xsi:type="dcterms:W3CDTF">2026-09-03T12:47:39Z</dcterms:created>
  <dcterms:modified xsi:type="dcterms:W3CDTF">2026-09-05T23:56:21Z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0x010100BDA7C8F03D351F4C8FDC0CE6A0233364</vt:lpwstr>
  </property>
</Properties>
</file>