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1.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2.xml" ContentType="application/vnd.openxmlformats-officedocument.themeOverride+xml"/>
  <Override PartName="/ppt/charts/chart10.xml" ContentType="application/vnd.openxmlformats-officedocument.drawingml.chart+xml"/>
  <Override PartName="/ppt/theme/themeOverride3.xml" ContentType="application/vnd.openxmlformats-officedocument.themeOverr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4.xml" ContentType="application/vnd.openxmlformats-officedocument.presentationml.notesSl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4.xml" ContentType="application/vnd.openxmlformats-officedocument.themeOverride+xml"/>
  <Override PartName="/ppt/drawings/drawing1.xml" ContentType="application/vnd.openxmlformats-officedocument.drawingml.chartshape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41"/>
  </p:notesMasterIdLst>
  <p:handoutMasterIdLst>
    <p:handoutMasterId r:id="rId42"/>
  </p:handoutMasterIdLst>
  <p:sldIdLst>
    <p:sldId id="256" r:id="rId2"/>
    <p:sldId id="2145706541" r:id="rId3"/>
    <p:sldId id="2145706536" r:id="rId4"/>
    <p:sldId id="2145706562" r:id="rId5"/>
    <p:sldId id="260" r:id="rId6"/>
    <p:sldId id="2145706555" r:id="rId7"/>
    <p:sldId id="257" r:id="rId8"/>
    <p:sldId id="2145706560" r:id="rId9"/>
    <p:sldId id="323" r:id="rId10"/>
    <p:sldId id="2145706558" r:id="rId11"/>
    <p:sldId id="2145706539" r:id="rId12"/>
    <p:sldId id="2145706549" r:id="rId13"/>
    <p:sldId id="2145706550" r:id="rId14"/>
    <p:sldId id="2145706564" r:id="rId15"/>
    <p:sldId id="296" r:id="rId16"/>
    <p:sldId id="297" r:id="rId17"/>
    <p:sldId id="295" r:id="rId18"/>
    <p:sldId id="298" r:id="rId19"/>
    <p:sldId id="266" r:id="rId20"/>
    <p:sldId id="299" r:id="rId21"/>
    <p:sldId id="2145706537" r:id="rId22"/>
    <p:sldId id="2145706533" r:id="rId23"/>
    <p:sldId id="2145706553" r:id="rId24"/>
    <p:sldId id="2145706567" r:id="rId25"/>
    <p:sldId id="2145706566" r:id="rId26"/>
    <p:sldId id="406" r:id="rId27"/>
    <p:sldId id="389" r:id="rId28"/>
    <p:sldId id="2145706568" r:id="rId29"/>
    <p:sldId id="416" r:id="rId30"/>
    <p:sldId id="2145706548" r:id="rId31"/>
    <p:sldId id="2145706565" r:id="rId32"/>
    <p:sldId id="2145706543" r:id="rId33"/>
    <p:sldId id="2145706552" r:id="rId34"/>
    <p:sldId id="1432" r:id="rId35"/>
    <p:sldId id="1429" r:id="rId36"/>
    <p:sldId id="894" r:id="rId37"/>
    <p:sldId id="2145706544" r:id="rId38"/>
    <p:sldId id="419" r:id="rId39"/>
    <p:sldId id="2145706563" r:id="rId40"/>
  </p:sldIdLst>
  <p:sldSz cx="9144000" cy="6858000" type="screen4x3"/>
  <p:notesSz cx="9236075" cy="6950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2" userDrawn="1">
          <p15:clr>
            <a:srgbClr val="A4A3A4"/>
          </p15:clr>
        </p15:guide>
        <p15:guide id="2" pos="26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74DBCAC-24B4-F682-102D-AC849B3BFE16}" name="Rebecca Garvin" initials="RG" userId="S::garvinr@pfm.com::90b78f04-6b56-43d9-a7f7-13d5c13e240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ori O'Brien" initials="LO" lastIdx="5" clrIdx="0">
    <p:extLst>
      <p:ext uri="{19B8F6BF-5375-455C-9EA6-DF929625EA0E}">
        <p15:presenceInfo xmlns:p15="http://schemas.microsoft.com/office/powerpoint/2012/main" userId="S::obrienl@pfm.com::5bbe1e26-1284-43d3-bd77-9c2c0c5639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B9A3"/>
    <a:srgbClr val="FFD051"/>
    <a:srgbClr val="3E6BB3"/>
    <a:srgbClr val="C7B8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501" autoAdjust="0"/>
  </p:normalViewPr>
  <p:slideViewPr>
    <p:cSldViewPr snapToGrid="0">
      <p:cViewPr varScale="1">
        <p:scale>
          <a:sx n="111" d="100"/>
          <a:sy n="111" d="100"/>
        </p:scale>
        <p:origin x="1650" y="96"/>
      </p:cViewPr>
      <p:guideLst>
        <p:guide orient="horz" pos="792"/>
        <p:guide pos="264"/>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85" d="100"/>
          <a:sy n="85" d="100"/>
        </p:scale>
        <p:origin x="2011"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48"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corp.publicfmllc.com\Philadelphia-Data\Philadelphia_Folders\CLIENTS\P_CLIENT\Prince%20George's%20County,%20MD\Management%20&amp;%20Budget%20Consulting\Labor%202023\Bargaining%20Support\Financial%20Condition\PFM%20Analysis\PGC%20Financial%20Conditio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corp.publicfmllc.com\Philadelphia-Data\Philadelphia_Folders\CLIENTS\P_CLIENT\Prince%20George's%20County,%20MD\Management%20&amp;%20Budget%20Consulting\Labor%202023\Models%20-%20FY2025\IAFF\PGC%20IAFF%20Model_8.30.2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server.corp.publicfmllc.com\Philadelphia-Data\Philadelphia_Folders\CLIENTS\P_CLIENT\Prince%20George's%20County,%20MD\Management%20&amp;%20Budget%20Consulting\Labor%202023\Models%20-%20FY2025\IAFF\PGC%20IAFF%20Model_8.30.2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corp.publicfmllc.com\Philadelphia-Data\Philadelphia_Folders\CLIENTS\R_CLIENT\RICHMOND\2023%20MBC\Costing\All%20LBFO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corp.publicfmllc.com\Philadelphia-Data\Philadelphia_Folders\CLIENTS\R_CLIENT\RICHMOND\2023%20MBC\Costing\All%20LBFO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K:\P_CLIENT\Prince%20George's%20County,%20MD\Management%20&amp;%20Budget%20Consulting\Labor%202023\Bargaining%20Support\Financial%20Condition\PFM%20Analysis_July%202024\PGC%20Financial%20Condition_FY25%20Update.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corp.publicfmllc.com\Philadelphia-Data\Philadelphia_Folders\CLIENTS\E_CLIENT\Erie%20City,%20PA\2024%20IAFF\Financial%20Condition\Erie%20Financial%20Condition.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2.xml"/><Relationship Id="rId1" Type="http://schemas.microsoft.com/office/2011/relationships/chartStyle" Target="style12.xml"/><Relationship Id="rId5" Type="http://schemas.openxmlformats.org/officeDocument/2006/relationships/chartUserShapes" Target="../drawings/drawing1.xml"/><Relationship Id="rId4"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Charts!$A$95</c:f>
              <c:strCache>
                <c:ptCount val="1"/>
                <c:pt idx="0">
                  <c:v>Revenues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Charts!$D$94:$J$94</c:f>
              <c:strCache>
                <c:ptCount val="7"/>
                <c:pt idx="0">
                  <c:v>FY2024 Budget</c:v>
                </c:pt>
                <c:pt idx="1">
                  <c:v>FY2025 Forecast</c:v>
                </c:pt>
                <c:pt idx="2">
                  <c:v>FY2026 Forecast</c:v>
                </c:pt>
                <c:pt idx="3">
                  <c:v>FY2027 Forecast</c:v>
                </c:pt>
                <c:pt idx="4">
                  <c:v>FY2028 Forecast</c:v>
                </c:pt>
                <c:pt idx="5">
                  <c:v>FY2029 Forecast</c:v>
                </c:pt>
                <c:pt idx="6">
                  <c:v>FY2030 Forecast</c:v>
                </c:pt>
              </c:strCache>
            </c:strRef>
          </c:cat>
          <c:val>
            <c:numRef>
              <c:f>Charts!$D$95:$J$95</c:f>
              <c:numCache>
                <c:formatCode>#,##0</c:formatCode>
                <c:ptCount val="7"/>
                <c:pt idx="0">
                  <c:v>4456895900</c:v>
                </c:pt>
                <c:pt idx="1">
                  <c:v>4538700000</c:v>
                </c:pt>
                <c:pt idx="2">
                  <c:v>4697554500</c:v>
                </c:pt>
                <c:pt idx="3">
                  <c:v>4885456680</c:v>
                </c:pt>
                <c:pt idx="4">
                  <c:v>5080874947.1999998</c:v>
                </c:pt>
                <c:pt idx="5">
                  <c:v>5284109945.0880003</c:v>
                </c:pt>
                <c:pt idx="6">
                  <c:v>5495474342.8915205</c:v>
                </c:pt>
              </c:numCache>
            </c:numRef>
          </c:val>
          <c:smooth val="0"/>
          <c:extLst>
            <c:ext xmlns:c16="http://schemas.microsoft.com/office/drawing/2014/chart" uri="{C3380CC4-5D6E-409C-BE32-E72D297353CC}">
              <c16:uniqueId val="{00000000-1DDA-469B-AC9D-D72D63E71DF7}"/>
            </c:ext>
          </c:extLst>
        </c:ser>
        <c:ser>
          <c:idx val="1"/>
          <c:order val="1"/>
          <c:tx>
            <c:strRef>
              <c:f>Charts!$A$96</c:f>
              <c:strCache>
                <c:ptCount val="1"/>
                <c:pt idx="0">
                  <c:v>Expenditures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cat>
            <c:strRef>
              <c:f>Charts!$D$94:$J$94</c:f>
              <c:strCache>
                <c:ptCount val="7"/>
                <c:pt idx="0">
                  <c:v>FY2024 Budget</c:v>
                </c:pt>
                <c:pt idx="1">
                  <c:v>FY2025 Forecast</c:v>
                </c:pt>
                <c:pt idx="2">
                  <c:v>FY2026 Forecast</c:v>
                </c:pt>
                <c:pt idx="3">
                  <c:v>FY2027 Forecast</c:v>
                </c:pt>
                <c:pt idx="4">
                  <c:v>FY2028 Forecast</c:v>
                </c:pt>
                <c:pt idx="5">
                  <c:v>FY2029 Forecast</c:v>
                </c:pt>
                <c:pt idx="6">
                  <c:v>FY2030 Forecast</c:v>
                </c:pt>
              </c:strCache>
            </c:strRef>
          </c:cat>
          <c:val>
            <c:numRef>
              <c:f>Charts!$D$96:$J$96</c:f>
              <c:numCache>
                <c:formatCode>#,##0</c:formatCode>
                <c:ptCount val="7"/>
                <c:pt idx="0">
                  <c:v>4513632600</c:v>
                </c:pt>
                <c:pt idx="1">
                  <c:v>4721700000</c:v>
                </c:pt>
                <c:pt idx="2">
                  <c:v>4983854500</c:v>
                </c:pt>
                <c:pt idx="3">
                  <c:v>5208256680</c:v>
                </c:pt>
                <c:pt idx="4">
                  <c:v>5431974947.1999998</c:v>
                </c:pt>
                <c:pt idx="5">
                  <c:v>5652609945.0880003</c:v>
                </c:pt>
                <c:pt idx="6">
                  <c:v>5882874342.8915205</c:v>
                </c:pt>
              </c:numCache>
            </c:numRef>
          </c:val>
          <c:smooth val="0"/>
          <c:extLst>
            <c:ext xmlns:c16="http://schemas.microsoft.com/office/drawing/2014/chart" uri="{C3380CC4-5D6E-409C-BE32-E72D297353CC}">
              <c16:uniqueId val="{00000001-1DDA-469B-AC9D-D72D63E71DF7}"/>
            </c:ext>
          </c:extLst>
        </c:ser>
        <c:dLbls>
          <c:showLegendKey val="0"/>
          <c:showVal val="0"/>
          <c:showCatName val="0"/>
          <c:showSerName val="0"/>
          <c:showPercent val="0"/>
          <c:showBubbleSize val="0"/>
        </c:dLbls>
        <c:marker val="1"/>
        <c:smooth val="0"/>
        <c:axId val="834853688"/>
        <c:axId val="834852968"/>
      </c:lineChart>
      <c:catAx>
        <c:axId val="834853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34852968"/>
        <c:crosses val="autoZero"/>
        <c:auto val="1"/>
        <c:lblAlgn val="ctr"/>
        <c:lblOffset val="100"/>
        <c:noMultiLvlLbl val="0"/>
      </c:catAx>
      <c:valAx>
        <c:axId val="834852968"/>
        <c:scaling>
          <c:orientation val="minMax"/>
          <c:max val="6000000000"/>
          <c:min val="4000000000"/>
        </c:scaling>
        <c:delete val="0"/>
        <c:axPos val="l"/>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34853688"/>
        <c:crosses val="autoZero"/>
        <c:crossBetween val="between"/>
        <c:dispUnits>
          <c:builtInUnit val="millions"/>
          <c:dispUnitsLbl>
            <c:layout>
              <c:manualLayout>
                <c:xMode val="edge"/>
                <c:yMode val="edge"/>
                <c:x val="1.9641753659758773E-2"/>
                <c:y val="0.33404254480696349"/>
              </c:manualLayout>
            </c:layout>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1200" b="1" dirty="0">
                <a:solidFill>
                  <a:schemeClr val="tx2"/>
                </a:solidFill>
              </a:rPr>
              <a:t>Local Government and Union Last</a:t>
            </a:r>
            <a:r>
              <a:rPr lang="en-US" sz="1200" b="1" baseline="0" dirty="0">
                <a:solidFill>
                  <a:schemeClr val="tx2"/>
                </a:solidFill>
              </a:rPr>
              <a:t> Best Final Officers (LBFOs)</a:t>
            </a:r>
            <a:endParaRPr lang="en-US" sz="1200" b="1" dirty="0">
              <a:solidFill>
                <a:schemeClr val="tx2"/>
              </a:solidFill>
            </a:endParaRP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Output!$B$56</c:f>
              <c:strCache>
                <c:ptCount val="1"/>
                <c:pt idx="0">
                  <c:v>Local Government Proposal</c:v>
                </c:pt>
              </c:strCache>
            </c:strRef>
          </c:tx>
          <c:spPr>
            <a:solidFill>
              <a:schemeClr val="accent1"/>
            </a:solidFill>
            <a:ln>
              <a:noFill/>
            </a:ln>
            <a:effectLst/>
          </c:spPr>
          <c:invertIfNegative val="0"/>
          <c:cat>
            <c:strRef>
              <c:f>Output!$C$55:$F$55</c:f>
              <c:strCache>
                <c:ptCount val="4"/>
                <c:pt idx="0">
                  <c:v>FY2024</c:v>
                </c:pt>
                <c:pt idx="1">
                  <c:v>FY2025</c:v>
                </c:pt>
                <c:pt idx="2">
                  <c:v>FY2026</c:v>
                </c:pt>
                <c:pt idx="3">
                  <c:v>FY2027</c:v>
                </c:pt>
              </c:strCache>
            </c:strRef>
          </c:cat>
          <c:val>
            <c:numRef>
              <c:f>Output!$C$56:$F$56</c:f>
              <c:numCache>
                <c:formatCode>#,##0</c:formatCode>
                <c:ptCount val="4"/>
                <c:pt idx="0">
                  <c:v>82490173.968449399</c:v>
                </c:pt>
                <c:pt idx="1">
                  <c:v>82601494.405349165</c:v>
                </c:pt>
                <c:pt idx="2">
                  <c:v>82705567.928098843</c:v>
                </c:pt>
                <c:pt idx="3">
                  <c:v>82708491.711298853</c:v>
                </c:pt>
              </c:numCache>
            </c:numRef>
          </c:val>
          <c:extLst>
            <c:ext xmlns:c16="http://schemas.microsoft.com/office/drawing/2014/chart" uri="{C3380CC4-5D6E-409C-BE32-E72D297353CC}">
              <c16:uniqueId val="{00000000-7902-498C-84B4-063795EE90BE}"/>
            </c:ext>
          </c:extLst>
        </c:ser>
        <c:ser>
          <c:idx val="1"/>
          <c:order val="1"/>
          <c:tx>
            <c:strRef>
              <c:f>Output!$B$57</c:f>
              <c:strCache>
                <c:ptCount val="1"/>
                <c:pt idx="0">
                  <c:v>Union Proposal</c:v>
                </c:pt>
              </c:strCache>
            </c:strRef>
          </c:tx>
          <c:spPr>
            <a:solidFill>
              <a:schemeClr val="accent2"/>
            </a:solidFill>
            <a:ln>
              <a:noFill/>
            </a:ln>
            <a:effectLst/>
          </c:spPr>
          <c:invertIfNegative val="0"/>
          <c:cat>
            <c:strRef>
              <c:f>Output!$C$55:$F$55</c:f>
              <c:strCache>
                <c:ptCount val="4"/>
                <c:pt idx="0">
                  <c:v>FY2024</c:v>
                </c:pt>
                <c:pt idx="1">
                  <c:v>FY2025</c:v>
                </c:pt>
                <c:pt idx="2">
                  <c:v>FY2026</c:v>
                </c:pt>
                <c:pt idx="3">
                  <c:v>FY2027</c:v>
                </c:pt>
              </c:strCache>
            </c:strRef>
          </c:cat>
          <c:val>
            <c:numRef>
              <c:f>Output!$C$57:$F$57</c:f>
              <c:numCache>
                <c:formatCode>#,##0</c:formatCode>
                <c:ptCount val="4"/>
                <c:pt idx="0">
                  <c:v>82490173.968449399</c:v>
                </c:pt>
                <c:pt idx="1">
                  <c:v>87540604.986533567</c:v>
                </c:pt>
                <c:pt idx="2">
                  <c:v>92894769.293047771</c:v>
                </c:pt>
                <c:pt idx="3">
                  <c:v>98550487.896735266</c:v>
                </c:pt>
              </c:numCache>
            </c:numRef>
          </c:val>
          <c:extLst>
            <c:ext xmlns:c16="http://schemas.microsoft.com/office/drawing/2014/chart" uri="{C3380CC4-5D6E-409C-BE32-E72D297353CC}">
              <c16:uniqueId val="{00000001-7902-498C-84B4-063795EE90BE}"/>
            </c:ext>
          </c:extLst>
        </c:ser>
        <c:dLbls>
          <c:showLegendKey val="0"/>
          <c:showVal val="0"/>
          <c:showCatName val="0"/>
          <c:showSerName val="0"/>
          <c:showPercent val="0"/>
          <c:showBubbleSize val="0"/>
        </c:dLbls>
        <c:gapWidth val="219"/>
        <c:overlap val="-27"/>
        <c:axId val="610913840"/>
        <c:axId val="610915640"/>
      </c:barChart>
      <c:catAx>
        <c:axId val="610913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10915640"/>
        <c:crosses val="autoZero"/>
        <c:auto val="1"/>
        <c:lblAlgn val="ctr"/>
        <c:lblOffset val="100"/>
        <c:noMultiLvlLbl val="0"/>
      </c:catAx>
      <c:valAx>
        <c:axId val="61091564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10913840"/>
        <c:crosses val="autoZero"/>
        <c:crossBetween val="between"/>
        <c:dispUnits>
          <c:builtInUnit val="millions"/>
          <c:dispUnitsLbl>
            <c:layout>
              <c:manualLayout>
                <c:xMode val="edge"/>
                <c:yMode val="edge"/>
                <c:x val="2.7777777777777776E-2"/>
                <c:y val="0.37872703412073488"/>
              </c:manualLayout>
            </c:layout>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2"/>
      </a:solid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solidFill>
                <a:latin typeface="Arial" panose="020B0604020202020204" pitchFamily="34" charset="0"/>
                <a:ea typeface="+mn-ea"/>
                <a:cs typeface="Arial" panose="020B0604020202020204" pitchFamily="34" charset="0"/>
              </a:defRPr>
            </a:pPr>
            <a:r>
              <a:rPr lang="en-US" b="1" dirty="0">
                <a:solidFill>
                  <a:schemeClr val="tx2"/>
                </a:solidFill>
              </a:rPr>
              <a:t>Union LBFO Costs</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stacked"/>
        <c:varyColors val="0"/>
        <c:ser>
          <c:idx val="0"/>
          <c:order val="0"/>
          <c:tx>
            <c:strRef>
              <c:f>Output!$B$60</c:f>
              <c:strCache>
                <c:ptCount val="1"/>
                <c:pt idx="0">
                  <c:v>Merit increases</c:v>
                </c:pt>
              </c:strCache>
            </c:strRef>
          </c:tx>
          <c:spPr>
            <a:solidFill>
              <a:schemeClr val="accent1"/>
            </a:solidFill>
            <a:ln>
              <a:noFill/>
            </a:ln>
            <a:effectLst/>
          </c:spPr>
          <c:invertIfNegative val="0"/>
          <c:cat>
            <c:strRef>
              <c:f>Output!$D$55:$F$55</c:f>
              <c:strCache>
                <c:ptCount val="3"/>
                <c:pt idx="0">
                  <c:v>FY2025</c:v>
                </c:pt>
                <c:pt idx="1">
                  <c:v>FY2026</c:v>
                </c:pt>
                <c:pt idx="2">
                  <c:v>FY2027</c:v>
                </c:pt>
              </c:strCache>
            </c:strRef>
          </c:cat>
          <c:val>
            <c:numRef>
              <c:f>Output!$D$60:$F$60</c:f>
              <c:numCache>
                <c:formatCode>#,##0</c:formatCode>
                <c:ptCount val="3"/>
                <c:pt idx="0">
                  <c:v>1867020.5289514603</c:v>
                </c:pt>
                <c:pt idx="1">
                  <c:v>6648583.5298235882</c:v>
                </c:pt>
                <c:pt idx="2">
                  <c:v>11663935.474727504</c:v>
                </c:pt>
              </c:numCache>
            </c:numRef>
          </c:val>
          <c:extLst>
            <c:ext xmlns:c16="http://schemas.microsoft.com/office/drawing/2014/chart" uri="{C3380CC4-5D6E-409C-BE32-E72D297353CC}">
              <c16:uniqueId val="{00000000-7D53-4115-8D06-82BA32E7F647}"/>
            </c:ext>
          </c:extLst>
        </c:ser>
        <c:ser>
          <c:idx val="2"/>
          <c:order val="1"/>
          <c:tx>
            <c:strRef>
              <c:f>Output!$B$62</c:f>
              <c:strCache>
                <c:ptCount val="1"/>
                <c:pt idx="0">
                  <c:v>COLA Increase</c:v>
                </c:pt>
              </c:strCache>
            </c:strRef>
          </c:tx>
          <c:spPr>
            <a:solidFill>
              <a:schemeClr val="accent2"/>
            </a:solidFill>
            <a:ln>
              <a:noFill/>
            </a:ln>
            <a:effectLst/>
          </c:spPr>
          <c:invertIfNegative val="0"/>
          <c:cat>
            <c:strRef>
              <c:f>Output!$D$55:$F$55</c:f>
              <c:strCache>
                <c:ptCount val="3"/>
                <c:pt idx="0">
                  <c:v>FY2025</c:v>
                </c:pt>
                <c:pt idx="1">
                  <c:v>FY2026</c:v>
                </c:pt>
                <c:pt idx="2">
                  <c:v>FY2027</c:v>
                </c:pt>
              </c:strCache>
            </c:strRef>
          </c:cat>
          <c:val>
            <c:numRef>
              <c:f>Output!$D$62:$F$62</c:f>
              <c:numCache>
                <c:formatCode>#,##0</c:formatCode>
                <c:ptCount val="3"/>
                <c:pt idx="0">
                  <c:v>976626.73896958702</c:v>
                </c:pt>
                <c:pt idx="1">
                  <c:v>4637053.7912218459</c:v>
                </c:pt>
                <c:pt idx="2">
                  <c:v>8521070.9842079729</c:v>
                </c:pt>
              </c:numCache>
            </c:numRef>
          </c:val>
          <c:extLst>
            <c:ext xmlns:c16="http://schemas.microsoft.com/office/drawing/2014/chart" uri="{C3380CC4-5D6E-409C-BE32-E72D297353CC}">
              <c16:uniqueId val="{00000001-7D53-4115-8D06-82BA32E7F647}"/>
            </c:ext>
          </c:extLst>
        </c:ser>
        <c:ser>
          <c:idx val="1"/>
          <c:order val="2"/>
          <c:tx>
            <c:strRef>
              <c:f>Output!$B$61</c:f>
              <c:strCache>
                <c:ptCount val="1"/>
                <c:pt idx="0">
                  <c:v>Pay Range Increase</c:v>
                </c:pt>
              </c:strCache>
            </c:strRef>
          </c:tx>
          <c:spPr>
            <a:solidFill>
              <a:schemeClr val="accent3"/>
            </a:solidFill>
            <a:ln>
              <a:noFill/>
            </a:ln>
            <a:effectLst/>
          </c:spPr>
          <c:invertIfNegative val="0"/>
          <c:cat>
            <c:strRef>
              <c:f>Output!$D$55:$F$55</c:f>
              <c:strCache>
                <c:ptCount val="3"/>
                <c:pt idx="0">
                  <c:v>FY2025</c:v>
                </c:pt>
                <c:pt idx="1">
                  <c:v>FY2026</c:v>
                </c:pt>
                <c:pt idx="2">
                  <c:v>FY2027</c:v>
                </c:pt>
              </c:strCache>
            </c:strRef>
          </c:cat>
          <c:val>
            <c:numRef>
              <c:f>Output!$D$61:$F$61</c:f>
              <c:numCache>
                <c:formatCode>#,##0</c:formatCode>
                <c:ptCount val="3"/>
                <c:pt idx="0">
                  <c:v>110658.5665653772</c:v>
                </c:pt>
                <c:pt idx="1">
                  <c:v>375726.98510296282</c:v>
                </c:pt>
                <c:pt idx="2">
                  <c:v>656931.44361902471</c:v>
                </c:pt>
              </c:numCache>
            </c:numRef>
          </c:val>
          <c:extLst>
            <c:ext xmlns:c16="http://schemas.microsoft.com/office/drawing/2014/chart" uri="{C3380CC4-5D6E-409C-BE32-E72D297353CC}">
              <c16:uniqueId val="{00000002-7D53-4115-8D06-82BA32E7F647}"/>
            </c:ext>
          </c:extLst>
        </c:ser>
        <c:dLbls>
          <c:showLegendKey val="0"/>
          <c:showVal val="0"/>
          <c:showCatName val="0"/>
          <c:showSerName val="0"/>
          <c:showPercent val="0"/>
          <c:showBubbleSize val="0"/>
        </c:dLbls>
        <c:gapWidth val="150"/>
        <c:overlap val="100"/>
        <c:axId val="610934720"/>
        <c:axId val="610931840"/>
      </c:barChart>
      <c:catAx>
        <c:axId val="610934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10931840"/>
        <c:crosses val="autoZero"/>
        <c:auto val="1"/>
        <c:lblAlgn val="ctr"/>
        <c:lblOffset val="100"/>
        <c:noMultiLvlLbl val="0"/>
      </c:catAx>
      <c:valAx>
        <c:axId val="610931840"/>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10934720"/>
        <c:crosses val="autoZero"/>
        <c:crossBetween val="between"/>
        <c:dispUnits>
          <c:builtInUnit val="millions"/>
          <c:dispUnitsLbl>
            <c:layout>
              <c:manualLayout>
                <c:xMode val="edge"/>
                <c:yMode val="edge"/>
                <c:x val="2.2222256996038543E-2"/>
                <c:y val="0.33343429353213072"/>
              </c:manualLayout>
            </c:layout>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2"/>
      </a:solidFill>
      <a:round/>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sz="1200" b="1" dirty="0">
                <a:solidFill>
                  <a:schemeClr val="tx2"/>
                </a:solidFill>
              </a:rPr>
              <a:t>LBFO: Local Government vs Union Proposal</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1"/>
          <c:order val="0"/>
          <c:tx>
            <c:strRef>
              <c:f>'LBFO Summary'!$A$45</c:f>
              <c:strCache>
                <c:ptCount val="1"/>
                <c:pt idx="0">
                  <c:v>Local Government Proposal</c:v>
                </c:pt>
              </c:strCache>
            </c:strRef>
          </c:tx>
          <c:spPr>
            <a:solidFill>
              <a:schemeClr val="accent2"/>
            </a:solidFill>
            <a:ln>
              <a:noFill/>
            </a:ln>
            <a:effectLst/>
          </c:spPr>
          <c:invertIfNegative val="0"/>
          <c:cat>
            <c:strRef>
              <c:f>'LBFO Summary'!$B$18:$D$18</c:f>
              <c:strCache>
                <c:ptCount val="3"/>
                <c:pt idx="0">
                  <c:v>FY2025</c:v>
                </c:pt>
                <c:pt idx="1">
                  <c:v>FY2026</c:v>
                </c:pt>
                <c:pt idx="2">
                  <c:v>FY2027</c:v>
                </c:pt>
              </c:strCache>
            </c:strRef>
          </c:cat>
          <c:val>
            <c:numRef>
              <c:f>'LBFO Summary'!$B$45:$D$45</c:f>
              <c:numCache>
                <c:formatCode>"$"#,##0</c:formatCode>
                <c:ptCount val="3"/>
                <c:pt idx="0">
                  <c:v>6417000</c:v>
                </c:pt>
                <c:pt idx="1">
                  <c:v>7857000</c:v>
                </c:pt>
                <c:pt idx="2">
                  <c:v>9244000</c:v>
                </c:pt>
              </c:numCache>
            </c:numRef>
          </c:val>
          <c:extLst>
            <c:ext xmlns:c16="http://schemas.microsoft.com/office/drawing/2014/chart" uri="{C3380CC4-5D6E-409C-BE32-E72D297353CC}">
              <c16:uniqueId val="{00000000-E41F-496C-9207-665F92E8A326}"/>
            </c:ext>
          </c:extLst>
        </c:ser>
        <c:ser>
          <c:idx val="0"/>
          <c:order val="1"/>
          <c:tx>
            <c:strRef>
              <c:f>'LBFO Summary'!$A$30</c:f>
              <c:strCache>
                <c:ptCount val="1"/>
                <c:pt idx="0">
                  <c:v>Union Proposal</c:v>
                </c:pt>
              </c:strCache>
            </c:strRef>
          </c:tx>
          <c:spPr>
            <a:solidFill>
              <a:schemeClr val="accent1"/>
            </a:solidFill>
            <a:ln>
              <a:noFill/>
            </a:ln>
            <a:effectLst/>
          </c:spPr>
          <c:invertIfNegative val="0"/>
          <c:cat>
            <c:strRef>
              <c:f>'LBFO Summary'!$B$18:$D$18</c:f>
              <c:strCache>
                <c:ptCount val="3"/>
                <c:pt idx="0">
                  <c:v>FY2025</c:v>
                </c:pt>
                <c:pt idx="1">
                  <c:v>FY2026</c:v>
                </c:pt>
                <c:pt idx="2">
                  <c:v>FY2027</c:v>
                </c:pt>
              </c:strCache>
            </c:strRef>
          </c:cat>
          <c:val>
            <c:numRef>
              <c:f>'LBFO Summary'!$B$30:$D$30</c:f>
              <c:numCache>
                <c:formatCode>"$"#,##0</c:formatCode>
                <c:ptCount val="3"/>
                <c:pt idx="0">
                  <c:v>50455000</c:v>
                </c:pt>
                <c:pt idx="1">
                  <c:v>52750000</c:v>
                </c:pt>
                <c:pt idx="2">
                  <c:v>55095000</c:v>
                </c:pt>
              </c:numCache>
            </c:numRef>
          </c:val>
          <c:extLst>
            <c:ext xmlns:c16="http://schemas.microsoft.com/office/drawing/2014/chart" uri="{C3380CC4-5D6E-409C-BE32-E72D297353CC}">
              <c16:uniqueId val="{00000001-E41F-496C-9207-665F92E8A326}"/>
            </c:ext>
          </c:extLst>
        </c:ser>
        <c:dLbls>
          <c:showLegendKey val="0"/>
          <c:showVal val="0"/>
          <c:showCatName val="0"/>
          <c:showSerName val="0"/>
          <c:showPercent val="0"/>
          <c:showBubbleSize val="0"/>
        </c:dLbls>
        <c:gapWidth val="219"/>
        <c:overlap val="-27"/>
        <c:axId val="305951944"/>
        <c:axId val="305952304"/>
      </c:barChart>
      <c:catAx>
        <c:axId val="305951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05952304"/>
        <c:crosses val="autoZero"/>
        <c:auto val="1"/>
        <c:lblAlgn val="ctr"/>
        <c:lblOffset val="100"/>
        <c:noMultiLvlLbl val="0"/>
      </c:catAx>
      <c:valAx>
        <c:axId val="30595230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05951944"/>
        <c:crosses val="autoZero"/>
        <c:crossBetween val="between"/>
        <c:dispUnits>
          <c:builtInUnit val="millions"/>
          <c:dispUnitsLbl>
            <c:layout>
              <c:manualLayout>
                <c:xMode val="edge"/>
                <c:yMode val="edge"/>
                <c:x val="1.2971387073750057E-2"/>
                <c:y val="0.34600160827461096"/>
              </c:manualLayout>
            </c:layout>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Arial" panose="020B0604020202020204" pitchFamily="34" charset="0"/>
                <a:ea typeface="+mn-ea"/>
                <a:cs typeface="Arial" panose="020B0604020202020204" pitchFamily="34" charset="0"/>
              </a:defRPr>
            </a:pPr>
            <a:r>
              <a:rPr lang="en-US" dirty="0">
                <a:solidFill>
                  <a:schemeClr val="tx2"/>
                </a:solidFill>
              </a:rPr>
              <a:t>LBFO: Total 3-Year Costs</a:t>
            </a:r>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'LBFO Summary'!$E$33</c:f>
              <c:strCache>
                <c:ptCount val="1"/>
                <c:pt idx="0">
                  <c:v>Total 3-Year Costs</c:v>
                </c:pt>
              </c:strCache>
            </c:strRef>
          </c:tx>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7506-463A-832E-18B71087D825}"/>
              </c:ext>
            </c:extLst>
          </c:dPt>
          <c:cat>
            <c:strRef>
              <c:f>'LBFO Summary'!$A$45:$A$46</c:f>
              <c:strCache>
                <c:ptCount val="2"/>
                <c:pt idx="0">
                  <c:v>Local Government Proposal</c:v>
                </c:pt>
                <c:pt idx="1">
                  <c:v>Union Proposal</c:v>
                </c:pt>
              </c:strCache>
            </c:strRef>
          </c:cat>
          <c:val>
            <c:numRef>
              <c:f>'LBFO Summary'!$E$45:$E$46</c:f>
              <c:numCache>
                <c:formatCode>"$"#,##0</c:formatCode>
                <c:ptCount val="2"/>
                <c:pt idx="0">
                  <c:v>23199000</c:v>
                </c:pt>
                <c:pt idx="1">
                  <c:v>158297000</c:v>
                </c:pt>
              </c:numCache>
            </c:numRef>
          </c:val>
          <c:extLst>
            <c:ext xmlns:c16="http://schemas.microsoft.com/office/drawing/2014/chart" uri="{C3380CC4-5D6E-409C-BE32-E72D297353CC}">
              <c16:uniqueId val="{00000002-7506-463A-832E-18B71087D825}"/>
            </c:ext>
          </c:extLst>
        </c:ser>
        <c:dLbls>
          <c:showLegendKey val="0"/>
          <c:showVal val="0"/>
          <c:showCatName val="0"/>
          <c:showSerName val="0"/>
          <c:showPercent val="0"/>
          <c:showBubbleSize val="0"/>
        </c:dLbls>
        <c:gapWidth val="219"/>
        <c:overlap val="-27"/>
        <c:axId val="610973240"/>
        <c:axId val="610977200"/>
      </c:barChart>
      <c:catAx>
        <c:axId val="610973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10977200"/>
        <c:crosses val="autoZero"/>
        <c:auto val="1"/>
        <c:lblAlgn val="ctr"/>
        <c:lblOffset val="100"/>
        <c:noMultiLvlLbl val="0"/>
      </c:catAx>
      <c:valAx>
        <c:axId val="610977200"/>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10973240"/>
        <c:crosses val="autoZero"/>
        <c:crossBetween val="between"/>
        <c:dispUnits>
          <c:builtInUnit val="millions"/>
          <c:dispUnitsLbl>
            <c:layout>
              <c:manualLayout>
                <c:xMode val="edge"/>
                <c:yMode val="edge"/>
                <c:x val="1.9444444444444445E-2"/>
                <c:y val="0.43101851851851841"/>
              </c:manualLayout>
            </c:layout>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ispUnitsLbl>
        </c:dispUnits>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latin typeface="Arial" panose="020B0604020202020204" pitchFamily="34" charset="0"/>
          <a:cs typeface="Arial" panose="020B0604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2"/>
            </a:solidFill>
            <a:ln>
              <a:solidFill>
                <a:sysClr val="windowText" lastClr="000000"/>
              </a:solidFill>
            </a:ln>
            <a:effectLst/>
          </c:spPr>
          <c:invertIfNegative val="0"/>
          <c:dPt>
            <c:idx val="0"/>
            <c:invertIfNegative val="0"/>
            <c:bubble3D val="0"/>
            <c:spPr>
              <a:solidFill>
                <a:schemeClr val="accent6"/>
              </a:solidFill>
              <a:ln>
                <a:solidFill>
                  <a:sysClr val="windowText" lastClr="000000"/>
                </a:solidFill>
              </a:ln>
              <a:effectLst/>
            </c:spPr>
            <c:extLst>
              <c:ext xmlns:c16="http://schemas.microsoft.com/office/drawing/2014/chart" uri="{C3380CC4-5D6E-409C-BE32-E72D297353CC}">
                <c16:uniqueId val="{00000001-4A0E-4EA4-BFF9-885188726E6B}"/>
              </c:ext>
            </c:extLst>
          </c:dPt>
          <c:dPt>
            <c:idx val="4"/>
            <c:invertIfNegative val="0"/>
            <c:bubble3D val="0"/>
            <c:spPr>
              <a:solidFill>
                <a:srgbClr val="002060"/>
              </a:solidFill>
              <a:ln>
                <a:solidFill>
                  <a:sysClr val="windowText" lastClr="000000"/>
                </a:solidFill>
              </a:ln>
              <a:effectLst/>
            </c:spPr>
            <c:extLst>
              <c:ext xmlns:c16="http://schemas.microsoft.com/office/drawing/2014/chart" uri="{C3380CC4-5D6E-409C-BE32-E72D297353CC}">
                <c16:uniqueId val="{00000003-4A0E-4EA4-BFF9-885188726E6B}"/>
              </c:ext>
            </c:extLst>
          </c:dPt>
          <c:dLbls>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4A0E-4EA4-BFF9-885188726E6B}"/>
                </c:ext>
              </c:extLst>
            </c:dLbl>
            <c:dLbl>
              <c:idx val="4"/>
              <c:spPr>
                <a:noFill/>
                <a:ln>
                  <a:noFill/>
                </a:ln>
                <a:effectLst/>
              </c:spPr>
              <c:txPr>
                <a:bodyPr rot="0" spcFirstLastPara="1" vertOverflow="ellipsis" vert="horz" wrap="square" lIns="38100" tIns="19050" rIns="38100" bIns="19050" anchor="ctr" anchorCtr="1">
                  <a:spAutoFit/>
                </a:bodyPr>
                <a:lstStyle/>
                <a:p>
                  <a:pPr>
                    <a:defRPr sz="900" b="0" i="1"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4A0E-4EA4-BFF9-885188726E6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Charts!$A$123:$A$127</c:f>
              <c:strCache>
                <c:ptCount val="5"/>
                <c:pt idx="0">
                  <c:v>General Fund Revenue</c:v>
                </c:pt>
                <c:pt idx="1">
                  <c:v>Cash Compensation</c:v>
                </c:pt>
                <c:pt idx="2">
                  <c:v>Fringe Benefits</c:v>
                </c:pt>
                <c:pt idx="3">
                  <c:v>Retirees' Health Benefits</c:v>
                </c:pt>
                <c:pt idx="4">
                  <c:v>Total Personnel Cost</c:v>
                </c:pt>
              </c:strCache>
            </c:strRef>
          </c:cat>
          <c:val>
            <c:numRef>
              <c:f>Charts!$B$123:$B$127</c:f>
              <c:numCache>
                <c:formatCode>0.0%</c:formatCode>
                <c:ptCount val="5"/>
                <c:pt idx="0">
                  <c:v>4.0032345141826964E-2</c:v>
                </c:pt>
                <c:pt idx="1">
                  <c:v>6.1610701396858092E-2</c:v>
                </c:pt>
                <c:pt idx="2">
                  <c:v>8.8409114229635932E-2</c:v>
                </c:pt>
                <c:pt idx="3">
                  <c:v>0.13659971810994187</c:v>
                </c:pt>
                <c:pt idx="4">
                  <c:v>7.3639462022306867E-2</c:v>
                </c:pt>
              </c:numCache>
            </c:numRef>
          </c:val>
          <c:extLst>
            <c:ext xmlns:c16="http://schemas.microsoft.com/office/drawing/2014/chart" uri="{C3380CC4-5D6E-409C-BE32-E72D297353CC}">
              <c16:uniqueId val="{00000004-4A0E-4EA4-BFF9-885188726E6B}"/>
            </c:ext>
          </c:extLst>
        </c:ser>
        <c:dLbls>
          <c:showLegendKey val="0"/>
          <c:showVal val="0"/>
          <c:showCatName val="0"/>
          <c:showSerName val="0"/>
          <c:showPercent val="0"/>
          <c:showBubbleSize val="0"/>
        </c:dLbls>
        <c:gapWidth val="219"/>
        <c:overlap val="-27"/>
        <c:axId val="661421896"/>
        <c:axId val="661417936"/>
      </c:barChart>
      <c:catAx>
        <c:axId val="661421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61417936"/>
        <c:crosses val="autoZero"/>
        <c:auto val="1"/>
        <c:lblAlgn val="ctr"/>
        <c:lblOffset val="100"/>
        <c:noMultiLvlLbl val="0"/>
      </c:catAx>
      <c:valAx>
        <c:axId val="661417936"/>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614218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'RE Tax'!$A$4</c:f>
              <c:strCache>
                <c:ptCount val="1"/>
                <c:pt idx="0">
                  <c:v>Current Year Collections</c:v>
                </c:pt>
              </c:strCache>
            </c:strRef>
          </c:tx>
          <c:spPr>
            <a:solidFill>
              <a:schemeClr val="accent1"/>
            </a:solidFill>
            <a:ln>
              <a:noFill/>
            </a:ln>
            <a:effectLst/>
          </c:spPr>
          <c:invertIfNegative val="0"/>
          <c:cat>
            <c:numRef>
              <c:f>'RE Tax'!$B$1:$L$1</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'RE Tax'!$B$4:$L$4</c:f>
              <c:numCache>
                <c:formatCode>#,##0</c:formatCode>
                <c:ptCount val="11"/>
                <c:pt idx="0">
                  <c:v>29322301</c:v>
                </c:pt>
                <c:pt idx="1">
                  <c:v>29498742</c:v>
                </c:pt>
                <c:pt idx="2">
                  <c:v>31716493</c:v>
                </c:pt>
                <c:pt idx="3">
                  <c:v>32143589</c:v>
                </c:pt>
                <c:pt idx="4">
                  <c:v>32247780</c:v>
                </c:pt>
                <c:pt idx="5">
                  <c:v>32336886</c:v>
                </c:pt>
                <c:pt idx="6">
                  <c:v>32693422</c:v>
                </c:pt>
                <c:pt idx="7">
                  <c:v>37444156</c:v>
                </c:pt>
                <c:pt idx="8">
                  <c:v>37678938</c:v>
                </c:pt>
                <c:pt idx="9">
                  <c:v>37476828</c:v>
                </c:pt>
                <c:pt idx="10">
                  <c:v>37662619</c:v>
                </c:pt>
              </c:numCache>
            </c:numRef>
          </c:val>
          <c:extLst>
            <c:ext xmlns:c16="http://schemas.microsoft.com/office/drawing/2014/chart" uri="{C3380CC4-5D6E-409C-BE32-E72D297353CC}">
              <c16:uniqueId val="{00000000-760A-4BA2-883F-1F00F88695F8}"/>
            </c:ext>
          </c:extLst>
        </c:ser>
        <c:dLbls>
          <c:showLegendKey val="0"/>
          <c:showVal val="0"/>
          <c:showCatName val="0"/>
          <c:showSerName val="0"/>
          <c:showPercent val="0"/>
          <c:showBubbleSize val="0"/>
        </c:dLbls>
        <c:gapWidth val="219"/>
        <c:axId val="931520144"/>
        <c:axId val="1020723984"/>
      </c:barChart>
      <c:lineChart>
        <c:grouping val="standard"/>
        <c:varyColors val="0"/>
        <c:ser>
          <c:idx val="1"/>
          <c:order val="1"/>
          <c:tx>
            <c:strRef>
              <c:f>'RE Tax'!$A$3</c:f>
              <c:strCache>
                <c:ptCount val="1"/>
                <c:pt idx="0">
                  <c:v>Tax Rate (Millage)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1-760A-4BA2-883F-1F00F88695F8}"/>
                </c:ext>
              </c:extLst>
            </c:dLbl>
            <c:dLbl>
              <c:idx val="7"/>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2-760A-4BA2-883F-1F00F88695F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'RE Tax'!$B$1:$L$1</c:f>
              <c:numCache>
                <c:formatCode>General</c:formatCode>
                <c:ptCount val="11"/>
                <c:pt idx="0">
                  <c:v>2013</c:v>
                </c:pt>
                <c:pt idx="1">
                  <c:v>2014</c:v>
                </c:pt>
                <c:pt idx="2">
                  <c:v>2015</c:v>
                </c:pt>
                <c:pt idx="3">
                  <c:v>2016</c:v>
                </c:pt>
                <c:pt idx="4">
                  <c:v>2017</c:v>
                </c:pt>
                <c:pt idx="5">
                  <c:v>2018</c:v>
                </c:pt>
                <c:pt idx="6">
                  <c:v>2019</c:v>
                </c:pt>
                <c:pt idx="7">
                  <c:v>2020</c:v>
                </c:pt>
                <c:pt idx="8">
                  <c:v>2021</c:v>
                </c:pt>
                <c:pt idx="9">
                  <c:v>2022</c:v>
                </c:pt>
                <c:pt idx="10">
                  <c:v>2023</c:v>
                </c:pt>
              </c:numCache>
            </c:numRef>
          </c:cat>
          <c:val>
            <c:numRef>
              <c:f>'RE Tax'!$B$3:$L$3</c:f>
              <c:numCache>
                <c:formatCode>General</c:formatCode>
                <c:ptCount val="11"/>
                <c:pt idx="0">
                  <c:v>10.85</c:v>
                </c:pt>
                <c:pt idx="1">
                  <c:v>10.85</c:v>
                </c:pt>
                <c:pt idx="2">
                  <c:v>11.65</c:v>
                </c:pt>
                <c:pt idx="3">
                  <c:v>11.65</c:v>
                </c:pt>
                <c:pt idx="4">
                  <c:v>11.65</c:v>
                </c:pt>
                <c:pt idx="5">
                  <c:v>11.65</c:v>
                </c:pt>
                <c:pt idx="6">
                  <c:v>11.65</c:v>
                </c:pt>
                <c:pt idx="7">
                  <c:v>13.12</c:v>
                </c:pt>
                <c:pt idx="8">
                  <c:v>13.12</c:v>
                </c:pt>
                <c:pt idx="9">
                  <c:v>13.12</c:v>
                </c:pt>
                <c:pt idx="10">
                  <c:v>13.12</c:v>
                </c:pt>
              </c:numCache>
            </c:numRef>
          </c:val>
          <c:smooth val="0"/>
          <c:extLst>
            <c:ext xmlns:c16="http://schemas.microsoft.com/office/drawing/2014/chart" uri="{C3380CC4-5D6E-409C-BE32-E72D297353CC}">
              <c16:uniqueId val="{00000003-760A-4BA2-883F-1F00F88695F8}"/>
            </c:ext>
          </c:extLst>
        </c:ser>
        <c:dLbls>
          <c:showLegendKey val="0"/>
          <c:showVal val="0"/>
          <c:showCatName val="0"/>
          <c:showSerName val="0"/>
          <c:showPercent val="0"/>
          <c:showBubbleSize val="0"/>
        </c:dLbls>
        <c:marker val="1"/>
        <c:smooth val="0"/>
        <c:axId val="1031929384"/>
        <c:axId val="1031927584"/>
      </c:lineChart>
      <c:catAx>
        <c:axId val="931520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20723984"/>
        <c:crosses val="autoZero"/>
        <c:auto val="1"/>
        <c:lblAlgn val="ctr"/>
        <c:lblOffset val="100"/>
        <c:noMultiLvlLbl val="0"/>
      </c:catAx>
      <c:valAx>
        <c:axId val="1020723984"/>
        <c:scaling>
          <c:orientation val="minMax"/>
          <c:max val="45000000"/>
        </c:scaling>
        <c:delete val="0"/>
        <c:axPos val="l"/>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31520144"/>
        <c:crosses val="autoZero"/>
        <c:crossBetween val="between"/>
        <c:dispUnits>
          <c:builtInUnit val="millions"/>
          <c:dispUnitsLbl>
            <c:layout>
              <c:manualLayout>
                <c:xMode val="edge"/>
                <c:yMode val="edge"/>
                <c:x val="1.3245317203103778E-2"/>
                <c:y val="0.3939063482854831"/>
              </c:manualLayout>
            </c:layout>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ispUnitsLbl>
        </c:dispUnits>
      </c:valAx>
      <c:valAx>
        <c:axId val="1031927584"/>
        <c:scaling>
          <c:orientation val="minMax"/>
          <c:max val="15"/>
          <c:min val="0"/>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31929384"/>
        <c:crosses val="max"/>
        <c:crossBetween val="between"/>
      </c:valAx>
      <c:catAx>
        <c:axId val="1031929384"/>
        <c:scaling>
          <c:orientation val="minMax"/>
        </c:scaling>
        <c:delete val="1"/>
        <c:axPos val="b"/>
        <c:numFmt formatCode="General" sourceLinked="1"/>
        <c:majorTickMark val="out"/>
        <c:minorTickMark val="none"/>
        <c:tickLblPos val="nextTo"/>
        <c:crossAx val="103192758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Baseline!$A$6</c:f>
              <c:strCache>
                <c:ptCount val="1"/>
                <c:pt idx="0">
                  <c:v>TOTAL</c:v>
                </c:pt>
              </c:strCache>
            </c:strRef>
          </c:tx>
          <c:spPr>
            <a:solidFill>
              <a:schemeClr val="accent1">
                <a:lumMod val="20000"/>
                <a:lumOff val="80000"/>
              </a:schemeClr>
            </a:solidFill>
            <a:ln>
              <a:solidFill>
                <a:srgbClr val="000000"/>
              </a:solidFill>
            </a:ln>
            <a:effectLst/>
          </c:spPr>
          <c:invertIfNegative val="0"/>
          <c:dPt>
            <c:idx val="0"/>
            <c:invertIfNegative val="0"/>
            <c:bubble3D val="0"/>
            <c:spPr>
              <a:pattFill prst="wdDnDiag">
                <a:fgClr>
                  <a:srgbClr val="3E6BB3">
                    <a:lumMod val="40000"/>
                    <a:lumOff val="60000"/>
                  </a:srgbClr>
                </a:fgClr>
                <a:bgClr>
                  <a:srgbClr val="FFFFFF"/>
                </a:bgClr>
              </a:pattFill>
              <a:ln>
                <a:solidFill>
                  <a:srgbClr val="000000"/>
                </a:solidFill>
              </a:ln>
              <a:effectLst/>
            </c:spPr>
            <c:extLst>
              <c:ext xmlns:c16="http://schemas.microsoft.com/office/drawing/2014/chart" uri="{C3380CC4-5D6E-409C-BE32-E72D297353CC}">
                <c16:uniqueId val="{00000001-85DE-49A0-B02B-D7A993F74070}"/>
              </c:ext>
            </c:extLst>
          </c:dPt>
          <c:dPt>
            <c:idx val="1"/>
            <c:invertIfNegative val="0"/>
            <c:bubble3D val="0"/>
            <c:spPr>
              <a:solidFill>
                <a:srgbClr val="3E6BB3">
                  <a:lumMod val="40000"/>
                  <a:lumOff val="60000"/>
                </a:srgbClr>
              </a:solidFill>
              <a:ln>
                <a:solidFill>
                  <a:srgbClr val="000000"/>
                </a:solidFill>
              </a:ln>
              <a:effectLst/>
            </c:spPr>
            <c:extLst>
              <c:ext xmlns:c16="http://schemas.microsoft.com/office/drawing/2014/chart" uri="{C3380CC4-5D6E-409C-BE32-E72D297353CC}">
                <c16:uniqueId val="{00000003-85DE-49A0-B02B-D7A993F74070}"/>
              </c:ext>
            </c:extLst>
          </c:dPt>
          <c:dPt>
            <c:idx val="2"/>
            <c:invertIfNegative val="0"/>
            <c:bubble3D val="0"/>
            <c:spPr>
              <a:solidFill>
                <a:srgbClr val="E97162">
                  <a:lumMod val="20000"/>
                  <a:lumOff val="80000"/>
                </a:srgbClr>
              </a:solidFill>
              <a:ln>
                <a:solidFill>
                  <a:srgbClr val="000000"/>
                </a:solidFill>
              </a:ln>
              <a:effectLst/>
            </c:spPr>
            <c:extLst>
              <c:ext xmlns:c16="http://schemas.microsoft.com/office/drawing/2014/chart" uri="{C3380CC4-5D6E-409C-BE32-E72D297353CC}">
                <c16:uniqueId val="{00000005-85DE-49A0-B02B-D7A993F74070}"/>
              </c:ext>
            </c:extLst>
          </c:dPt>
          <c:dPt>
            <c:idx val="3"/>
            <c:invertIfNegative val="0"/>
            <c:bubble3D val="0"/>
            <c:spPr>
              <a:solidFill>
                <a:schemeClr val="accent2">
                  <a:lumMod val="40000"/>
                  <a:lumOff val="60000"/>
                </a:schemeClr>
              </a:solidFill>
              <a:ln>
                <a:solidFill>
                  <a:srgbClr val="000000"/>
                </a:solidFill>
              </a:ln>
              <a:effectLst/>
            </c:spPr>
            <c:extLst>
              <c:ext xmlns:c16="http://schemas.microsoft.com/office/drawing/2014/chart" uri="{C3380CC4-5D6E-409C-BE32-E72D297353CC}">
                <c16:uniqueId val="{00000007-85DE-49A0-B02B-D7A993F74070}"/>
              </c:ext>
            </c:extLst>
          </c:dPt>
          <c:dPt>
            <c:idx val="4"/>
            <c:invertIfNegative val="0"/>
            <c:bubble3D val="0"/>
            <c:spPr>
              <a:solidFill>
                <a:schemeClr val="accent2">
                  <a:lumMod val="40000"/>
                  <a:lumOff val="60000"/>
                </a:schemeClr>
              </a:solidFill>
              <a:ln>
                <a:solidFill>
                  <a:srgbClr val="000000"/>
                </a:solidFill>
              </a:ln>
              <a:effectLst/>
            </c:spPr>
            <c:extLst>
              <c:ext xmlns:c16="http://schemas.microsoft.com/office/drawing/2014/chart" uri="{C3380CC4-5D6E-409C-BE32-E72D297353CC}">
                <c16:uniqueId val="{00000009-85DE-49A0-B02B-D7A993F74070}"/>
              </c:ext>
            </c:extLst>
          </c:dPt>
          <c:dLbls>
            <c:numFmt formatCode="&quot;$&quot;#,##0.0_);[Red]\(&quot;$&quot;#,##0.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Baseline!$B$2:$F$3</c:f>
              <c:multiLvlStrCache>
                <c:ptCount val="5"/>
                <c:lvl>
                  <c:pt idx="0">
                    <c:v>Budget</c:v>
                  </c:pt>
                  <c:pt idx="1">
                    <c:v>Projected</c:v>
                  </c:pt>
                  <c:pt idx="2">
                    <c:v>Projected</c:v>
                  </c:pt>
                  <c:pt idx="3">
                    <c:v>Projected</c:v>
                  </c:pt>
                  <c:pt idx="4">
                    <c:v>Projected</c:v>
                  </c:pt>
                </c:lvl>
                <c:lvl>
                  <c:pt idx="0">
                    <c:v>2026</c:v>
                  </c:pt>
                  <c:pt idx="1">
                    <c:v>2027</c:v>
                  </c:pt>
                  <c:pt idx="2">
                    <c:v>2028</c:v>
                  </c:pt>
                  <c:pt idx="3">
                    <c:v>2029</c:v>
                  </c:pt>
                  <c:pt idx="4">
                    <c:v>2030</c:v>
                  </c:pt>
                </c:lvl>
              </c:multiLvlStrCache>
            </c:multiLvlStrRef>
          </c:cat>
          <c:val>
            <c:numRef>
              <c:f>Baseline!$B$6:$F$6</c:f>
              <c:numCache>
                <c:formatCode>"$"#,##0_);[Red]\("$"#,##0\)</c:formatCode>
                <c:ptCount val="5"/>
                <c:pt idx="0">
                  <c:v>4288060</c:v>
                </c:pt>
                <c:pt idx="1">
                  <c:v>1577144.3932856619</c:v>
                </c:pt>
                <c:pt idx="2" formatCode="&quot;$&quot;#,##0_);\(&quot;$&quot;#,##0\)">
                  <c:v>-80415.701817259192</c:v>
                </c:pt>
                <c:pt idx="3" formatCode="&quot;$&quot;#,##0_);\(&quot;$&quot;#,##0\)">
                  <c:v>-2490802.0187575519</c:v>
                </c:pt>
                <c:pt idx="4" formatCode="&quot;$&quot;#,##0_);\(&quot;$&quot;#,##0\)">
                  <c:v>-2875386.1469007134</c:v>
                </c:pt>
              </c:numCache>
            </c:numRef>
          </c:val>
          <c:extLst>
            <c:ext xmlns:c16="http://schemas.microsoft.com/office/drawing/2014/chart" uri="{C3380CC4-5D6E-409C-BE32-E72D297353CC}">
              <c16:uniqueId val="{0000000A-85DE-49A0-B02B-D7A993F74070}"/>
            </c:ext>
          </c:extLst>
        </c:ser>
        <c:dLbls>
          <c:showLegendKey val="0"/>
          <c:showVal val="0"/>
          <c:showCatName val="0"/>
          <c:showSerName val="0"/>
          <c:showPercent val="0"/>
          <c:showBubbleSize val="0"/>
        </c:dLbls>
        <c:gapWidth val="219"/>
        <c:overlap val="-27"/>
        <c:axId val="995984304"/>
        <c:axId val="995981424"/>
      </c:barChart>
      <c:catAx>
        <c:axId val="99598430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95981424"/>
        <c:crosses val="autoZero"/>
        <c:auto val="1"/>
        <c:lblAlgn val="ctr"/>
        <c:lblOffset val="100"/>
        <c:noMultiLvlLbl val="0"/>
      </c:catAx>
      <c:valAx>
        <c:axId val="99598142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0_);[Red]\(&quot;$&quot;#,##0.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995984304"/>
        <c:crosses val="autoZero"/>
        <c:crossBetween val="between"/>
        <c:dispUnits>
          <c:builtInUnit val="millions"/>
        </c:dispUnits>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latin typeface="Arial" panose="020B0604020202020204" pitchFamily="34" charset="0"/>
          <a:cs typeface="Arial" panose="020B0604020202020204" pitchFamily="34" charset="0"/>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tx>
            <c:strRef>
              <c:f>'Avg Employer Cost'!$B$19</c:f>
              <c:strCache>
                <c:ptCount val="1"/>
                <c:pt idx="0">
                  <c:v>Base Pay</c:v>
                </c:pt>
              </c:strCache>
            </c:strRef>
          </c:tx>
          <c:spPr>
            <a:solidFill>
              <a:schemeClr val="accent1"/>
            </a:solidFill>
            <a:ln>
              <a:solidFill>
                <a:schemeClr val="tx1"/>
              </a:solidFill>
            </a:ln>
            <a:effectLst/>
          </c:spPr>
          <c:invertIfNegative val="0"/>
          <c:dLbls>
            <c:dLbl>
              <c:idx val="0"/>
              <c:layout>
                <c:manualLayout>
                  <c:x val="-1.3888888888888888E-2"/>
                  <c:y val="-0.17129629629629631"/>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6E5-4210-B0EA-E4D07EFA141D}"/>
                </c:ext>
              </c:extLst>
            </c:dLbl>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'Avg Employer Cost'!$C$19</c:f>
              <c:numCache>
                <c:formatCode>"$"#,##0</c:formatCode>
                <c:ptCount val="1"/>
                <c:pt idx="0">
                  <c:v>91912.920608108107</c:v>
                </c:pt>
              </c:numCache>
            </c:numRef>
          </c:val>
          <c:extLst>
            <c:ext xmlns:c16="http://schemas.microsoft.com/office/drawing/2014/chart" uri="{C3380CC4-5D6E-409C-BE32-E72D297353CC}">
              <c16:uniqueId val="{00000001-C6E5-4210-B0EA-E4D07EFA141D}"/>
            </c:ext>
          </c:extLst>
        </c:ser>
        <c:ser>
          <c:idx val="1"/>
          <c:order val="1"/>
          <c:tx>
            <c:strRef>
              <c:f>'Avg Employer Cost'!$B$20</c:f>
              <c:strCache>
                <c:ptCount val="1"/>
                <c:pt idx="0">
                  <c:v>Overtime</c:v>
                </c:pt>
              </c:strCache>
            </c:strRef>
          </c:tx>
          <c:spPr>
            <a:solidFill>
              <a:srgbClr val="3E6BB3">
                <a:lumMod val="40000"/>
                <a:lumOff val="60000"/>
              </a:srgbClr>
            </a:solidFill>
            <a:ln>
              <a:solidFill>
                <a:schemeClr val="tx1"/>
              </a:solidFill>
            </a:ln>
            <a:effectLst/>
          </c:spPr>
          <c:invertIfNegative val="0"/>
          <c:dLbls>
            <c:dLbl>
              <c:idx val="0"/>
              <c:layout>
                <c:manualLayout>
                  <c:x val="-1.3888888888888888E-2"/>
                  <c:y val="-0.18055555555555558"/>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6E5-4210-B0EA-E4D07EFA141D}"/>
                </c:ext>
              </c:extLst>
            </c:dLbl>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'Avg Employer Cost'!$C$20</c:f>
              <c:numCache>
                <c:formatCode>"$"#,##0</c:formatCode>
                <c:ptCount val="1"/>
                <c:pt idx="0">
                  <c:v>24438.417482653058</c:v>
                </c:pt>
              </c:numCache>
            </c:numRef>
          </c:val>
          <c:extLst>
            <c:ext xmlns:c16="http://schemas.microsoft.com/office/drawing/2014/chart" uri="{C3380CC4-5D6E-409C-BE32-E72D297353CC}">
              <c16:uniqueId val="{00000003-C6E5-4210-B0EA-E4D07EFA141D}"/>
            </c:ext>
          </c:extLst>
        </c:ser>
        <c:ser>
          <c:idx val="2"/>
          <c:order val="2"/>
          <c:tx>
            <c:strRef>
              <c:f>'Avg Employer Cost'!$B$21</c:f>
              <c:strCache>
                <c:ptCount val="1"/>
                <c:pt idx="0">
                  <c:v>Premiums</c:v>
                </c:pt>
              </c:strCache>
            </c:strRef>
          </c:tx>
          <c:spPr>
            <a:solidFill>
              <a:srgbClr val="3E6BB3">
                <a:lumMod val="20000"/>
                <a:lumOff val="80000"/>
              </a:srgbClr>
            </a:solidFill>
            <a:ln>
              <a:solidFill>
                <a:schemeClr val="tx1"/>
              </a:solidFill>
            </a:ln>
            <a:effectLst/>
          </c:spPr>
          <c:invertIfNegative val="0"/>
          <c:dLbls>
            <c:dLbl>
              <c:idx val="0"/>
              <c:layout>
                <c:manualLayout>
                  <c:x val="0"/>
                  <c:y val="-0.24537037037037038"/>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6E5-4210-B0EA-E4D07EFA141D}"/>
                </c:ext>
              </c:extLst>
            </c:dLbl>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'Avg Employer Cost'!$C$21</c:f>
              <c:numCache>
                <c:formatCode>"$"#,##0</c:formatCode>
                <c:ptCount val="1"/>
                <c:pt idx="0">
                  <c:v>4914.4620853080569</c:v>
                </c:pt>
              </c:numCache>
            </c:numRef>
          </c:val>
          <c:extLst>
            <c:ext xmlns:c16="http://schemas.microsoft.com/office/drawing/2014/chart" uri="{C3380CC4-5D6E-409C-BE32-E72D297353CC}">
              <c16:uniqueId val="{00000005-C6E5-4210-B0EA-E4D07EFA141D}"/>
            </c:ext>
          </c:extLst>
        </c:ser>
        <c:ser>
          <c:idx val="3"/>
          <c:order val="3"/>
          <c:tx>
            <c:strRef>
              <c:f>'Avg Employer Cost'!$B$22</c:f>
              <c:strCache>
                <c:ptCount val="1"/>
                <c:pt idx="0">
                  <c:v>Health Benefits</c:v>
                </c:pt>
              </c:strCache>
            </c:strRef>
          </c:tx>
          <c:spPr>
            <a:solidFill>
              <a:schemeClr val="accent4"/>
            </a:solidFill>
            <a:ln>
              <a:solidFill>
                <a:schemeClr val="tx1"/>
              </a:solidFill>
            </a:ln>
            <a:effectLst/>
          </c:spPr>
          <c:invertIfNegative val="0"/>
          <c:dLbls>
            <c:dLbl>
              <c:idx val="0"/>
              <c:layout>
                <c:manualLayout>
                  <c:x val="2.2222222222222119E-2"/>
                  <c:y val="-0.1759259259259259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6E5-4210-B0EA-E4D07EFA141D}"/>
                </c:ext>
              </c:extLst>
            </c:dLbl>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'Avg Employer Cost'!$C$22</c:f>
              <c:numCache>
                <c:formatCode>"$"#,##0</c:formatCode>
                <c:ptCount val="1"/>
                <c:pt idx="0">
                  <c:v>10888.993976190477</c:v>
                </c:pt>
              </c:numCache>
            </c:numRef>
          </c:val>
          <c:extLst>
            <c:ext xmlns:c16="http://schemas.microsoft.com/office/drawing/2014/chart" uri="{C3380CC4-5D6E-409C-BE32-E72D297353CC}">
              <c16:uniqueId val="{00000007-C6E5-4210-B0EA-E4D07EFA141D}"/>
            </c:ext>
          </c:extLst>
        </c:ser>
        <c:ser>
          <c:idx val="4"/>
          <c:order val="4"/>
          <c:tx>
            <c:strRef>
              <c:f>'Avg Employer Cost'!$B$23</c:f>
              <c:strCache>
                <c:ptCount val="1"/>
                <c:pt idx="0">
                  <c:v>Retirement</c:v>
                </c:pt>
              </c:strCache>
            </c:strRef>
          </c:tx>
          <c:spPr>
            <a:solidFill>
              <a:srgbClr val="F49B48">
                <a:lumMod val="60000"/>
                <a:lumOff val="40000"/>
              </a:srgbClr>
            </a:solidFill>
            <a:ln>
              <a:solidFill>
                <a:schemeClr val="tx1"/>
              </a:solidFill>
            </a:ln>
            <a:effectLst/>
          </c:spPr>
          <c:invertIfNegative val="0"/>
          <c:dLbls>
            <c:dLbl>
              <c:idx val="0"/>
              <c:layout>
                <c:manualLayout>
                  <c:x val="0"/>
                  <c:y val="-0.23148148148148148"/>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6E5-4210-B0EA-E4D07EFA141D}"/>
                </c:ext>
              </c:extLst>
            </c:dLbl>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'Avg Employer Cost'!$C$23</c:f>
              <c:numCache>
                <c:formatCode>"$"#,##0</c:formatCode>
                <c:ptCount val="1"/>
                <c:pt idx="0">
                  <c:v>36213.690719594633</c:v>
                </c:pt>
              </c:numCache>
            </c:numRef>
          </c:val>
          <c:extLst>
            <c:ext xmlns:c16="http://schemas.microsoft.com/office/drawing/2014/chart" uri="{C3380CC4-5D6E-409C-BE32-E72D297353CC}">
              <c16:uniqueId val="{00000009-C6E5-4210-B0EA-E4D07EFA141D}"/>
            </c:ext>
          </c:extLst>
        </c:ser>
        <c:ser>
          <c:idx val="5"/>
          <c:order val="5"/>
          <c:tx>
            <c:strRef>
              <c:f>'Avg Employer Cost'!$B$24</c:f>
              <c:strCache>
                <c:ptCount val="1"/>
                <c:pt idx="0">
                  <c:v>FICA</c:v>
                </c:pt>
              </c:strCache>
            </c:strRef>
          </c:tx>
          <c:spPr>
            <a:solidFill>
              <a:srgbClr val="FFD051">
                <a:lumMod val="40000"/>
                <a:lumOff val="60000"/>
              </a:srgbClr>
            </a:solidFill>
            <a:ln>
              <a:solidFill>
                <a:schemeClr val="tx1"/>
              </a:solidFill>
            </a:ln>
            <a:effectLst/>
          </c:spPr>
          <c:invertIfNegative val="0"/>
          <c:dLbls>
            <c:dLbl>
              <c:idx val="0"/>
              <c:layout>
                <c:manualLayout>
                  <c:x val="-2.7777777777777779E-3"/>
                  <c:y val="-0.18055555555555558"/>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6E5-4210-B0EA-E4D07EFA141D}"/>
                </c:ext>
              </c:extLst>
            </c:dLbl>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'Avg Employer Cost'!$C$24</c:f>
              <c:numCache>
                <c:formatCode>"$"#,##0</c:formatCode>
                <c:ptCount val="1"/>
                <c:pt idx="0">
                  <c:v>8769.8656985147063</c:v>
                </c:pt>
              </c:numCache>
            </c:numRef>
          </c:val>
          <c:extLst>
            <c:ext xmlns:c16="http://schemas.microsoft.com/office/drawing/2014/chart" uri="{C3380CC4-5D6E-409C-BE32-E72D297353CC}">
              <c16:uniqueId val="{0000000B-C6E5-4210-B0EA-E4D07EFA141D}"/>
            </c:ext>
          </c:extLst>
        </c:ser>
        <c:dLbls>
          <c:dLblPos val="ctr"/>
          <c:showLegendKey val="0"/>
          <c:showVal val="1"/>
          <c:showCatName val="0"/>
          <c:showSerName val="0"/>
          <c:showPercent val="0"/>
          <c:showBubbleSize val="0"/>
        </c:dLbls>
        <c:gapWidth val="150"/>
        <c:overlap val="100"/>
        <c:axId val="1131491904"/>
        <c:axId val="1131502072"/>
      </c:barChart>
      <c:catAx>
        <c:axId val="1131491904"/>
        <c:scaling>
          <c:orientation val="minMax"/>
        </c:scaling>
        <c:delete val="1"/>
        <c:axPos val="l"/>
        <c:numFmt formatCode="General" sourceLinked="1"/>
        <c:majorTickMark val="out"/>
        <c:minorTickMark val="none"/>
        <c:tickLblPos val="nextTo"/>
        <c:crossAx val="1131502072"/>
        <c:crosses val="autoZero"/>
        <c:auto val="1"/>
        <c:lblAlgn val="ctr"/>
        <c:lblOffset val="100"/>
        <c:noMultiLvlLbl val="0"/>
      </c:catAx>
      <c:valAx>
        <c:axId val="1131502072"/>
        <c:scaling>
          <c:orientation val="minMax"/>
        </c:scaling>
        <c:delete val="0"/>
        <c:axPos val="b"/>
        <c:majorGridlines>
          <c:spPr>
            <a:ln w="9525" cap="flat" cmpd="sng" algn="ctr">
              <a:solidFill>
                <a:schemeClr val="tx1">
                  <a:lumMod val="15000"/>
                  <a:lumOff val="85000"/>
                </a:schemeClr>
              </a:solidFill>
              <a:round/>
            </a:ln>
            <a:effectLst/>
          </c:spPr>
        </c:majorGridlines>
        <c:numFmt formatCode="&quot;$&quot;#,##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31491904"/>
        <c:crosses val="autoZero"/>
        <c:crossBetween val="between"/>
      </c:valAx>
      <c:spPr>
        <a:noFill/>
        <a:ln>
          <a:noFill/>
        </a:ln>
        <a:effectLst/>
      </c:spPr>
    </c:plotArea>
    <c:legend>
      <c:legendPos val="b"/>
      <c:layout>
        <c:manualLayout>
          <c:xMode val="edge"/>
          <c:yMode val="edge"/>
          <c:x val="3.8573053368328954E-2"/>
          <c:y val="0.80050306211723532"/>
          <c:w val="0.9367425634295713"/>
          <c:h val="0.1717191601049868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5949845509746252"/>
          <c:y val="3.4108527131782945E-2"/>
          <c:w val="0.81018897485848029"/>
          <c:h val="0.79496258316547652"/>
        </c:manualLayout>
      </c:layout>
      <c:lineChart>
        <c:grouping val="standard"/>
        <c:varyColors val="0"/>
        <c:ser>
          <c:idx val="2"/>
          <c:order val="0"/>
          <c:tx>
            <c:strRef>
              <c:f>'FY 2024 Comparisons'!$O$6</c:f>
              <c:strCache>
                <c:ptCount val="1"/>
                <c:pt idx="0">
                  <c:v>Springfield</c:v>
                </c:pt>
              </c:strCache>
            </c:strRef>
          </c:tx>
          <c:spPr>
            <a:ln>
              <a:solidFill>
                <a:schemeClr val="accent1"/>
              </a:solidFill>
            </a:ln>
          </c:spPr>
          <c:marker>
            <c:symbol val="circle"/>
            <c:size val="6"/>
            <c:spPr>
              <a:solidFill>
                <a:schemeClr val="accent1">
                  <a:lumMod val="20000"/>
                  <a:lumOff val="80000"/>
                </a:schemeClr>
              </a:solidFill>
              <a:ln>
                <a:solidFill>
                  <a:schemeClr val="accent1"/>
                </a:solidFill>
              </a:ln>
            </c:spPr>
          </c:marker>
          <c:cat>
            <c:numRef>
              <c:f>'Fairfax-FY24'!$B$14:$B$38</c:f>
              <c:numCache>
                <c:formatCode>General</c:formatCode>
                <c:ptCount val="2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numCache>
            </c:numRef>
          </c:cat>
          <c:val>
            <c:numRef>
              <c:f>'FY 2024 Comparisons'!$O$7:$O$31</c:f>
              <c:numCache>
                <c:formatCode>"$"#,##0.00_);[Red]\("$"#,##0.00\)</c:formatCode>
                <c:ptCount val="25"/>
                <c:pt idx="0">
                  <c:v>22.701390224358974</c:v>
                </c:pt>
                <c:pt idx="1">
                  <c:v>23.836462339743587</c:v>
                </c:pt>
                <c:pt idx="2">
                  <c:v>26.27969551282051</c:v>
                </c:pt>
                <c:pt idx="3">
                  <c:v>27.068086378205127</c:v>
                </c:pt>
                <c:pt idx="4">
                  <c:v>27.880131610576921</c:v>
                </c:pt>
                <c:pt idx="5">
                  <c:v>28.716532051282055</c:v>
                </c:pt>
                <c:pt idx="6">
                  <c:v>29.578030488782051</c:v>
                </c:pt>
                <c:pt idx="7">
                  <c:v>30.465369711538461</c:v>
                </c:pt>
                <c:pt idx="8">
                  <c:v>31.379333774038468</c:v>
                </c:pt>
                <c:pt idx="9">
                  <c:v>32.3207108573718</c:v>
                </c:pt>
                <c:pt idx="10">
                  <c:v>33.290334535256413</c:v>
                </c:pt>
                <c:pt idx="11">
                  <c:v>34.28904250801282</c:v>
                </c:pt>
                <c:pt idx="12">
                  <c:v>35.317713741987177</c:v>
                </c:pt>
                <c:pt idx="13">
                  <c:v>36.377247836538459</c:v>
                </c:pt>
                <c:pt idx="14">
                  <c:v>37.468565024038462</c:v>
                </c:pt>
                <c:pt idx="15">
                  <c:v>38.592618549679486</c:v>
                </c:pt>
                <c:pt idx="16">
                  <c:v>39.750398798076922</c:v>
                </c:pt>
                <c:pt idx="17">
                  <c:v>40.942912660256411</c:v>
                </c:pt>
                <c:pt idx="18">
                  <c:v>42.1712000400641</c:v>
                </c:pt>
                <c:pt idx="19">
                  <c:v>42.1712000400641</c:v>
                </c:pt>
                <c:pt idx="20">
                  <c:v>42.1712000400641</c:v>
                </c:pt>
                <c:pt idx="21">
                  <c:v>42.1712000400641</c:v>
                </c:pt>
                <c:pt idx="22">
                  <c:v>42.1712000400641</c:v>
                </c:pt>
                <c:pt idx="23">
                  <c:v>42.1712000400641</c:v>
                </c:pt>
                <c:pt idx="24">
                  <c:v>42.1712000400641</c:v>
                </c:pt>
              </c:numCache>
            </c:numRef>
          </c:val>
          <c:smooth val="0"/>
          <c:extLst>
            <c:ext xmlns:c16="http://schemas.microsoft.com/office/drawing/2014/chart" uri="{C3380CC4-5D6E-409C-BE32-E72D297353CC}">
              <c16:uniqueId val="{00000000-8DEF-438A-9C19-9191154B3D8E}"/>
            </c:ext>
          </c:extLst>
        </c:ser>
        <c:ser>
          <c:idx val="3"/>
          <c:order val="1"/>
          <c:tx>
            <c:strRef>
              <c:f>'FY 2024 Comparisons'!$T$6</c:f>
              <c:strCache>
                <c:ptCount val="1"/>
                <c:pt idx="0">
                  <c:v>Median</c:v>
                </c:pt>
              </c:strCache>
            </c:strRef>
          </c:tx>
          <c:spPr>
            <a:ln>
              <a:solidFill>
                <a:sysClr val="windowText" lastClr="000000"/>
              </a:solidFill>
            </a:ln>
          </c:spPr>
          <c:marker>
            <c:symbol val="circle"/>
            <c:size val="6"/>
            <c:spPr>
              <a:solidFill>
                <a:schemeClr val="tx1"/>
              </a:solidFill>
              <a:ln>
                <a:solidFill>
                  <a:sysClr val="windowText" lastClr="000000"/>
                </a:solidFill>
              </a:ln>
            </c:spPr>
          </c:marker>
          <c:cat>
            <c:numRef>
              <c:f>'Fairfax-FY24'!$B$14:$B$38</c:f>
              <c:numCache>
                <c:formatCode>General</c:formatCode>
                <c:ptCount val="2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numCache>
            </c:numRef>
          </c:cat>
          <c:val>
            <c:numRef>
              <c:f>'FY 2024 Comparisons'!$T$7:$T$31</c:f>
              <c:numCache>
                <c:formatCode>"$"#,##0.00_);[Red]\("$"#,##0.00\)</c:formatCode>
                <c:ptCount val="25"/>
                <c:pt idx="0">
                  <c:v>21.226183035714286</c:v>
                </c:pt>
                <c:pt idx="1">
                  <c:v>22.078798076923078</c:v>
                </c:pt>
                <c:pt idx="2">
                  <c:v>23.313588598901099</c:v>
                </c:pt>
                <c:pt idx="3">
                  <c:v>24.478839285714287</c:v>
                </c:pt>
                <c:pt idx="4">
                  <c:v>25.703071771978024</c:v>
                </c:pt>
                <c:pt idx="5">
                  <c:v>26.799759615384616</c:v>
                </c:pt>
                <c:pt idx="6">
                  <c:v>27.9445260989011</c:v>
                </c:pt>
                <c:pt idx="7">
                  <c:v>29.133151785714286</c:v>
                </c:pt>
                <c:pt idx="8">
                  <c:v>30.232696428571426</c:v>
                </c:pt>
                <c:pt idx="9">
                  <c:v>30.893410027472527</c:v>
                </c:pt>
                <c:pt idx="10">
                  <c:v>31.236579670329668</c:v>
                </c:pt>
                <c:pt idx="11">
                  <c:v>31.587383241758239</c:v>
                </c:pt>
                <c:pt idx="12">
                  <c:v>31.946802884615384</c:v>
                </c:pt>
                <c:pt idx="13">
                  <c:v>32.313811813186817</c:v>
                </c:pt>
                <c:pt idx="14">
                  <c:v>32.689838598901098</c:v>
                </c:pt>
                <c:pt idx="15">
                  <c:v>33.872767857142854</c:v>
                </c:pt>
                <c:pt idx="16">
                  <c:v>34.266160714285718</c:v>
                </c:pt>
                <c:pt idx="17">
                  <c:v>35.113689903846151</c:v>
                </c:pt>
                <c:pt idx="18">
                  <c:v>36.041900755494503</c:v>
                </c:pt>
                <c:pt idx="19">
                  <c:v>36.041900755494503</c:v>
                </c:pt>
                <c:pt idx="20">
                  <c:v>36.041900755494503</c:v>
                </c:pt>
                <c:pt idx="21">
                  <c:v>36.041900755494503</c:v>
                </c:pt>
                <c:pt idx="22">
                  <c:v>36.041900755494503</c:v>
                </c:pt>
                <c:pt idx="23">
                  <c:v>36.041900755494503</c:v>
                </c:pt>
                <c:pt idx="24">
                  <c:v>36.041900755494503</c:v>
                </c:pt>
              </c:numCache>
            </c:numRef>
          </c:val>
          <c:smooth val="0"/>
          <c:extLst>
            <c:ext xmlns:c16="http://schemas.microsoft.com/office/drawing/2014/chart" uri="{C3380CC4-5D6E-409C-BE32-E72D297353CC}">
              <c16:uniqueId val="{00000001-8DEF-438A-9C19-9191154B3D8E}"/>
            </c:ext>
          </c:extLst>
        </c:ser>
        <c:dLbls>
          <c:showLegendKey val="0"/>
          <c:showVal val="0"/>
          <c:showCatName val="0"/>
          <c:showSerName val="0"/>
          <c:showPercent val="0"/>
          <c:showBubbleSize val="0"/>
        </c:dLbls>
        <c:marker val="1"/>
        <c:smooth val="0"/>
        <c:axId val="594025152"/>
        <c:axId val="594024496"/>
      </c:lineChart>
      <c:catAx>
        <c:axId val="594025152"/>
        <c:scaling>
          <c:orientation val="minMax"/>
        </c:scaling>
        <c:delete val="0"/>
        <c:axPos val="b"/>
        <c:title>
          <c:tx>
            <c:rich>
              <a:bodyPr rot="0" vert="horz"/>
              <a:lstStyle/>
              <a:p>
                <a:pPr>
                  <a:defRPr/>
                </a:pPr>
                <a:r>
                  <a:rPr lang="en-US"/>
                  <a:t>Year of Service</a:t>
                </a:r>
              </a:p>
            </c:rich>
          </c:tx>
          <c:layout>
            <c:manualLayout>
              <c:xMode val="edge"/>
              <c:yMode val="edge"/>
              <c:x val="0.84946611380574488"/>
              <c:y val="0.92312554719202555"/>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594024496"/>
        <c:crosses val="autoZero"/>
        <c:auto val="1"/>
        <c:lblAlgn val="ctr"/>
        <c:lblOffset val="100"/>
        <c:tickLblSkip val="1"/>
        <c:tickMarkSkip val="1"/>
        <c:noMultiLvlLbl val="0"/>
      </c:catAx>
      <c:valAx>
        <c:axId val="5940244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a:lstStyle/>
              <a:p>
                <a:pPr>
                  <a:defRPr/>
                </a:pPr>
                <a:r>
                  <a:rPr lang="en-US" dirty="0"/>
                  <a:t>Hourly</a:t>
                </a:r>
                <a:r>
                  <a:rPr lang="en-US" baseline="0" dirty="0"/>
                  <a:t> </a:t>
                </a:r>
              </a:p>
              <a:p>
                <a:pPr>
                  <a:defRPr/>
                </a:pPr>
                <a:r>
                  <a:rPr lang="en-US" baseline="0" dirty="0"/>
                  <a:t>$</a:t>
                </a:r>
                <a:endParaRPr lang="en-US" dirty="0"/>
              </a:p>
            </c:rich>
          </c:tx>
          <c:layout>
            <c:manualLayout>
              <c:xMode val="edge"/>
              <c:yMode val="edge"/>
              <c:x val="1.8038913969660385E-4"/>
              <c:y val="2.1007490268361628E-2"/>
            </c:manualLayout>
          </c:layout>
          <c:overlay val="0"/>
          <c:spPr>
            <a:noFill/>
            <a:ln>
              <a:noFill/>
            </a:ln>
            <a:effectLst/>
          </c:spPr>
        </c:title>
        <c:numFmt formatCode="&quot;$&quot;#,##0.00_);[Red]\(&quot;$&quot;#,##0.00\)" sourceLinked="1"/>
        <c:majorTickMark val="none"/>
        <c:minorTickMark val="none"/>
        <c:tickLblPos val="nextTo"/>
        <c:spPr>
          <a:noFill/>
          <a:ln>
            <a:noFill/>
          </a:ln>
          <a:effectLst/>
        </c:spPr>
        <c:txPr>
          <a:bodyPr rot="-60000000" vert="horz"/>
          <a:lstStyle/>
          <a:p>
            <a:pPr>
              <a:defRPr/>
            </a:pPr>
            <a:endParaRPr lang="en-US"/>
          </a:p>
        </c:txPr>
        <c:crossAx val="594025152"/>
        <c:crosses val="autoZero"/>
        <c:crossBetween val="midCat"/>
      </c:valAx>
    </c:plotArea>
    <c:legend>
      <c:legendPos val="b"/>
      <c:layout>
        <c:manualLayout>
          <c:xMode val="edge"/>
          <c:yMode val="edge"/>
          <c:x val="0.31918832508583833"/>
          <c:y val="0.92800708054530046"/>
          <c:w val="0.36031952989746929"/>
          <c:h val="4.9455899407922846E-2"/>
        </c:manualLayout>
      </c:layout>
      <c:overlay val="0"/>
      <c:spPr>
        <a:noFill/>
        <a:ln>
          <a:noFill/>
        </a:ln>
        <a:effectLst/>
      </c:spPr>
      <c:txPr>
        <a:bodyPr rot="0" vert="horz"/>
        <a:lstStyle/>
        <a:p>
          <a:pPr>
            <a:defRPr/>
          </a:pPr>
          <a:endParaRPr lang="en-US"/>
        </a:p>
      </c:txPr>
    </c:legend>
    <c:plotVisOnly val="1"/>
    <c:dispBlanksAs val="gap"/>
    <c:showDLblsOverMax val="0"/>
    <c:extLst/>
  </c:chart>
  <c:spPr>
    <a:solidFill>
      <a:schemeClr val="bg1"/>
    </a:solidFill>
    <a:ln w="9525" cap="flat" cmpd="sng" algn="ctr">
      <a:noFill/>
      <a:round/>
    </a:ln>
    <a:effectLst/>
  </c:spPr>
  <c:txPr>
    <a:bodyPr/>
    <a:lstStyle/>
    <a:p>
      <a:pPr>
        <a:defRPr>
          <a:latin typeface="Arial" panose="020B0604020202020204" pitchFamily="34" charset="0"/>
          <a:cs typeface="Arial" panose="020B0604020202020204" pitchFamily="34" charset="0"/>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Chart!$C$4</c:f>
              <c:strCache>
                <c:ptCount val="1"/>
                <c:pt idx="0">
                  <c:v>Job Growth</c:v>
                </c:pt>
              </c:strCache>
            </c:strRef>
          </c:tx>
          <c:spPr>
            <a:solidFill>
              <a:srgbClr val="2E75B6"/>
            </a:solidFill>
            <a:ln>
              <a:noFill/>
            </a:ln>
            <a:effectLst/>
          </c:spPr>
          <c:invertIfNegative val="0"/>
          <c:dLbls>
            <c:dLbl>
              <c:idx val="5"/>
              <c:numFmt formatCode="#,##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000000"/>
                      </a:solidFill>
                      <a:latin typeface="Arial"/>
                      <a:ea typeface="Arial"/>
                      <a:cs typeface="Arial"/>
                    </a:defRPr>
                  </a:pPr>
                  <a:endParaRPr lang="en-US"/>
                </a:p>
              </c:txPr>
              <c:showLegendKey val="0"/>
              <c:showVal val="1"/>
              <c:showCatName val="0"/>
              <c:showSerName val="0"/>
              <c:showPercent val="0"/>
              <c:showBubbleSize val="0"/>
              <c:extLst>
                <c:ext xmlns:c16="http://schemas.microsoft.com/office/drawing/2014/chart" uri="{C3380CC4-5D6E-409C-BE32-E72D297353CC}">
                  <c16:uniqueId val="{00000000-3049-4DC8-9996-55CAEB57EF97}"/>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rgbClr val="000000"/>
                    </a:solidFill>
                    <a:latin typeface="Arial"/>
                    <a:ea typeface="Arial"/>
                    <a:cs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Chart!$B$5:$B$10</c:f>
              <c:strCache>
                <c:ptCount val="6"/>
                <c:pt idx="0">
                  <c:v>2021</c:v>
                </c:pt>
                <c:pt idx="1">
                  <c:v>2022</c:v>
                </c:pt>
                <c:pt idx="2">
                  <c:v>2023</c:v>
                </c:pt>
                <c:pt idx="3">
                  <c:v>2024</c:v>
                </c:pt>
                <c:pt idx="4">
                  <c:v>2025</c:v>
                </c:pt>
                <c:pt idx="5">
                  <c:v>2026*</c:v>
                </c:pt>
              </c:strCache>
            </c:strRef>
          </c:cat>
          <c:val>
            <c:numRef>
              <c:f>Chart!$C$5:$C$10</c:f>
              <c:numCache>
                <c:formatCode>#,##0</c:formatCode>
                <c:ptCount val="6"/>
                <c:pt idx="0">
                  <c:v>7268</c:v>
                </c:pt>
                <c:pt idx="1">
                  <c:v>4526</c:v>
                </c:pt>
                <c:pt idx="2">
                  <c:v>2515</c:v>
                </c:pt>
                <c:pt idx="3">
                  <c:v>1459</c:v>
                </c:pt>
                <c:pt idx="4">
                  <c:v>116</c:v>
                </c:pt>
                <c:pt idx="5">
                  <c:v>426</c:v>
                </c:pt>
              </c:numCache>
            </c:numRef>
          </c:val>
          <c:extLst>
            <c:ext xmlns:c16="http://schemas.microsoft.com/office/drawing/2014/chart" uri="{C3380CC4-5D6E-409C-BE32-E72D297353CC}">
              <c16:uniqueId val="{00000001-3049-4DC8-9996-55CAEB57EF97}"/>
            </c:ext>
          </c:extLst>
        </c:ser>
        <c:dLbls>
          <c:showLegendKey val="0"/>
          <c:showVal val="0"/>
          <c:showCatName val="0"/>
          <c:showSerName val="0"/>
          <c:showPercent val="0"/>
          <c:showBubbleSize val="0"/>
        </c:dLbls>
        <c:gapWidth val="70"/>
        <c:overlap val="-27"/>
        <c:axId val="1024621344"/>
        <c:axId val="1024632144"/>
      </c:barChart>
      <c:catAx>
        <c:axId val="1024621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000000"/>
                </a:solidFill>
                <a:latin typeface="Arial"/>
                <a:ea typeface="Arial"/>
                <a:cs typeface="Arial"/>
              </a:defRPr>
            </a:pPr>
            <a:endParaRPr lang="en-US"/>
          </a:p>
        </c:txPr>
        <c:crossAx val="1024632144"/>
        <c:crosses val="autoZero"/>
        <c:auto val="1"/>
        <c:lblAlgn val="ctr"/>
        <c:lblOffset val="100"/>
        <c:noMultiLvlLbl val="0"/>
      </c:catAx>
      <c:valAx>
        <c:axId val="1024632144"/>
        <c:scaling>
          <c:orientation val="minMax"/>
        </c:scaling>
        <c:delete val="0"/>
        <c:axPos val="l"/>
        <c:title>
          <c:tx>
            <c:rich>
              <a:bodyPr rot="-5400000" spcFirstLastPara="1" vertOverflow="ellipsis" vert="horz" wrap="square" anchor="ctr" anchorCtr="1"/>
              <a:lstStyle/>
              <a:p>
                <a:pPr>
                  <a:defRPr sz="1000" b="0" i="1" u="none" strike="noStrike" kern="1200" baseline="0">
                    <a:solidFill>
                      <a:srgbClr val="000000"/>
                    </a:solidFill>
                    <a:latin typeface="Arial"/>
                    <a:ea typeface="Arial"/>
                    <a:cs typeface="Arial"/>
                  </a:defRPr>
                </a:pPr>
                <a:r>
                  <a:rPr lang="en-US"/>
                  <a:t>Job Growth (thousands)</a:t>
                </a:r>
              </a:p>
            </c:rich>
          </c:tx>
          <c:overlay val="0"/>
          <c:spPr>
            <a:noFill/>
            <a:ln>
              <a:noFill/>
            </a:ln>
            <a:effectLst/>
          </c:spPr>
          <c:txPr>
            <a:bodyPr rot="-5400000" spcFirstLastPara="1" vertOverflow="ellipsis" vert="horz" wrap="square" anchor="ctr" anchorCtr="1"/>
            <a:lstStyle/>
            <a:p>
              <a:pPr>
                <a:defRPr sz="1000" b="0" i="1" u="none" strike="noStrike" kern="1200" baseline="0">
                  <a:solidFill>
                    <a:srgbClr val="000000"/>
                  </a:solidFill>
                  <a:latin typeface="Arial"/>
                  <a:ea typeface="Arial"/>
                  <a:cs typeface="Arial"/>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000000"/>
                </a:solidFill>
                <a:latin typeface="Arial"/>
                <a:ea typeface="Arial"/>
                <a:cs typeface="Arial"/>
              </a:defRPr>
            </a:pPr>
            <a:endParaRPr lang="en-US"/>
          </a:p>
        </c:txPr>
        <c:crossAx val="1024621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98313895128624E-2"/>
          <c:y val="3.6016470122958735E-2"/>
          <c:w val="0.84910560666240886"/>
          <c:h val="0.85937179747967207"/>
        </c:manualLayout>
      </c:layout>
      <c:lineChart>
        <c:grouping val="standard"/>
        <c:varyColors val="0"/>
        <c:ser>
          <c:idx val="0"/>
          <c:order val="0"/>
          <c:spPr>
            <a:ln w="28575" cap="rnd">
              <a:solidFill>
                <a:schemeClr val="accent2"/>
              </a:solidFill>
              <a:round/>
            </a:ln>
            <a:effectLst/>
          </c:spPr>
          <c:marker>
            <c:symbol val="none"/>
          </c:marker>
          <c:cat>
            <c:numRef>
              <c:f>'Consumer Sentiment'!$D$6:$D$679</c:f>
              <c:numCache>
                <c:formatCode>mmm\-yy</c:formatCode>
                <c:ptCount val="674"/>
                <c:pt idx="0">
                  <c:v>19299</c:v>
                </c:pt>
                <c:pt idx="1">
                  <c:v>19391</c:v>
                </c:pt>
                <c:pt idx="2">
                  <c:v>19572</c:v>
                </c:pt>
                <c:pt idx="3">
                  <c:v>19664</c:v>
                </c:pt>
                <c:pt idx="4">
                  <c:v>19756</c:v>
                </c:pt>
                <c:pt idx="5">
                  <c:v>19845</c:v>
                </c:pt>
                <c:pt idx="6">
                  <c:v>20029</c:v>
                </c:pt>
                <c:pt idx="7">
                  <c:v>20121</c:v>
                </c:pt>
                <c:pt idx="8">
                  <c:v>20210</c:v>
                </c:pt>
                <c:pt idx="9">
                  <c:v>20394</c:v>
                </c:pt>
                <c:pt idx="10">
                  <c:v>20576</c:v>
                </c:pt>
                <c:pt idx="11">
                  <c:v>20668</c:v>
                </c:pt>
                <c:pt idx="12">
                  <c:v>20760</c:v>
                </c:pt>
                <c:pt idx="13">
                  <c:v>20941</c:v>
                </c:pt>
                <c:pt idx="14">
                  <c:v>21125</c:v>
                </c:pt>
                <c:pt idx="15">
                  <c:v>21217</c:v>
                </c:pt>
                <c:pt idx="16">
                  <c:v>21306</c:v>
                </c:pt>
                <c:pt idx="17">
                  <c:v>21490</c:v>
                </c:pt>
                <c:pt idx="18">
                  <c:v>21671</c:v>
                </c:pt>
                <c:pt idx="19">
                  <c:v>21855</c:v>
                </c:pt>
                <c:pt idx="20">
                  <c:v>21947</c:v>
                </c:pt>
                <c:pt idx="21">
                  <c:v>22037</c:v>
                </c:pt>
                <c:pt idx="22">
                  <c:v>22129</c:v>
                </c:pt>
                <c:pt idx="23">
                  <c:v>22221</c:v>
                </c:pt>
                <c:pt idx="24">
                  <c:v>22313</c:v>
                </c:pt>
                <c:pt idx="25">
                  <c:v>22402</c:v>
                </c:pt>
                <c:pt idx="26">
                  <c:v>22494</c:v>
                </c:pt>
                <c:pt idx="27">
                  <c:v>22586</c:v>
                </c:pt>
                <c:pt idx="28">
                  <c:v>22678</c:v>
                </c:pt>
                <c:pt idx="29">
                  <c:v>22767</c:v>
                </c:pt>
                <c:pt idx="30">
                  <c:v>22859</c:v>
                </c:pt>
                <c:pt idx="31">
                  <c:v>22951</c:v>
                </c:pt>
                <c:pt idx="32">
                  <c:v>23043</c:v>
                </c:pt>
                <c:pt idx="33">
                  <c:v>23132</c:v>
                </c:pt>
                <c:pt idx="34">
                  <c:v>23224</c:v>
                </c:pt>
                <c:pt idx="35">
                  <c:v>23316</c:v>
                </c:pt>
                <c:pt idx="36">
                  <c:v>23408</c:v>
                </c:pt>
                <c:pt idx="37">
                  <c:v>23498</c:v>
                </c:pt>
                <c:pt idx="38">
                  <c:v>23590</c:v>
                </c:pt>
                <c:pt idx="39">
                  <c:v>23682</c:v>
                </c:pt>
                <c:pt idx="40">
                  <c:v>23774</c:v>
                </c:pt>
                <c:pt idx="41">
                  <c:v>23863</c:v>
                </c:pt>
                <c:pt idx="42">
                  <c:v>23955</c:v>
                </c:pt>
                <c:pt idx="43">
                  <c:v>24047</c:v>
                </c:pt>
                <c:pt idx="44">
                  <c:v>24139</c:v>
                </c:pt>
                <c:pt idx="45">
                  <c:v>24228</c:v>
                </c:pt>
                <c:pt idx="46">
                  <c:v>24320</c:v>
                </c:pt>
                <c:pt idx="47">
                  <c:v>24412</c:v>
                </c:pt>
                <c:pt idx="48">
                  <c:v>24504</c:v>
                </c:pt>
                <c:pt idx="49">
                  <c:v>24593</c:v>
                </c:pt>
                <c:pt idx="50">
                  <c:v>24685</c:v>
                </c:pt>
                <c:pt idx="51">
                  <c:v>24777</c:v>
                </c:pt>
                <c:pt idx="52">
                  <c:v>24869</c:v>
                </c:pt>
                <c:pt idx="53">
                  <c:v>24959</c:v>
                </c:pt>
                <c:pt idx="54">
                  <c:v>25051</c:v>
                </c:pt>
                <c:pt idx="55">
                  <c:v>25143</c:v>
                </c:pt>
                <c:pt idx="56">
                  <c:v>25235</c:v>
                </c:pt>
                <c:pt idx="57">
                  <c:v>25324</c:v>
                </c:pt>
                <c:pt idx="58">
                  <c:v>25416</c:v>
                </c:pt>
                <c:pt idx="59">
                  <c:v>25508</c:v>
                </c:pt>
                <c:pt idx="60">
                  <c:v>25600</c:v>
                </c:pt>
                <c:pt idx="61">
                  <c:v>25689</c:v>
                </c:pt>
                <c:pt idx="62">
                  <c:v>25781</c:v>
                </c:pt>
                <c:pt idx="63">
                  <c:v>25873</c:v>
                </c:pt>
                <c:pt idx="64">
                  <c:v>25965</c:v>
                </c:pt>
                <c:pt idx="65">
                  <c:v>26054</c:v>
                </c:pt>
                <c:pt idx="66">
                  <c:v>26146</c:v>
                </c:pt>
                <c:pt idx="67">
                  <c:v>26238</c:v>
                </c:pt>
                <c:pt idx="68">
                  <c:v>26330</c:v>
                </c:pt>
                <c:pt idx="69">
                  <c:v>26420</c:v>
                </c:pt>
                <c:pt idx="70">
                  <c:v>26512</c:v>
                </c:pt>
                <c:pt idx="71">
                  <c:v>26604</c:v>
                </c:pt>
                <c:pt idx="72">
                  <c:v>26696</c:v>
                </c:pt>
                <c:pt idx="73">
                  <c:v>26785</c:v>
                </c:pt>
                <c:pt idx="74">
                  <c:v>26877</c:v>
                </c:pt>
                <c:pt idx="75">
                  <c:v>26969</c:v>
                </c:pt>
                <c:pt idx="76">
                  <c:v>27061</c:v>
                </c:pt>
                <c:pt idx="77">
                  <c:v>27150</c:v>
                </c:pt>
                <c:pt idx="78">
                  <c:v>27242</c:v>
                </c:pt>
                <c:pt idx="79">
                  <c:v>27334</c:v>
                </c:pt>
                <c:pt idx="80">
                  <c:v>27426</c:v>
                </c:pt>
                <c:pt idx="81">
                  <c:v>27515</c:v>
                </c:pt>
                <c:pt idx="82">
                  <c:v>27607</c:v>
                </c:pt>
                <c:pt idx="83">
                  <c:v>27699</c:v>
                </c:pt>
                <c:pt idx="84">
                  <c:v>27791</c:v>
                </c:pt>
                <c:pt idx="85">
                  <c:v>27881</c:v>
                </c:pt>
                <c:pt idx="86">
                  <c:v>27973</c:v>
                </c:pt>
                <c:pt idx="87">
                  <c:v>28065</c:v>
                </c:pt>
                <c:pt idx="88">
                  <c:v>28157</c:v>
                </c:pt>
                <c:pt idx="89">
                  <c:v>28246</c:v>
                </c:pt>
                <c:pt idx="90">
                  <c:v>28338</c:v>
                </c:pt>
                <c:pt idx="91">
                  <c:v>28430</c:v>
                </c:pt>
                <c:pt idx="92">
                  <c:v>28491</c:v>
                </c:pt>
                <c:pt idx="93">
                  <c:v>28522</c:v>
                </c:pt>
                <c:pt idx="94">
                  <c:v>28550</c:v>
                </c:pt>
                <c:pt idx="95">
                  <c:v>28581</c:v>
                </c:pt>
                <c:pt idx="96">
                  <c:v>28611</c:v>
                </c:pt>
                <c:pt idx="97">
                  <c:v>28642</c:v>
                </c:pt>
                <c:pt idx="98">
                  <c:v>28672</c:v>
                </c:pt>
                <c:pt idx="99">
                  <c:v>28703</c:v>
                </c:pt>
                <c:pt idx="100">
                  <c:v>28734</c:v>
                </c:pt>
                <c:pt idx="101">
                  <c:v>28764</c:v>
                </c:pt>
                <c:pt idx="102">
                  <c:v>28795</c:v>
                </c:pt>
                <c:pt idx="103">
                  <c:v>28825</c:v>
                </c:pt>
                <c:pt idx="104">
                  <c:v>28856</c:v>
                </c:pt>
                <c:pt idx="105">
                  <c:v>28887</c:v>
                </c:pt>
                <c:pt idx="106">
                  <c:v>28915</c:v>
                </c:pt>
                <c:pt idx="107">
                  <c:v>28946</c:v>
                </c:pt>
                <c:pt idx="108">
                  <c:v>28976</c:v>
                </c:pt>
                <c:pt idx="109">
                  <c:v>29007</c:v>
                </c:pt>
                <c:pt idx="110">
                  <c:v>29037</c:v>
                </c:pt>
                <c:pt idx="111">
                  <c:v>29068</c:v>
                </c:pt>
                <c:pt idx="112">
                  <c:v>29099</c:v>
                </c:pt>
                <c:pt idx="113">
                  <c:v>29129</c:v>
                </c:pt>
                <c:pt idx="114">
                  <c:v>29160</c:v>
                </c:pt>
                <c:pt idx="115">
                  <c:v>29190</c:v>
                </c:pt>
                <c:pt idx="116">
                  <c:v>29221</c:v>
                </c:pt>
                <c:pt idx="117">
                  <c:v>29252</c:v>
                </c:pt>
                <c:pt idx="118">
                  <c:v>29281</c:v>
                </c:pt>
                <c:pt idx="119">
                  <c:v>29312</c:v>
                </c:pt>
                <c:pt idx="120">
                  <c:v>29342</c:v>
                </c:pt>
                <c:pt idx="121">
                  <c:v>29373</c:v>
                </c:pt>
                <c:pt idx="122">
                  <c:v>29403</c:v>
                </c:pt>
                <c:pt idx="123">
                  <c:v>29434</c:v>
                </c:pt>
                <c:pt idx="124">
                  <c:v>29465</c:v>
                </c:pt>
                <c:pt idx="125">
                  <c:v>29495</c:v>
                </c:pt>
                <c:pt idx="126">
                  <c:v>29526</c:v>
                </c:pt>
                <c:pt idx="127">
                  <c:v>29556</c:v>
                </c:pt>
                <c:pt idx="128">
                  <c:v>29587</c:v>
                </c:pt>
                <c:pt idx="129">
                  <c:v>29618</c:v>
                </c:pt>
                <c:pt idx="130">
                  <c:v>29646</c:v>
                </c:pt>
                <c:pt idx="131">
                  <c:v>29677</c:v>
                </c:pt>
                <c:pt idx="132">
                  <c:v>29707</c:v>
                </c:pt>
                <c:pt idx="133">
                  <c:v>29738</c:v>
                </c:pt>
                <c:pt idx="134">
                  <c:v>29768</c:v>
                </c:pt>
                <c:pt idx="135">
                  <c:v>29799</c:v>
                </c:pt>
                <c:pt idx="136">
                  <c:v>29830</c:v>
                </c:pt>
                <c:pt idx="137">
                  <c:v>29860</c:v>
                </c:pt>
                <c:pt idx="138">
                  <c:v>29891</c:v>
                </c:pt>
                <c:pt idx="139">
                  <c:v>29921</c:v>
                </c:pt>
                <c:pt idx="140">
                  <c:v>29952</c:v>
                </c:pt>
                <c:pt idx="141">
                  <c:v>29983</c:v>
                </c:pt>
                <c:pt idx="142">
                  <c:v>30011</c:v>
                </c:pt>
                <c:pt idx="143">
                  <c:v>30042</c:v>
                </c:pt>
                <c:pt idx="144">
                  <c:v>30072</c:v>
                </c:pt>
                <c:pt idx="145">
                  <c:v>30103</c:v>
                </c:pt>
                <c:pt idx="146">
                  <c:v>30133</c:v>
                </c:pt>
                <c:pt idx="147">
                  <c:v>30164</c:v>
                </c:pt>
                <c:pt idx="148">
                  <c:v>30195</c:v>
                </c:pt>
                <c:pt idx="149">
                  <c:v>30225</c:v>
                </c:pt>
                <c:pt idx="150">
                  <c:v>30256</c:v>
                </c:pt>
                <c:pt idx="151">
                  <c:v>30286</c:v>
                </c:pt>
                <c:pt idx="152">
                  <c:v>30317</c:v>
                </c:pt>
                <c:pt idx="153">
                  <c:v>30348</c:v>
                </c:pt>
                <c:pt idx="154">
                  <c:v>30376</c:v>
                </c:pt>
                <c:pt idx="155">
                  <c:v>30407</c:v>
                </c:pt>
                <c:pt idx="156">
                  <c:v>30437</c:v>
                </c:pt>
                <c:pt idx="157">
                  <c:v>30468</c:v>
                </c:pt>
                <c:pt idx="158">
                  <c:v>30498</c:v>
                </c:pt>
                <c:pt idx="159">
                  <c:v>30529</c:v>
                </c:pt>
                <c:pt idx="160">
                  <c:v>30560</c:v>
                </c:pt>
                <c:pt idx="161">
                  <c:v>30590</c:v>
                </c:pt>
                <c:pt idx="162">
                  <c:v>30621</c:v>
                </c:pt>
                <c:pt idx="163">
                  <c:v>30651</c:v>
                </c:pt>
                <c:pt idx="164">
                  <c:v>30682</c:v>
                </c:pt>
                <c:pt idx="165">
                  <c:v>30713</c:v>
                </c:pt>
                <c:pt idx="166">
                  <c:v>30742</c:v>
                </c:pt>
                <c:pt idx="167">
                  <c:v>30773</c:v>
                </c:pt>
                <c:pt idx="168">
                  <c:v>30803</c:v>
                </c:pt>
                <c:pt idx="169">
                  <c:v>30834</c:v>
                </c:pt>
                <c:pt idx="170">
                  <c:v>30864</c:v>
                </c:pt>
                <c:pt idx="171">
                  <c:v>30895</c:v>
                </c:pt>
                <c:pt idx="172">
                  <c:v>30926</c:v>
                </c:pt>
                <c:pt idx="173">
                  <c:v>30956</c:v>
                </c:pt>
                <c:pt idx="174">
                  <c:v>30987</c:v>
                </c:pt>
                <c:pt idx="175">
                  <c:v>31017</c:v>
                </c:pt>
                <c:pt idx="176">
                  <c:v>31048</c:v>
                </c:pt>
                <c:pt idx="177">
                  <c:v>31079</c:v>
                </c:pt>
                <c:pt idx="178">
                  <c:v>31107</c:v>
                </c:pt>
                <c:pt idx="179">
                  <c:v>31138</c:v>
                </c:pt>
                <c:pt idx="180">
                  <c:v>31168</c:v>
                </c:pt>
                <c:pt idx="181">
                  <c:v>31199</c:v>
                </c:pt>
                <c:pt idx="182">
                  <c:v>31229</c:v>
                </c:pt>
                <c:pt idx="183">
                  <c:v>31260</c:v>
                </c:pt>
                <c:pt idx="184">
                  <c:v>31291</c:v>
                </c:pt>
                <c:pt idx="185">
                  <c:v>31321</c:v>
                </c:pt>
                <c:pt idx="186">
                  <c:v>31352</c:v>
                </c:pt>
                <c:pt idx="187">
                  <c:v>31382</c:v>
                </c:pt>
                <c:pt idx="188">
                  <c:v>31413</c:v>
                </c:pt>
                <c:pt idx="189">
                  <c:v>31444</c:v>
                </c:pt>
                <c:pt idx="190">
                  <c:v>31472</c:v>
                </c:pt>
                <c:pt idx="191">
                  <c:v>31503</c:v>
                </c:pt>
                <c:pt idx="192">
                  <c:v>31533</c:v>
                </c:pt>
                <c:pt idx="193">
                  <c:v>31564</c:v>
                </c:pt>
                <c:pt idx="194">
                  <c:v>31594</c:v>
                </c:pt>
                <c:pt idx="195">
                  <c:v>31625</c:v>
                </c:pt>
                <c:pt idx="196">
                  <c:v>31656</c:v>
                </c:pt>
                <c:pt idx="197">
                  <c:v>31686</c:v>
                </c:pt>
                <c:pt idx="198">
                  <c:v>31717</c:v>
                </c:pt>
                <c:pt idx="199">
                  <c:v>31747</c:v>
                </c:pt>
                <c:pt idx="200">
                  <c:v>31778</c:v>
                </c:pt>
                <c:pt idx="201">
                  <c:v>31809</c:v>
                </c:pt>
                <c:pt idx="202">
                  <c:v>31837</c:v>
                </c:pt>
                <c:pt idx="203">
                  <c:v>31868</c:v>
                </c:pt>
                <c:pt idx="204">
                  <c:v>31898</c:v>
                </c:pt>
                <c:pt idx="205">
                  <c:v>31929</c:v>
                </c:pt>
                <c:pt idx="206">
                  <c:v>31959</c:v>
                </c:pt>
                <c:pt idx="207">
                  <c:v>31990</c:v>
                </c:pt>
                <c:pt idx="208">
                  <c:v>32021</c:v>
                </c:pt>
                <c:pt idx="209">
                  <c:v>32051</c:v>
                </c:pt>
                <c:pt idx="210">
                  <c:v>32082</c:v>
                </c:pt>
                <c:pt idx="211">
                  <c:v>32112</c:v>
                </c:pt>
                <c:pt idx="212">
                  <c:v>32143</c:v>
                </c:pt>
                <c:pt idx="213">
                  <c:v>32174</c:v>
                </c:pt>
                <c:pt idx="214">
                  <c:v>32203</c:v>
                </c:pt>
                <c:pt idx="215">
                  <c:v>32234</c:v>
                </c:pt>
                <c:pt idx="216">
                  <c:v>32264</c:v>
                </c:pt>
                <c:pt idx="217">
                  <c:v>32295</c:v>
                </c:pt>
                <c:pt idx="218">
                  <c:v>32325</c:v>
                </c:pt>
                <c:pt idx="219">
                  <c:v>32356</c:v>
                </c:pt>
                <c:pt idx="220">
                  <c:v>32387</c:v>
                </c:pt>
                <c:pt idx="221">
                  <c:v>32417</c:v>
                </c:pt>
                <c:pt idx="222">
                  <c:v>32448</c:v>
                </c:pt>
                <c:pt idx="223">
                  <c:v>32478</c:v>
                </c:pt>
                <c:pt idx="224">
                  <c:v>32509</c:v>
                </c:pt>
                <c:pt idx="225">
                  <c:v>32540</c:v>
                </c:pt>
                <c:pt idx="226">
                  <c:v>32568</c:v>
                </c:pt>
                <c:pt idx="227">
                  <c:v>32599</c:v>
                </c:pt>
                <c:pt idx="228">
                  <c:v>32629</c:v>
                </c:pt>
                <c:pt idx="229">
                  <c:v>32660</c:v>
                </c:pt>
                <c:pt idx="230">
                  <c:v>32690</c:v>
                </c:pt>
                <c:pt idx="231">
                  <c:v>32721</c:v>
                </c:pt>
                <c:pt idx="232">
                  <c:v>32752</c:v>
                </c:pt>
                <c:pt idx="233">
                  <c:v>32782</c:v>
                </c:pt>
                <c:pt idx="234">
                  <c:v>32813</c:v>
                </c:pt>
                <c:pt idx="235">
                  <c:v>32843</c:v>
                </c:pt>
                <c:pt idx="236">
                  <c:v>32874</c:v>
                </c:pt>
                <c:pt idx="237">
                  <c:v>32905</c:v>
                </c:pt>
                <c:pt idx="238">
                  <c:v>32933</c:v>
                </c:pt>
                <c:pt idx="239">
                  <c:v>32964</c:v>
                </c:pt>
                <c:pt idx="240">
                  <c:v>32994</c:v>
                </c:pt>
                <c:pt idx="241">
                  <c:v>33025</c:v>
                </c:pt>
                <c:pt idx="242">
                  <c:v>33055</c:v>
                </c:pt>
                <c:pt idx="243">
                  <c:v>33086</c:v>
                </c:pt>
                <c:pt idx="244">
                  <c:v>33117</c:v>
                </c:pt>
                <c:pt idx="245">
                  <c:v>33147</c:v>
                </c:pt>
                <c:pt idx="246">
                  <c:v>33178</c:v>
                </c:pt>
                <c:pt idx="247">
                  <c:v>33208</c:v>
                </c:pt>
                <c:pt idx="248">
                  <c:v>33239</c:v>
                </c:pt>
                <c:pt idx="249">
                  <c:v>33270</c:v>
                </c:pt>
                <c:pt idx="250">
                  <c:v>33298</c:v>
                </c:pt>
                <c:pt idx="251">
                  <c:v>33329</c:v>
                </c:pt>
                <c:pt idx="252">
                  <c:v>33359</c:v>
                </c:pt>
                <c:pt idx="253">
                  <c:v>33390</c:v>
                </c:pt>
                <c:pt idx="254">
                  <c:v>33420</c:v>
                </c:pt>
                <c:pt idx="255">
                  <c:v>33451</c:v>
                </c:pt>
                <c:pt idx="256">
                  <c:v>33482</c:v>
                </c:pt>
                <c:pt idx="257">
                  <c:v>33512</c:v>
                </c:pt>
                <c:pt idx="258">
                  <c:v>33543</c:v>
                </c:pt>
                <c:pt idx="259">
                  <c:v>33573</c:v>
                </c:pt>
                <c:pt idx="260">
                  <c:v>33604</c:v>
                </c:pt>
                <c:pt idx="261">
                  <c:v>33635</c:v>
                </c:pt>
                <c:pt idx="262">
                  <c:v>33664</c:v>
                </c:pt>
                <c:pt idx="263">
                  <c:v>33695</c:v>
                </c:pt>
                <c:pt idx="264">
                  <c:v>33725</c:v>
                </c:pt>
                <c:pt idx="265">
                  <c:v>33756</c:v>
                </c:pt>
                <c:pt idx="266">
                  <c:v>33786</c:v>
                </c:pt>
                <c:pt idx="267">
                  <c:v>33817</c:v>
                </c:pt>
                <c:pt idx="268">
                  <c:v>33848</c:v>
                </c:pt>
                <c:pt idx="269">
                  <c:v>33878</c:v>
                </c:pt>
                <c:pt idx="270">
                  <c:v>33909</c:v>
                </c:pt>
                <c:pt idx="271">
                  <c:v>33939</c:v>
                </c:pt>
                <c:pt idx="272">
                  <c:v>33970</c:v>
                </c:pt>
                <c:pt idx="273">
                  <c:v>34001</c:v>
                </c:pt>
                <c:pt idx="274">
                  <c:v>34029</c:v>
                </c:pt>
                <c:pt idx="275">
                  <c:v>34060</c:v>
                </c:pt>
                <c:pt idx="276">
                  <c:v>34090</c:v>
                </c:pt>
                <c:pt idx="277">
                  <c:v>34121</c:v>
                </c:pt>
                <c:pt idx="278">
                  <c:v>34151</c:v>
                </c:pt>
                <c:pt idx="279">
                  <c:v>34182</c:v>
                </c:pt>
                <c:pt idx="280">
                  <c:v>34213</c:v>
                </c:pt>
                <c:pt idx="281">
                  <c:v>34243</c:v>
                </c:pt>
                <c:pt idx="282">
                  <c:v>34274</c:v>
                </c:pt>
                <c:pt idx="283">
                  <c:v>34304</c:v>
                </c:pt>
                <c:pt idx="284">
                  <c:v>34335</c:v>
                </c:pt>
                <c:pt idx="285">
                  <c:v>34366</c:v>
                </c:pt>
                <c:pt idx="286">
                  <c:v>34394</c:v>
                </c:pt>
                <c:pt idx="287">
                  <c:v>34425</c:v>
                </c:pt>
                <c:pt idx="288">
                  <c:v>34455</c:v>
                </c:pt>
                <c:pt idx="289">
                  <c:v>34486</c:v>
                </c:pt>
                <c:pt idx="290">
                  <c:v>34516</c:v>
                </c:pt>
                <c:pt idx="291">
                  <c:v>34547</c:v>
                </c:pt>
                <c:pt idx="292">
                  <c:v>34578</c:v>
                </c:pt>
                <c:pt idx="293">
                  <c:v>34608</c:v>
                </c:pt>
                <c:pt idx="294">
                  <c:v>34639</c:v>
                </c:pt>
                <c:pt idx="295">
                  <c:v>34669</c:v>
                </c:pt>
                <c:pt idx="296">
                  <c:v>34700</c:v>
                </c:pt>
                <c:pt idx="297">
                  <c:v>34731</c:v>
                </c:pt>
                <c:pt idx="298">
                  <c:v>34759</c:v>
                </c:pt>
                <c:pt idx="299">
                  <c:v>34790</c:v>
                </c:pt>
                <c:pt idx="300">
                  <c:v>34820</c:v>
                </c:pt>
                <c:pt idx="301">
                  <c:v>34851</c:v>
                </c:pt>
                <c:pt idx="302">
                  <c:v>34881</c:v>
                </c:pt>
                <c:pt idx="303">
                  <c:v>34912</c:v>
                </c:pt>
                <c:pt idx="304">
                  <c:v>34943</c:v>
                </c:pt>
                <c:pt idx="305">
                  <c:v>34973</c:v>
                </c:pt>
                <c:pt idx="306">
                  <c:v>35004</c:v>
                </c:pt>
                <c:pt idx="307">
                  <c:v>35034</c:v>
                </c:pt>
                <c:pt idx="308">
                  <c:v>35065</c:v>
                </c:pt>
                <c:pt idx="309">
                  <c:v>35096</c:v>
                </c:pt>
                <c:pt idx="310">
                  <c:v>35125</c:v>
                </c:pt>
                <c:pt idx="311">
                  <c:v>35156</c:v>
                </c:pt>
                <c:pt idx="312">
                  <c:v>35186</c:v>
                </c:pt>
                <c:pt idx="313">
                  <c:v>35217</c:v>
                </c:pt>
                <c:pt idx="314">
                  <c:v>35247</c:v>
                </c:pt>
                <c:pt idx="315">
                  <c:v>35278</c:v>
                </c:pt>
                <c:pt idx="316">
                  <c:v>35309</c:v>
                </c:pt>
                <c:pt idx="317">
                  <c:v>35339</c:v>
                </c:pt>
                <c:pt idx="318">
                  <c:v>35370</c:v>
                </c:pt>
                <c:pt idx="319">
                  <c:v>35400</c:v>
                </c:pt>
                <c:pt idx="320">
                  <c:v>35431</c:v>
                </c:pt>
                <c:pt idx="321">
                  <c:v>35462</c:v>
                </c:pt>
                <c:pt idx="322">
                  <c:v>35490</c:v>
                </c:pt>
                <c:pt idx="323">
                  <c:v>35521</c:v>
                </c:pt>
                <c:pt idx="324">
                  <c:v>35551</c:v>
                </c:pt>
                <c:pt idx="325">
                  <c:v>35582</c:v>
                </c:pt>
                <c:pt idx="326">
                  <c:v>35612</c:v>
                </c:pt>
                <c:pt idx="327">
                  <c:v>35643</c:v>
                </c:pt>
                <c:pt idx="328">
                  <c:v>35674</c:v>
                </c:pt>
                <c:pt idx="329">
                  <c:v>35704</c:v>
                </c:pt>
                <c:pt idx="330">
                  <c:v>35735</c:v>
                </c:pt>
                <c:pt idx="331">
                  <c:v>35765</c:v>
                </c:pt>
                <c:pt idx="332">
                  <c:v>35796</c:v>
                </c:pt>
                <c:pt idx="333">
                  <c:v>35827</c:v>
                </c:pt>
                <c:pt idx="334">
                  <c:v>35855</c:v>
                </c:pt>
                <c:pt idx="335">
                  <c:v>35886</c:v>
                </c:pt>
                <c:pt idx="336">
                  <c:v>35916</c:v>
                </c:pt>
                <c:pt idx="337">
                  <c:v>35947</c:v>
                </c:pt>
                <c:pt idx="338">
                  <c:v>35977</c:v>
                </c:pt>
                <c:pt idx="339">
                  <c:v>36008</c:v>
                </c:pt>
                <c:pt idx="340">
                  <c:v>36039</c:v>
                </c:pt>
                <c:pt idx="341">
                  <c:v>36069</c:v>
                </c:pt>
                <c:pt idx="342">
                  <c:v>36100</c:v>
                </c:pt>
                <c:pt idx="343">
                  <c:v>36130</c:v>
                </c:pt>
                <c:pt idx="344">
                  <c:v>36161</c:v>
                </c:pt>
                <c:pt idx="345">
                  <c:v>36192</c:v>
                </c:pt>
                <c:pt idx="346">
                  <c:v>36220</c:v>
                </c:pt>
                <c:pt idx="347">
                  <c:v>36251</c:v>
                </c:pt>
                <c:pt idx="348">
                  <c:v>36281</c:v>
                </c:pt>
                <c:pt idx="349">
                  <c:v>36312</c:v>
                </c:pt>
                <c:pt idx="350">
                  <c:v>36342</c:v>
                </c:pt>
                <c:pt idx="351">
                  <c:v>36373</c:v>
                </c:pt>
                <c:pt idx="352">
                  <c:v>36404</c:v>
                </c:pt>
                <c:pt idx="353">
                  <c:v>36434</c:v>
                </c:pt>
                <c:pt idx="354">
                  <c:v>36465</c:v>
                </c:pt>
                <c:pt idx="355">
                  <c:v>36495</c:v>
                </c:pt>
                <c:pt idx="356">
                  <c:v>36526</c:v>
                </c:pt>
                <c:pt idx="357">
                  <c:v>36557</c:v>
                </c:pt>
                <c:pt idx="358">
                  <c:v>36586</c:v>
                </c:pt>
                <c:pt idx="359">
                  <c:v>36617</c:v>
                </c:pt>
                <c:pt idx="360">
                  <c:v>36647</c:v>
                </c:pt>
                <c:pt idx="361">
                  <c:v>36678</c:v>
                </c:pt>
                <c:pt idx="362">
                  <c:v>36708</c:v>
                </c:pt>
                <c:pt idx="363">
                  <c:v>36739</c:v>
                </c:pt>
                <c:pt idx="364">
                  <c:v>36770</c:v>
                </c:pt>
                <c:pt idx="365">
                  <c:v>36800</c:v>
                </c:pt>
                <c:pt idx="366">
                  <c:v>36831</c:v>
                </c:pt>
                <c:pt idx="367">
                  <c:v>36861</c:v>
                </c:pt>
                <c:pt idx="368">
                  <c:v>36892</c:v>
                </c:pt>
                <c:pt idx="369">
                  <c:v>36923</c:v>
                </c:pt>
                <c:pt idx="370">
                  <c:v>36951</c:v>
                </c:pt>
                <c:pt idx="371">
                  <c:v>36982</c:v>
                </c:pt>
                <c:pt idx="372">
                  <c:v>37012</c:v>
                </c:pt>
                <c:pt idx="373">
                  <c:v>37043</c:v>
                </c:pt>
                <c:pt idx="374">
                  <c:v>37073</c:v>
                </c:pt>
                <c:pt idx="375">
                  <c:v>37104</c:v>
                </c:pt>
                <c:pt idx="376">
                  <c:v>37135</c:v>
                </c:pt>
                <c:pt idx="377">
                  <c:v>37165</c:v>
                </c:pt>
                <c:pt idx="378">
                  <c:v>37196</c:v>
                </c:pt>
                <c:pt idx="379">
                  <c:v>37226</c:v>
                </c:pt>
                <c:pt idx="380">
                  <c:v>37257</c:v>
                </c:pt>
                <c:pt idx="381">
                  <c:v>37288</c:v>
                </c:pt>
                <c:pt idx="382">
                  <c:v>37316</c:v>
                </c:pt>
                <c:pt idx="383">
                  <c:v>37347</c:v>
                </c:pt>
                <c:pt idx="384">
                  <c:v>37377</c:v>
                </c:pt>
                <c:pt idx="385">
                  <c:v>37408</c:v>
                </c:pt>
                <c:pt idx="386">
                  <c:v>37438</c:v>
                </c:pt>
                <c:pt idx="387">
                  <c:v>37469</c:v>
                </c:pt>
                <c:pt idx="388">
                  <c:v>37500</c:v>
                </c:pt>
                <c:pt idx="389">
                  <c:v>37530</c:v>
                </c:pt>
                <c:pt idx="390">
                  <c:v>37561</c:v>
                </c:pt>
                <c:pt idx="391">
                  <c:v>37591</c:v>
                </c:pt>
                <c:pt idx="392">
                  <c:v>37622</c:v>
                </c:pt>
                <c:pt idx="393">
                  <c:v>37653</c:v>
                </c:pt>
                <c:pt idx="394">
                  <c:v>37681</c:v>
                </c:pt>
                <c:pt idx="395">
                  <c:v>37712</c:v>
                </c:pt>
                <c:pt idx="396">
                  <c:v>37742</c:v>
                </c:pt>
                <c:pt idx="397">
                  <c:v>37773</c:v>
                </c:pt>
                <c:pt idx="398">
                  <c:v>37803</c:v>
                </c:pt>
                <c:pt idx="399">
                  <c:v>37834</c:v>
                </c:pt>
                <c:pt idx="400">
                  <c:v>37865</c:v>
                </c:pt>
                <c:pt idx="401">
                  <c:v>37895</c:v>
                </c:pt>
                <c:pt idx="402">
                  <c:v>37926</c:v>
                </c:pt>
                <c:pt idx="403">
                  <c:v>37956</c:v>
                </c:pt>
                <c:pt idx="404">
                  <c:v>37987</c:v>
                </c:pt>
                <c:pt idx="405">
                  <c:v>38018</c:v>
                </c:pt>
                <c:pt idx="406">
                  <c:v>38047</c:v>
                </c:pt>
                <c:pt idx="407">
                  <c:v>38078</c:v>
                </c:pt>
                <c:pt idx="408">
                  <c:v>38108</c:v>
                </c:pt>
                <c:pt idx="409">
                  <c:v>38139</c:v>
                </c:pt>
                <c:pt idx="410">
                  <c:v>38169</c:v>
                </c:pt>
                <c:pt idx="411">
                  <c:v>38200</c:v>
                </c:pt>
                <c:pt idx="412">
                  <c:v>38231</c:v>
                </c:pt>
                <c:pt idx="413">
                  <c:v>38261</c:v>
                </c:pt>
                <c:pt idx="414">
                  <c:v>38292</c:v>
                </c:pt>
                <c:pt idx="415">
                  <c:v>38322</c:v>
                </c:pt>
                <c:pt idx="416">
                  <c:v>38353</c:v>
                </c:pt>
                <c:pt idx="417">
                  <c:v>38384</c:v>
                </c:pt>
                <c:pt idx="418">
                  <c:v>38412</c:v>
                </c:pt>
                <c:pt idx="419">
                  <c:v>38443</c:v>
                </c:pt>
                <c:pt idx="420">
                  <c:v>38473</c:v>
                </c:pt>
                <c:pt idx="421">
                  <c:v>38504</c:v>
                </c:pt>
                <c:pt idx="422">
                  <c:v>38534</c:v>
                </c:pt>
                <c:pt idx="423">
                  <c:v>38565</c:v>
                </c:pt>
                <c:pt idx="424">
                  <c:v>38596</c:v>
                </c:pt>
                <c:pt idx="425">
                  <c:v>38626</c:v>
                </c:pt>
                <c:pt idx="426">
                  <c:v>38657</c:v>
                </c:pt>
                <c:pt idx="427">
                  <c:v>38687</c:v>
                </c:pt>
                <c:pt idx="428">
                  <c:v>38718</c:v>
                </c:pt>
                <c:pt idx="429">
                  <c:v>38749</c:v>
                </c:pt>
                <c:pt idx="430">
                  <c:v>38777</c:v>
                </c:pt>
                <c:pt idx="431">
                  <c:v>38808</c:v>
                </c:pt>
                <c:pt idx="432">
                  <c:v>38838</c:v>
                </c:pt>
                <c:pt idx="433">
                  <c:v>38869</c:v>
                </c:pt>
                <c:pt idx="434">
                  <c:v>38899</c:v>
                </c:pt>
                <c:pt idx="435">
                  <c:v>38930</c:v>
                </c:pt>
                <c:pt idx="436">
                  <c:v>38961</c:v>
                </c:pt>
                <c:pt idx="437">
                  <c:v>38991</c:v>
                </c:pt>
                <c:pt idx="438">
                  <c:v>39022</c:v>
                </c:pt>
                <c:pt idx="439">
                  <c:v>39052</c:v>
                </c:pt>
                <c:pt idx="440">
                  <c:v>39083</c:v>
                </c:pt>
                <c:pt idx="441">
                  <c:v>39114</c:v>
                </c:pt>
                <c:pt idx="442">
                  <c:v>39142</c:v>
                </c:pt>
                <c:pt idx="443">
                  <c:v>39173</c:v>
                </c:pt>
                <c:pt idx="444">
                  <c:v>39203</c:v>
                </c:pt>
                <c:pt idx="445">
                  <c:v>39234</c:v>
                </c:pt>
                <c:pt idx="446">
                  <c:v>39264</c:v>
                </c:pt>
                <c:pt idx="447">
                  <c:v>39295</c:v>
                </c:pt>
                <c:pt idx="448">
                  <c:v>39326</c:v>
                </c:pt>
                <c:pt idx="449">
                  <c:v>39356</c:v>
                </c:pt>
                <c:pt idx="450">
                  <c:v>39387</c:v>
                </c:pt>
                <c:pt idx="451">
                  <c:v>39417</c:v>
                </c:pt>
                <c:pt idx="452">
                  <c:v>39448</c:v>
                </c:pt>
                <c:pt idx="453">
                  <c:v>39479</c:v>
                </c:pt>
                <c:pt idx="454">
                  <c:v>39508</c:v>
                </c:pt>
                <c:pt idx="455">
                  <c:v>39539</c:v>
                </c:pt>
                <c:pt idx="456">
                  <c:v>39569</c:v>
                </c:pt>
                <c:pt idx="457">
                  <c:v>39600</c:v>
                </c:pt>
                <c:pt idx="458">
                  <c:v>39630</c:v>
                </c:pt>
                <c:pt idx="459">
                  <c:v>39661</c:v>
                </c:pt>
                <c:pt idx="460">
                  <c:v>39692</c:v>
                </c:pt>
                <c:pt idx="461">
                  <c:v>39722</c:v>
                </c:pt>
                <c:pt idx="462">
                  <c:v>39753</c:v>
                </c:pt>
                <c:pt idx="463">
                  <c:v>39783</c:v>
                </c:pt>
                <c:pt idx="464">
                  <c:v>39814</c:v>
                </c:pt>
                <c:pt idx="465">
                  <c:v>39845</c:v>
                </c:pt>
                <c:pt idx="466">
                  <c:v>39873</c:v>
                </c:pt>
                <c:pt idx="467">
                  <c:v>39904</c:v>
                </c:pt>
                <c:pt idx="468">
                  <c:v>39934</c:v>
                </c:pt>
                <c:pt idx="469">
                  <c:v>39965</c:v>
                </c:pt>
                <c:pt idx="470">
                  <c:v>39995</c:v>
                </c:pt>
                <c:pt idx="471">
                  <c:v>40026</c:v>
                </c:pt>
                <c:pt idx="472">
                  <c:v>40057</c:v>
                </c:pt>
                <c:pt idx="473">
                  <c:v>40087</c:v>
                </c:pt>
                <c:pt idx="474">
                  <c:v>40118</c:v>
                </c:pt>
                <c:pt idx="475">
                  <c:v>40148</c:v>
                </c:pt>
                <c:pt idx="476">
                  <c:v>40179</c:v>
                </c:pt>
                <c:pt idx="477">
                  <c:v>40210</c:v>
                </c:pt>
                <c:pt idx="478">
                  <c:v>40238</c:v>
                </c:pt>
                <c:pt idx="479">
                  <c:v>40269</c:v>
                </c:pt>
                <c:pt idx="480">
                  <c:v>40299</c:v>
                </c:pt>
                <c:pt idx="481">
                  <c:v>40330</c:v>
                </c:pt>
                <c:pt idx="482">
                  <c:v>40360</c:v>
                </c:pt>
                <c:pt idx="483">
                  <c:v>40391</c:v>
                </c:pt>
                <c:pt idx="484">
                  <c:v>40422</c:v>
                </c:pt>
                <c:pt idx="485">
                  <c:v>40452</c:v>
                </c:pt>
                <c:pt idx="486">
                  <c:v>40483</c:v>
                </c:pt>
                <c:pt idx="487">
                  <c:v>40513</c:v>
                </c:pt>
                <c:pt idx="488">
                  <c:v>40544</c:v>
                </c:pt>
                <c:pt idx="489">
                  <c:v>40575</c:v>
                </c:pt>
                <c:pt idx="490">
                  <c:v>40603</c:v>
                </c:pt>
                <c:pt idx="491">
                  <c:v>40634</c:v>
                </c:pt>
                <c:pt idx="492">
                  <c:v>40664</c:v>
                </c:pt>
                <c:pt idx="493">
                  <c:v>40695</c:v>
                </c:pt>
                <c:pt idx="494">
                  <c:v>40725</c:v>
                </c:pt>
                <c:pt idx="495">
                  <c:v>40756</c:v>
                </c:pt>
                <c:pt idx="496">
                  <c:v>40787</c:v>
                </c:pt>
                <c:pt idx="497">
                  <c:v>40817</c:v>
                </c:pt>
                <c:pt idx="498">
                  <c:v>40848</c:v>
                </c:pt>
                <c:pt idx="499">
                  <c:v>40878</c:v>
                </c:pt>
                <c:pt idx="500">
                  <c:v>40909</c:v>
                </c:pt>
                <c:pt idx="501">
                  <c:v>40940</c:v>
                </c:pt>
                <c:pt idx="502">
                  <c:v>40969</c:v>
                </c:pt>
                <c:pt idx="503">
                  <c:v>41000</c:v>
                </c:pt>
                <c:pt idx="504">
                  <c:v>41030</c:v>
                </c:pt>
                <c:pt idx="505">
                  <c:v>41061</c:v>
                </c:pt>
                <c:pt idx="506">
                  <c:v>41091</c:v>
                </c:pt>
                <c:pt idx="507">
                  <c:v>41122</c:v>
                </c:pt>
                <c:pt idx="508">
                  <c:v>41153</c:v>
                </c:pt>
                <c:pt idx="509">
                  <c:v>41183</c:v>
                </c:pt>
                <c:pt idx="510">
                  <c:v>41214</c:v>
                </c:pt>
                <c:pt idx="511">
                  <c:v>41244</c:v>
                </c:pt>
                <c:pt idx="512">
                  <c:v>41275</c:v>
                </c:pt>
                <c:pt idx="513">
                  <c:v>41306</c:v>
                </c:pt>
                <c:pt idx="514">
                  <c:v>41334</c:v>
                </c:pt>
                <c:pt idx="515">
                  <c:v>41365</c:v>
                </c:pt>
                <c:pt idx="516">
                  <c:v>41395</c:v>
                </c:pt>
                <c:pt idx="517">
                  <c:v>41426</c:v>
                </c:pt>
                <c:pt idx="518">
                  <c:v>41456</c:v>
                </c:pt>
                <c:pt idx="519">
                  <c:v>41487</c:v>
                </c:pt>
                <c:pt idx="520">
                  <c:v>41518</c:v>
                </c:pt>
                <c:pt idx="521">
                  <c:v>41548</c:v>
                </c:pt>
                <c:pt idx="522">
                  <c:v>41579</c:v>
                </c:pt>
                <c:pt idx="523">
                  <c:v>41609</c:v>
                </c:pt>
                <c:pt idx="524">
                  <c:v>41640</c:v>
                </c:pt>
                <c:pt idx="525">
                  <c:v>41671</c:v>
                </c:pt>
                <c:pt idx="526">
                  <c:v>41699</c:v>
                </c:pt>
                <c:pt idx="527">
                  <c:v>41730</c:v>
                </c:pt>
                <c:pt idx="528">
                  <c:v>41760</c:v>
                </c:pt>
                <c:pt idx="529">
                  <c:v>41791</c:v>
                </c:pt>
                <c:pt idx="530">
                  <c:v>41821</c:v>
                </c:pt>
                <c:pt idx="531">
                  <c:v>41852</c:v>
                </c:pt>
                <c:pt idx="532">
                  <c:v>41883</c:v>
                </c:pt>
                <c:pt idx="533">
                  <c:v>41913</c:v>
                </c:pt>
                <c:pt idx="534">
                  <c:v>41944</c:v>
                </c:pt>
                <c:pt idx="535">
                  <c:v>41974</c:v>
                </c:pt>
                <c:pt idx="536">
                  <c:v>42005</c:v>
                </c:pt>
                <c:pt idx="537">
                  <c:v>42036</c:v>
                </c:pt>
                <c:pt idx="538">
                  <c:v>42064</c:v>
                </c:pt>
                <c:pt idx="539">
                  <c:v>42095</c:v>
                </c:pt>
                <c:pt idx="540">
                  <c:v>42125</c:v>
                </c:pt>
                <c:pt idx="541">
                  <c:v>42156</c:v>
                </c:pt>
                <c:pt idx="542">
                  <c:v>42186</c:v>
                </c:pt>
                <c:pt idx="543">
                  <c:v>42217</c:v>
                </c:pt>
                <c:pt idx="544">
                  <c:v>42248</c:v>
                </c:pt>
                <c:pt idx="545">
                  <c:v>42278</c:v>
                </c:pt>
                <c:pt idx="546">
                  <c:v>42309</c:v>
                </c:pt>
                <c:pt idx="547">
                  <c:v>42339</c:v>
                </c:pt>
                <c:pt idx="548">
                  <c:v>42370</c:v>
                </c:pt>
                <c:pt idx="549">
                  <c:v>42401</c:v>
                </c:pt>
                <c:pt idx="550">
                  <c:v>42430</c:v>
                </c:pt>
                <c:pt idx="551">
                  <c:v>42461</c:v>
                </c:pt>
                <c:pt idx="552">
                  <c:v>42491</c:v>
                </c:pt>
                <c:pt idx="553">
                  <c:v>42522</c:v>
                </c:pt>
                <c:pt idx="554">
                  <c:v>42552</c:v>
                </c:pt>
                <c:pt idx="555">
                  <c:v>42583</c:v>
                </c:pt>
                <c:pt idx="556">
                  <c:v>42614</c:v>
                </c:pt>
                <c:pt idx="557">
                  <c:v>42644</c:v>
                </c:pt>
                <c:pt idx="558">
                  <c:v>42675</c:v>
                </c:pt>
                <c:pt idx="559">
                  <c:v>42705</c:v>
                </c:pt>
                <c:pt idx="560">
                  <c:v>42736</c:v>
                </c:pt>
                <c:pt idx="561">
                  <c:v>42767</c:v>
                </c:pt>
                <c:pt idx="562">
                  <c:v>42795</c:v>
                </c:pt>
                <c:pt idx="563">
                  <c:v>42826</c:v>
                </c:pt>
                <c:pt idx="564">
                  <c:v>42856</c:v>
                </c:pt>
                <c:pt idx="565">
                  <c:v>42887</c:v>
                </c:pt>
                <c:pt idx="566">
                  <c:v>42917</c:v>
                </c:pt>
                <c:pt idx="567">
                  <c:v>42948</c:v>
                </c:pt>
                <c:pt idx="568">
                  <c:v>42979</c:v>
                </c:pt>
                <c:pt idx="569">
                  <c:v>43009</c:v>
                </c:pt>
                <c:pt idx="570">
                  <c:v>43040</c:v>
                </c:pt>
                <c:pt idx="571">
                  <c:v>43070</c:v>
                </c:pt>
                <c:pt idx="572">
                  <c:v>43101</c:v>
                </c:pt>
                <c:pt idx="573">
                  <c:v>43132</c:v>
                </c:pt>
                <c:pt idx="574">
                  <c:v>43160</c:v>
                </c:pt>
                <c:pt idx="575">
                  <c:v>43191</c:v>
                </c:pt>
                <c:pt idx="576">
                  <c:v>43221</c:v>
                </c:pt>
                <c:pt idx="577">
                  <c:v>43252</c:v>
                </c:pt>
                <c:pt idx="578">
                  <c:v>43282</c:v>
                </c:pt>
                <c:pt idx="579">
                  <c:v>43313</c:v>
                </c:pt>
                <c:pt idx="580">
                  <c:v>43344</c:v>
                </c:pt>
                <c:pt idx="581">
                  <c:v>43374</c:v>
                </c:pt>
                <c:pt idx="582">
                  <c:v>43405</c:v>
                </c:pt>
                <c:pt idx="583">
                  <c:v>43435</c:v>
                </c:pt>
                <c:pt idx="584">
                  <c:v>43466</c:v>
                </c:pt>
                <c:pt idx="585">
                  <c:v>43497</c:v>
                </c:pt>
                <c:pt idx="586">
                  <c:v>43525</c:v>
                </c:pt>
                <c:pt idx="587">
                  <c:v>43556</c:v>
                </c:pt>
                <c:pt idx="588">
                  <c:v>43586</c:v>
                </c:pt>
                <c:pt idx="589">
                  <c:v>43617</c:v>
                </c:pt>
                <c:pt idx="590">
                  <c:v>43647</c:v>
                </c:pt>
                <c:pt idx="591">
                  <c:v>43678</c:v>
                </c:pt>
                <c:pt idx="592">
                  <c:v>43709</c:v>
                </c:pt>
                <c:pt idx="593">
                  <c:v>43739</c:v>
                </c:pt>
                <c:pt idx="594">
                  <c:v>43770</c:v>
                </c:pt>
                <c:pt idx="595">
                  <c:v>43800</c:v>
                </c:pt>
                <c:pt idx="596">
                  <c:v>43831</c:v>
                </c:pt>
                <c:pt idx="597">
                  <c:v>43862</c:v>
                </c:pt>
                <c:pt idx="598">
                  <c:v>43891</c:v>
                </c:pt>
                <c:pt idx="599">
                  <c:v>43922</c:v>
                </c:pt>
                <c:pt idx="600">
                  <c:v>43952</c:v>
                </c:pt>
                <c:pt idx="601">
                  <c:v>43983</c:v>
                </c:pt>
                <c:pt idx="602">
                  <c:v>44013</c:v>
                </c:pt>
                <c:pt idx="603">
                  <c:v>44044</c:v>
                </c:pt>
                <c:pt idx="604">
                  <c:v>44075</c:v>
                </c:pt>
                <c:pt idx="605">
                  <c:v>44105</c:v>
                </c:pt>
                <c:pt idx="606">
                  <c:v>44136</c:v>
                </c:pt>
                <c:pt idx="607">
                  <c:v>44166</c:v>
                </c:pt>
                <c:pt idx="608">
                  <c:v>44197</c:v>
                </c:pt>
                <c:pt idx="609">
                  <c:v>44228</c:v>
                </c:pt>
                <c:pt idx="610">
                  <c:v>44256</c:v>
                </c:pt>
                <c:pt idx="611">
                  <c:v>44287</c:v>
                </c:pt>
                <c:pt idx="612">
                  <c:v>44317</c:v>
                </c:pt>
                <c:pt idx="613">
                  <c:v>44348</c:v>
                </c:pt>
                <c:pt idx="614">
                  <c:v>44378</c:v>
                </c:pt>
                <c:pt idx="615">
                  <c:v>44409</c:v>
                </c:pt>
                <c:pt idx="616">
                  <c:v>44440</c:v>
                </c:pt>
                <c:pt idx="617">
                  <c:v>44470</c:v>
                </c:pt>
                <c:pt idx="618">
                  <c:v>44501</c:v>
                </c:pt>
                <c:pt idx="619">
                  <c:v>44531</c:v>
                </c:pt>
                <c:pt idx="620">
                  <c:v>44562</c:v>
                </c:pt>
                <c:pt idx="621">
                  <c:v>44593</c:v>
                </c:pt>
                <c:pt idx="622">
                  <c:v>44621</c:v>
                </c:pt>
                <c:pt idx="623">
                  <c:v>44652</c:v>
                </c:pt>
                <c:pt idx="624">
                  <c:v>44682</c:v>
                </c:pt>
                <c:pt idx="625">
                  <c:v>44713</c:v>
                </c:pt>
                <c:pt idx="626">
                  <c:v>44743</c:v>
                </c:pt>
                <c:pt idx="627">
                  <c:v>44774</c:v>
                </c:pt>
                <c:pt idx="628">
                  <c:v>44805</c:v>
                </c:pt>
                <c:pt idx="629">
                  <c:v>44835</c:v>
                </c:pt>
                <c:pt idx="630">
                  <c:v>44866</c:v>
                </c:pt>
                <c:pt idx="631">
                  <c:v>44896</c:v>
                </c:pt>
                <c:pt idx="632">
                  <c:v>44927</c:v>
                </c:pt>
                <c:pt idx="633">
                  <c:v>44958</c:v>
                </c:pt>
                <c:pt idx="634">
                  <c:v>44986</c:v>
                </c:pt>
                <c:pt idx="635">
                  <c:v>45017</c:v>
                </c:pt>
                <c:pt idx="636">
                  <c:v>45047</c:v>
                </c:pt>
                <c:pt idx="637">
                  <c:v>45078</c:v>
                </c:pt>
                <c:pt idx="638">
                  <c:v>45108</c:v>
                </c:pt>
                <c:pt idx="639">
                  <c:v>45139</c:v>
                </c:pt>
                <c:pt idx="640">
                  <c:v>45170</c:v>
                </c:pt>
                <c:pt idx="641">
                  <c:v>45200</c:v>
                </c:pt>
                <c:pt idx="642">
                  <c:v>45231</c:v>
                </c:pt>
                <c:pt idx="643">
                  <c:v>45261</c:v>
                </c:pt>
                <c:pt idx="644">
                  <c:v>45292</c:v>
                </c:pt>
                <c:pt idx="645">
                  <c:v>45323</c:v>
                </c:pt>
                <c:pt idx="646">
                  <c:v>45352</c:v>
                </c:pt>
                <c:pt idx="647">
                  <c:v>45383</c:v>
                </c:pt>
                <c:pt idx="648">
                  <c:v>45413</c:v>
                </c:pt>
                <c:pt idx="649">
                  <c:v>45444</c:v>
                </c:pt>
                <c:pt idx="650">
                  <c:v>45474</c:v>
                </c:pt>
                <c:pt idx="651">
                  <c:v>45505</c:v>
                </c:pt>
                <c:pt idx="652">
                  <c:v>45536</c:v>
                </c:pt>
                <c:pt idx="653">
                  <c:v>45566</c:v>
                </c:pt>
                <c:pt idx="654">
                  <c:v>45597</c:v>
                </c:pt>
                <c:pt idx="655">
                  <c:v>45627</c:v>
                </c:pt>
                <c:pt idx="656">
                  <c:v>45658</c:v>
                </c:pt>
                <c:pt idx="657">
                  <c:v>45689</c:v>
                </c:pt>
                <c:pt idx="658">
                  <c:v>45717</c:v>
                </c:pt>
                <c:pt idx="659">
                  <c:v>45748</c:v>
                </c:pt>
                <c:pt idx="660">
                  <c:v>45778</c:v>
                </c:pt>
                <c:pt idx="661">
                  <c:v>45809</c:v>
                </c:pt>
                <c:pt idx="662">
                  <c:v>45839</c:v>
                </c:pt>
                <c:pt idx="663">
                  <c:v>45870</c:v>
                </c:pt>
                <c:pt idx="664">
                  <c:v>45901</c:v>
                </c:pt>
                <c:pt idx="665">
                  <c:v>45931</c:v>
                </c:pt>
                <c:pt idx="666">
                  <c:v>45962</c:v>
                </c:pt>
                <c:pt idx="667">
                  <c:v>45992</c:v>
                </c:pt>
                <c:pt idx="668">
                  <c:v>46023</c:v>
                </c:pt>
                <c:pt idx="669">
                  <c:v>46054</c:v>
                </c:pt>
                <c:pt idx="670">
                  <c:v>46082</c:v>
                </c:pt>
                <c:pt idx="671">
                  <c:v>46113</c:v>
                </c:pt>
                <c:pt idx="672">
                  <c:v>46143</c:v>
                </c:pt>
                <c:pt idx="673">
                  <c:v>46174</c:v>
                </c:pt>
              </c:numCache>
            </c:numRef>
          </c:cat>
          <c:val>
            <c:numRef>
              <c:f>'Consumer Sentiment'!$C$6:$C$679</c:f>
              <c:numCache>
                <c:formatCode>0.0</c:formatCode>
                <c:ptCount val="674"/>
                <c:pt idx="0">
                  <c:v>86.2</c:v>
                </c:pt>
                <c:pt idx="1">
                  <c:v>90.7</c:v>
                </c:pt>
                <c:pt idx="2">
                  <c:v>80.8</c:v>
                </c:pt>
                <c:pt idx="3">
                  <c:v>80.7</c:v>
                </c:pt>
                <c:pt idx="4">
                  <c:v>82</c:v>
                </c:pt>
                <c:pt idx="5">
                  <c:v>82.9</c:v>
                </c:pt>
                <c:pt idx="6">
                  <c:v>87</c:v>
                </c:pt>
                <c:pt idx="7">
                  <c:v>95.9</c:v>
                </c:pt>
                <c:pt idx="8">
                  <c:v>99.1</c:v>
                </c:pt>
                <c:pt idx="9">
                  <c:v>99.7</c:v>
                </c:pt>
                <c:pt idx="10">
                  <c:v>98.2</c:v>
                </c:pt>
                <c:pt idx="11">
                  <c:v>99.9</c:v>
                </c:pt>
                <c:pt idx="12">
                  <c:v>100.2</c:v>
                </c:pt>
                <c:pt idx="13">
                  <c:v>92.9</c:v>
                </c:pt>
                <c:pt idx="14">
                  <c:v>83.7</c:v>
                </c:pt>
                <c:pt idx="15">
                  <c:v>78.5</c:v>
                </c:pt>
                <c:pt idx="16">
                  <c:v>80.900000000000006</c:v>
                </c:pt>
                <c:pt idx="17">
                  <c:v>90.8</c:v>
                </c:pt>
                <c:pt idx="18">
                  <c:v>95.3</c:v>
                </c:pt>
                <c:pt idx="19">
                  <c:v>93.8</c:v>
                </c:pt>
                <c:pt idx="20">
                  <c:v>100</c:v>
                </c:pt>
                <c:pt idx="21">
                  <c:v>93.3</c:v>
                </c:pt>
                <c:pt idx="22">
                  <c:v>97.2</c:v>
                </c:pt>
                <c:pt idx="23">
                  <c:v>90.1</c:v>
                </c:pt>
                <c:pt idx="24">
                  <c:v>91.6</c:v>
                </c:pt>
                <c:pt idx="25">
                  <c:v>92.5</c:v>
                </c:pt>
                <c:pt idx="26">
                  <c:v>99.2</c:v>
                </c:pt>
                <c:pt idx="27">
                  <c:v>93</c:v>
                </c:pt>
                <c:pt idx="28">
                  <c:v>99.9</c:v>
                </c:pt>
                <c:pt idx="29">
                  <c:v>95.4</c:v>
                </c:pt>
                <c:pt idx="30">
                  <c:v>91.6</c:v>
                </c:pt>
                <c:pt idx="31">
                  <c:v>95</c:v>
                </c:pt>
                <c:pt idx="32">
                  <c:v>98.4</c:v>
                </c:pt>
                <c:pt idx="33">
                  <c:v>91.7</c:v>
                </c:pt>
                <c:pt idx="34">
                  <c:v>96.4</c:v>
                </c:pt>
                <c:pt idx="35">
                  <c:v>94.4</c:v>
                </c:pt>
                <c:pt idx="36">
                  <c:v>99.5</c:v>
                </c:pt>
                <c:pt idx="37">
                  <c:v>98.5</c:v>
                </c:pt>
                <c:pt idx="38">
                  <c:v>100.6</c:v>
                </c:pt>
                <c:pt idx="39">
                  <c:v>99.9</c:v>
                </c:pt>
                <c:pt idx="40">
                  <c:v>102</c:v>
                </c:pt>
                <c:pt idx="41">
                  <c:v>105.4</c:v>
                </c:pt>
                <c:pt idx="42">
                  <c:v>103.4</c:v>
                </c:pt>
                <c:pt idx="43">
                  <c:v>102.9</c:v>
                </c:pt>
                <c:pt idx="44">
                  <c:v>100</c:v>
                </c:pt>
                <c:pt idx="45">
                  <c:v>95.7</c:v>
                </c:pt>
                <c:pt idx="46">
                  <c:v>91.2</c:v>
                </c:pt>
                <c:pt idx="47">
                  <c:v>88.3</c:v>
                </c:pt>
                <c:pt idx="48">
                  <c:v>94.1</c:v>
                </c:pt>
                <c:pt idx="49">
                  <c:v>95.9</c:v>
                </c:pt>
                <c:pt idx="50">
                  <c:v>97</c:v>
                </c:pt>
                <c:pt idx="51">
                  <c:v>92.9</c:v>
                </c:pt>
                <c:pt idx="52">
                  <c:v>97.2</c:v>
                </c:pt>
                <c:pt idx="53">
                  <c:v>92.4</c:v>
                </c:pt>
                <c:pt idx="54">
                  <c:v>92.4</c:v>
                </c:pt>
                <c:pt idx="55">
                  <c:v>91.7</c:v>
                </c:pt>
                <c:pt idx="56">
                  <c:v>98.2</c:v>
                </c:pt>
                <c:pt idx="57">
                  <c:v>91.5</c:v>
                </c:pt>
                <c:pt idx="58">
                  <c:v>86.4</c:v>
                </c:pt>
                <c:pt idx="59">
                  <c:v>79.7</c:v>
                </c:pt>
                <c:pt idx="60">
                  <c:v>78.099999999999994</c:v>
                </c:pt>
                <c:pt idx="61">
                  <c:v>75.400000000000006</c:v>
                </c:pt>
                <c:pt idx="62">
                  <c:v>77.599999999999994</c:v>
                </c:pt>
                <c:pt idx="63">
                  <c:v>72.400000000000006</c:v>
                </c:pt>
                <c:pt idx="64">
                  <c:v>78.099999999999994</c:v>
                </c:pt>
                <c:pt idx="65">
                  <c:v>80.2</c:v>
                </c:pt>
                <c:pt idx="66">
                  <c:v>82.1</c:v>
                </c:pt>
                <c:pt idx="67">
                  <c:v>82</c:v>
                </c:pt>
                <c:pt idx="68">
                  <c:v>92.8</c:v>
                </c:pt>
                <c:pt idx="69">
                  <c:v>88.6</c:v>
                </c:pt>
                <c:pt idx="70">
                  <c:v>95.2</c:v>
                </c:pt>
                <c:pt idx="71">
                  <c:v>90.7</c:v>
                </c:pt>
                <c:pt idx="72">
                  <c:v>81.900000000000006</c:v>
                </c:pt>
                <c:pt idx="73">
                  <c:v>77</c:v>
                </c:pt>
                <c:pt idx="74">
                  <c:v>72</c:v>
                </c:pt>
                <c:pt idx="75">
                  <c:v>76.5</c:v>
                </c:pt>
                <c:pt idx="76">
                  <c:v>61.8</c:v>
                </c:pt>
                <c:pt idx="77">
                  <c:v>72.099999999999994</c:v>
                </c:pt>
                <c:pt idx="78">
                  <c:v>64.400000000000006</c:v>
                </c:pt>
                <c:pt idx="79">
                  <c:v>59.5</c:v>
                </c:pt>
                <c:pt idx="80">
                  <c:v>57.6</c:v>
                </c:pt>
                <c:pt idx="81">
                  <c:v>72.8</c:v>
                </c:pt>
                <c:pt idx="82">
                  <c:v>75.7</c:v>
                </c:pt>
                <c:pt idx="83">
                  <c:v>75.599999999999994</c:v>
                </c:pt>
                <c:pt idx="84">
                  <c:v>84.6</c:v>
                </c:pt>
                <c:pt idx="85">
                  <c:v>83.3</c:v>
                </c:pt>
                <c:pt idx="86">
                  <c:v>89.7</c:v>
                </c:pt>
                <c:pt idx="87">
                  <c:v>87</c:v>
                </c:pt>
                <c:pt idx="88">
                  <c:v>87.1</c:v>
                </c:pt>
                <c:pt idx="89">
                  <c:v>90.2</c:v>
                </c:pt>
                <c:pt idx="90">
                  <c:v>89</c:v>
                </c:pt>
                <c:pt idx="91">
                  <c:v>84.4</c:v>
                </c:pt>
                <c:pt idx="92">
                  <c:v>83.7</c:v>
                </c:pt>
                <c:pt idx="93">
                  <c:v>84.3</c:v>
                </c:pt>
                <c:pt idx="94">
                  <c:v>78.8</c:v>
                </c:pt>
                <c:pt idx="95">
                  <c:v>81.599999999999994</c:v>
                </c:pt>
                <c:pt idx="96">
                  <c:v>82.9</c:v>
                </c:pt>
                <c:pt idx="97">
                  <c:v>80</c:v>
                </c:pt>
                <c:pt idx="98">
                  <c:v>82.4</c:v>
                </c:pt>
                <c:pt idx="99">
                  <c:v>78.400000000000006</c:v>
                </c:pt>
                <c:pt idx="100">
                  <c:v>80.400000000000006</c:v>
                </c:pt>
                <c:pt idx="101">
                  <c:v>79.3</c:v>
                </c:pt>
                <c:pt idx="102">
                  <c:v>75</c:v>
                </c:pt>
                <c:pt idx="103">
                  <c:v>66.099999999999994</c:v>
                </c:pt>
                <c:pt idx="104">
                  <c:v>72.099999999999994</c:v>
                </c:pt>
                <c:pt idx="105">
                  <c:v>73.900000000000006</c:v>
                </c:pt>
                <c:pt idx="106">
                  <c:v>68.400000000000006</c:v>
                </c:pt>
                <c:pt idx="107">
                  <c:v>66</c:v>
                </c:pt>
                <c:pt idx="108">
                  <c:v>68.099999999999994</c:v>
                </c:pt>
                <c:pt idx="109">
                  <c:v>65.8</c:v>
                </c:pt>
                <c:pt idx="110">
                  <c:v>60.4</c:v>
                </c:pt>
                <c:pt idx="111">
                  <c:v>64.5</c:v>
                </c:pt>
                <c:pt idx="112">
                  <c:v>66.7</c:v>
                </c:pt>
                <c:pt idx="113">
                  <c:v>62.1</c:v>
                </c:pt>
                <c:pt idx="114">
                  <c:v>63.3</c:v>
                </c:pt>
                <c:pt idx="115">
                  <c:v>61</c:v>
                </c:pt>
                <c:pt idx="116">
                  <c:v>67</c:v>
                </c:pt>
                <c:pt idx="117">
                  <c:v>66.900000000000006</c:v>
                </c:pt>
                <c:pt idx="118">
                  <c:v>56.5</c:v>
                </c:pt>
                <c:pt idx="119">
                  <c:v>52.7</c:v>
                </c:pt>
                <c:pt idx="120">
                  <c:v>51.7</c:v>
                </c:pt>
                <c:pt idx="121">
                  <c:v>58.7</c:v>
                </c:pt>
                <c:pt idx="122">
                  <c:v>62.3</c:v>
                </c:pt>
                <c:pt idx="123">
                  <c:v>67.3</c:v>
                </c:pt>
                <c:pt idx="124">
                  <c:v>73.7</c:v>
                </c:pt>
                <c:pt idx="125">
                  <c:v>75</c:v>
                </c:pt>
                <c:pt idx="126">
                  <c:v>76.7</c:v>
                </c:pt>
                <c:pt idx="127">
                  <c:v>64.5</c:v>
                </c:pt>
                <c:pt idx="128">
                  <c:v>71.400000000000006</c:v>
                </c:pt>
                <c:pt idx="129">
                  <c:v>66.900000000000006</c:v>
                </c:pt>
                <c:pt idx="130">
                  <c:v>66.5</c:v>
                </c:pt>
                <c:pt idx="131">
                  <c:v>72.400000000000006</c:v>
                </c:pt>
                <c:pt idx="132">
                  <c:v>76.3</c:v>
                </c:pt>
                <c:pt idx="133">
                  <c:v>73.099999999999994</c:v>
                </c:pt>
                <c:pt idx="134">
                  <c:v>74.099999999999994</c:v>
                </c:pt>
                <c:pt idx="135">
                  <c:v>77.2</c:v>
                </c:pt>
                <c:pt idx="136">
                  <c:v>73.099999999999994</c:v>
                </c:pt>
                <c:pt idx="137">
                  <c:v>70.3</c:v>
                </c:pt>
                <c:pt idx="138">
                  <c:v>62.5</c:v>
                </c:pt>
                <c:pt idx="139">
                  <c:v>64.3</c:v>
                </c:pt>
                <c:pt idx="140">
                  <c:v>71</c:v>
                </c:pt>
                <c:pt idx="141">
                  <c:v>66.5</c:v>
                </c:pt>
                <c:pt idx="142">
                  <c:v>62</c:v>
                </c:pt>
                <c:pt idx="143">
                  <c:v>65.5</c:v>
                </c:pt>
                <c:pt idx="144">
                  <c:v>67.5</c:v>
                </c:pt>
                <c:pt idx="145">
                  <c:v>65.7</c:v>
                </c:pt>
                <c:pt idx="146">
                  <c:v>65.400000000000006</c:v>
                </c:pt>
                <c:pt idx="147">
                  <c:v>65.400000000000006</c:v>
                </c:pt>
                <c:pt idx="148">
                  <c:v>69.3</c:v>
                </c:pt>
                <c:pt idx="149">
                  <c:v>73.400000000000006</c:v>
                </c:pt>
                <c:pt idx="150">
                  <c:v>72.099999999999994</c:v>
                </c:pt>
                <c:pt idx="151">
                  <c:v>71.900000000000006</c:v>
                </c:pt>
                <c:pt idx="152">
                  <c:v>70.400000000000006</c:v>
                </c:pt>
                <c:pt idx="153">
                  <c:v>74.599999999999994</c:v>
                </c:pt>
                <c:pt idx="154">
                  <c:v>80.8</c:v>
                </c:pt>
                <c:pt idx="155">
                  <c:v>89.1</c:v>
                </c:pt>
                <c:pt idx="156">
                  <c:v>93.3</c:v>
                </c:pt>
                <c:pt idx="157">
                  <c:v>92.2</c:v>
                </c:pt>
                <c:pt idx="158">
                  <c:v>92.8</c:v>
                </c:pt>
                <c:pt idx="159">
                  <c:v>90.9</c:v>
                </c:pt>
                <c:pt idx="160">
                  <c:v>89.9</c:v>
                </c:pt>
                <c:pt idx="161">
                  <c:v>89.3</c:v>
                </c:pt>
                <c:pt idx="162">
                  <c:v>91.1</c:v>
                </c:pt>
                <c:pt idx="163">
                  <c:v>94.2</c:v>
                </c:pt>
                <c:pt idx="164">
                  <c:v>100.1</c:v>
                </c:pt>
                <c:pt idx="165">
                  <c:v>97.4</c:v>
                </c:pt>
                <c:pt idx="166">
                  <c:v>101</c:v>
                </c:pt>
                <c:pt idx="167">
                  <c:v>96.1</c:v>
                </c:pt>
                <c:pt idx="168">
                  <c:v>98.1</c:v>
                </c:pt>
                <c:pt idx="169">
                  <c:v>95.5</c:v>
                </c:pt>
                <c:pt idx="170">
                  <c:v>96.6</c:v>
                </c:pt>
                <c:pt idx="171">
                  <c:v>99.1</c:v>
                </c:pt>
                <c:pt idx="172">
                  <c:v>100.9</c:v>
                </c:pt>
                <c:pt idx="173">
                  <c:v>96.3</c:v>
                </c:pt>
                <c:pt idx="174">
                  <c:v>95.7</c:v>
                </c:pt>
                <c:pt idx="175">
                  <c:v>92.9</c:v>
                </c:pt>
                <c:pt idx="176">
                  <c:v>96</c:v>
                </c:pt>
                <c:pt idx="177">
                  <c:v>93.7</c:v>
                </c:pt>
                <c:pt idx="178">
                  <c:v>93.7</c:v>
                </c:pt>
                <c:pt idx="179">
                  <c:v>94.6</c:v>
                </c:pt>
                <c:pt idx="180">
                  <c:v>91.8</c:v>
                </c:pt>
                <c:pt idx="181">
                  <c:v>96.5</c:v>
                </c:pt>
                <c:pt idx="182">
                  <c:v>94</c:v>
                </c:pt>
                <c:pt idx="183">
                  <c:v>92.4</c:v>
                </c:pt>
                <c:pt idx="184">
                  <c:v>92.1</c:v>
                </c:pt>
                <c:pt idx="185">
                  <c:v>88.4</c:v>
                </c:pt>
                <c:pt idx="186">
                  <c:v>90.9</c:v>
                </c:pt>
                <c:pt idx="187">
                  <c:v>93.9</c:v>
                </c:pt>
                <c:pt idx="188">
                  <c:v>95.6</c:v>
                </c:pt>
                <c:pt idx="189">
                  <c:v>95.9</c:v>
                </c:pt>
                <c:pt idx="190">
                  <c:v>95.1</c:v>
                </c:pt>
                <c:pt idx="191">
                  <c:v>96.2</c:v>
                </c:pt>
                <c:pt idx="192">
                  <c:v>94.8</c:v>
                </c:pt>
                <c:pt idx="193">
                  <c:v>99.3</c:v>
                </c:pt>
                <c:pt idx="194">
                  <c:v>97.7</c:v>
                </c:pt>
                <c:pt idx="195">
                  <c:v>94.9</c:v>
                </c:pt>
                <c:pt idx="196">
                  <c:v>91.9</c:v>
                </c:pt>
                <c:pt idx="197">
                  <c:v>95.6</c:v>
                </c:pt>
                <c:pt idx="198">
                  <c:v>91.4</c:v>
                </c:pt>
                <c:pt idx="199">
                  <c:v>89.1</c:v>
                </c:pt>
                <c:pt idx="200">
                  <c:v>90.4</c:v>
                </c:pt>
                <c:pt idx="201">
                  <c:v>90.2</c:v>
                </c:pt>
                <c:pt idx="202">
                  <c:v>90.8</c:v>
                </c:pt>
                <c:pt idx="203">
                  <c:v>92.8</c:v>
                </c:pt>
                <c:pt idx="204">
                  <c:v>91.1</c:v>
                </c:pt>
                <c:pt idx="205">
                  <c:v>91.5</c:v>
                </c:pt>
                <c:pt idx="206">
                  <c:v>93.7</c:v>
                </c:pt>
                <c:pt idx="207">
                  <c:v>94.4</c:v>
                </c:pt>
                <c:pt idx="208">
                  <c:v>93.6</c:v>
                </c:pt>
                <c:pt idx="209">
                  <c:v>89.3</c:v>
                </c:pt>
                <c:pt idx="210">
                  <c:v>83.1</c:v>
                </c:pt>
                <c:pt idx="211">
                  <c:v>86.8</c:v>
                </c:pt>
                <c:pt idx="212">
                  <c:v>90.8</c:v>
                </c:pt>
                <c:pt idx="213">
                  <c:v>91.6</c:v>
                </c:pt>
                <c:pt idx="214">
                  <c:v>94.6</c:v>
                </c:pt>
                <c:pt idx="215">
                  <c:v>91.2</c:v>
                </c:pt>
                <c:pt idx="216">
                  <c:v>94.8</c:v>
                </c:pt>
                <c:pt idx="217">
                  <c:v>94.7</c:v>
                </c:pt>
                <c:pt idx="218">
                  <c:v>93.4</c:v>
                </c:pt>
                <c:pt idx="219">
                  <c:v>97.4</c:v>
                </c:pt>
                <c:pt idx="220">
                  <c:v>97.3</c:v>
                </c:pt>
                <c:pt idx="221">
                  <c:v>94.1</c:v>
                </c:pt>
                <c:pt idx="222">
                  <c:v>93</c:v>
                </c:pt>
                <c:pt idx="223">
                  <c:v>91.9</c:v>
                </c:pt>
                <c:pt idx="224">
                  <c:v>97.9</c:v>
                </c:pt>
                <c:pt idx="225">
                  <c:v>95.4</c:v>
                </c:pt>
                <c:pt idx="226">
                  <c:v>94.3</c:v>
                </c:pt>
                <c:pt idx="227">
                  <c:v>91.5</c:v>
                </c:pt>
                <c:pt idx="228">
                  <c:v>90.7</c:v>
                </c:pt>
                <c:pt idx="229">
                  <c:v>90.6</c:v>
                </c:pt>
                <c:pt idx="230">
                  <c:v>92</c:v>
                </c:pt>
                <c:pt idx="231">
                  <c:v>89.6</c:v>
                </c:pt>
                <c:pt idx="232">
                  <c:v>95.8</c:v>
                </c:pt>
                <c:pt idx="233">
                  <c:v>93.9</c:v>
                </c:pt>
                <c:pt idx="234">
                  <c:v>90.9</c:v>
                </c:pt>
                <c:pt idx="235">
                  <c:v>90.5</c:v>
                </c:pt>
                <c:pt idx="236">
                  <c:v>93</c:v>
                </c:pt>
                <c:pt idx="237">
                  <c:v>89.5</c:v>
                </c:pt>
                <c:pt idx="238">
                  <c:v>91.3</c:v>
                </c:pt>
                <c:pt idx="239">
                  <c:v>93.9</c:v>
                </c:pt>
                <c:pt idx="240">
                  <c:v>90.6</c:v>
                </c:pt>
                <c:pt idx="241">
                  <c:v>88.3</c:v>
                </c:pt>
                <c:pt idx="242">
                  <c:v>88.2</c:v>
                </c:pt>
                <c:pt idx="243">
                  <c:v>76.400000000000006</c:v>
                </c:pt>
                <c:pt idx="244">
                  <c:v>72.8</c:v>
                </c:pt>
                <c:pt idx="245">
                  <c:v>63.9</c:v>
                </c:pt>
                <c:pt idx="246">
                  <c:v>66</c:v>
                </c:pt>
                <c:pt idx="247">
                  <c:v>65.5</c:v>
                </c:pt>
                <c:pt idx="248">
                  <c:v>66.8</c:v>
                </c:pt>
                <c:pt idx="249">
                  <c:v>70.400000000000006</c:v>
                </c:pt>
                <c:pt idx="250">
                  <c:v>87.7</c:v>
                </c:pt>
                <c:pt idx="251">
                  <c:v>81.8</c:v>
                </c:pt>
                <c:pt idx="252">
                  <c:v>78.3</c:v>
                </c:pt>
                <c:pt idx="253">
                  <c:v>82.1</c:v>
                </c:pt>
                <c:pt idx="254">
                  <c:v>82.9</c:v>
                </c:pt>
                <c:pt idx="255">
                  <c:v>82</c:v>
                </c:pt>
                <c:pt idx="256">
                  <c:v>83</c:v>
                </c:pt>
                <c:pt idx="257">
                  <c:v>78.3</c:v>
                </c:pt>
                <c:pt idx="258">
                  <c:v>69.099999999999994</c:v>
                </c:pt>
                <c:pt idx="259">
                  <c:v>68.2</c:v>
                </c:pt>
                <c:pt idx="260">
                  <c:v>67.5</c:v>
                </c:pt>
                <c:pt idx="261">
                  <c:v>68.8</c:v>
                </c:pt>
                <c:pt idx="262">
                  <c:v>76</c:v>
                </c:pt>
                <c:pt idx="263">
                  <c:v>77.2</c:v>
                </c:pt>
                <c:pt idx="264">
                  <c:v>79.2</c:v>
                </c:pt>
                <c:pt idx="265">
                  <c:v>80.400000000000006</c:v>
                </c:pt>
                <c:pt idx="266">
                  <c:v>76.599999999999994</c:v>
                </c:pt>
                <c:pt idx="267">
                  <c:v>76.099999999999994</c:v>
                </c:pt>
                <c:pt idx="268">
                  <c:v>75.599999999999994</c:v>
                </c:pt>
                <c:pt idx="269">
                  <c:v>73.3</c:v>
                </c:pt>
                <c:pt idx="270">
                  <c:v>85.3</c:v>
                </c:pt>
                <c:pt idx="271">
                  <c:v>91</c:v>
                </c:pt>
                <c:pt idx="272">
                  <c:v>89.3</c:v>
                </c:pt>
                <c:pt idx="273">
                  <c:v>86.6</c:v>
                </c:pt>
                <c:pt idx="274">
                  <c:v>85.9</c:v>
                </c:pt>
                <c:pt idx="275">
                  <c:v>85.6</c:v>
                </c:pt>
                <c:pt idx="276">
                  <c:v>80.3</c:v>
                </c:pt>
                <c:pt idx="277">
                  <c:v>81.5</c:v>
                </c:pt>
                <c:pt idx="278">
                  <c:v>77</c:v>
                </c:pt>
                <c:pt idx="279">
                  <c:v>77.3</c:v>
                </c:pt>
                <c:pt idx="280">
                  <c:v>77.900000000000006</c:v>
                </c:pt>
                <c:pt idx="281">
                  <c:v>82.7</c:v>
                </c:pt>
                <c:pt idx="282">
                  <c:v>81.2</c:v>
                </c:pt>
                <c:pt idx="283">
                  <c:v>88.2</c:v>
                </c:pt>
                <c:pt idx="284">
                  <c:v>94.3</c:v>
                </c:pt>
                <c:pt idx="285">
                  <c:v>93.2</c:v>
                </c:pt>
                <c:pt idx="286">
                  <c:v>91.5</c:v>
                </c:pt>
                <c:pt idx="287">
                  <c:v>92.6</c:v>
                </c:pt>
                <c:pt idx="288">
                  <c:v>92.8</c:v>
                </c:pt>
                <c:pt idx="289">
                  <c:v>91.2</c:v>
                </c:pt>
                <c:pt idx="290">
                  <c:v>89</c:v>
                </c:pt>
                <c:pt idx="291">
                  <c:v>91.7</c:v>
                </c:pt>
                <c:pt idx="292">
                  <c:v>91.5</c:v>
                </c:pt>
                <c:pt idx="293">
                  <c:v>92.7</c:v>
                </c:pt>
                <c:pt idx="294">
                  <c:v>91.6</c:v>
                </c:pt>
                <c:pt idx="295">
                  <c:v>95.1</c:v>
                </c:pt>
                <c:pt idx="296">
                  <c:v>97.6</c:v>
                </c:pt>
                <c:pt idx="297">
                  <c:v>95.1</c:v>
                </c:pt>
                <c:pt idx="298">
                  <c:v>90.3</c:v>
                </c:pt>
                <c:pt idx="299">
                  <c:v>92.5</c:v>
                </c:pt>
                <c:pt idx="300">
                  <c:v>89.8</c:v>
                </c:pt>
                <c:pt idx="301">
                  <c:v>92.7</c:v>
                </c:pt>
                <c:pt idx="302">
                  <c:v>94.4</c:v>
                </c:pt>
                <c:pt idx="303">
                  <c:v>96.2</c:v>
                </c:pt>
                <c:pt idx="304">
                  <c:v>88.9</c:v>
                </c:pt>
                <c:pt idx="305">
                  <c:v>90.2</c:v>
                </c:pt>
                <c:pt idx="306">
                  <c:v>88.2</c:v>
                </c:pt>
                <c:pt idx="307">
                  <c:v>91</c:v>
                </c:pt>
                <c:pt idx="308">
                  <c:v>89.3</c:v>
                </c:pt>
                <c:pt idx="309">
                  <c:v>88.5</c:v>
                </c:pt>
                <c:pt idx="310">
                  <c:v>93.7</c:v>
                </c:pt>
                <c:pt idx="311">
                  <c:v>92.7</c:v>
                </c:pt>
                <c:pt idx="312">
                  <c:v>89.4</c:v>
                </c:pt>
                <c:pt idx="313">
                  <c:v>92.4</c:v>
                </c:pt>
                <c:pt idx="314">
                  <c:v>94.7</c:v>
                </c:pt>
                <c:pt idx="315">
                  <c:v>95.3</c:v>
                </c:pt>
                <c:pt idx="316">
                  <c:v>94.7</c:v>
                </c:pt>
                <c:pt idx="317">
                  <c:v>96.5</c:v>
                </c:pt>
                <c:pt idx="318">
                  <c:v>99.2</c:v>
                </c:pt>
                <c:pt idx="319">
                  <c:v>96.9</c:v>
                </c:pt>
                <c:pt idx="320">
                  <c:v>97.4</c:v>
                </c:pt>
                <c:pt idx="321">
                  <c:v>99.7</c:v>
                </c:pt>
                <c:pt idx="322">
                  <c:v>100</c:v>
                </c:pt>
                <c:pt idx="323">
                  <c:v>101.4</c:v>
                </c:pt>
                <c:pt idx="324">
                  <c:v>103.2</c:v>
                </c:pt>
                <c:pt idx="325">
                  <c:v>104.5</c:v>
                </c:pt>
                <c:pt idx="326">
                  <c:v>107.1</c:v>
                </c:pt>
                <c:pt idx="327">
                  <c:v>104.4</c:v>
                </c:pt>
                <c:pt idx="328">
                  <c:v>106</c:v>
                </c:pt>
                <c:pt idx="329">
                  <c:v>105.6</c:v>
                </c:pt>
                <c:pt idx="330">
                  <c:v>107.2</c:v>
                </c:pt>
                <c:pt idx="331">
                  <c:v>102.1</c:v>
                </c:pt>
                <c:pt idx="332">
                  <c:v>106.6</c:v>
                </c:pt>
                <c:pt idx="333">
                  <c:v>110.4</c:v>
                </c:pt>
                <c:pt idx="334">
                  <c:v>106.5</c:v>
                </c:pt>
                <c:pt idx="335">
                  <c:v>108.7</c:v>
                </c:pt>
                <c:pt idx="336">
                  <c:v>106.5</c:v>
                </c:pt>
                <c:pt idx="337">
                  <c:v>105.6</c:v>
                </c:pt>
                <c:pt idx="338">
                  <c:v>105.2</c:v>
                </c:pt>
                <c:pt idx="339">
                  <c:v>104.4</c:v>
                </c:pt>
                <c:pt idx="340">
                  <c:v>100.9</c:v>
                </c:pt>
                <c:pt idx="341">
                  <c:v>97.4</c:v>
                </c:pt>
                <c:pt idx="342">
                  <c:v>102.7</c:v>
                </c:pt>
                <c:pt idx="343">
                  <c:v>100.5</c:v>
                </c:pt>
                <c:pt idx="344">
                  <c:v>103.9</c:v>
                </c:pt>
                <c:pt idx="345">
                  <c:v>108.1</c:v>
                </c:pt>
                <c:pt idx="346">
                  <c:v>105.7</c:v>
                </c:pt>
                <c:pt idx="347">
                  <c:v>104.6</c:v>
                </c:pt>
                <c:pt idx="348">
                  <c:v>106.8</c:v>
                </c:pt>
                <c:pt idx="349">
                  <c:v>107.3</c:v>
                </c:pt>
                <c:pt idx="350">
                  <c:v>106</c:v>
                </c:pt>
                <c:pt idx="351">
                  <c:v>104.5</c:v>
                </c:pt>
                <c:pt idx="352">
                  <c:v>107.2</c:v>
                </c:pt>
                <c:pt idx="353">
                  <c:v>103.2</c:v>
                </c:pt>
                <c:pt idx="354">
                  <c:v>107.2</c:v>
                </c:pt>
                <c:pt idx="355">
                  <c:v>105.4</c:v>
                </c:pt>
                <c:pt idx="356">
                  <c:v>112</c:v>
                </c:pt>
                <c:pt idx="357">
                  <c:v>111.3</c:v>
                </c:pt>
                <c:pt idx="358">
                  <c:v>107.1</c:v>
                </c:pt>
                <c:pt idx="359">
                  <c:v>109.2</c:v>
                </c:pt>
                <c:pt idx="360">
                  <c:v>110.7</c:v>
                </c:pt>
                <c:pt idx="361">
                  <c:v>106.4</c:v>
                </c:pt>
                <c:pt idx="362">
                  <c:v>108.3</c:v>
                </c:pt>
                <c:pt idx="363">
                  <c:v>107.3</c:v>
                </c:pt>
                <c:pt idx="364">
                  <c:v>106.8</c:v>
                </c:pt>
                <c:pt idx="365">
                  <c:v>105.8</c:v>
                </c:pt>
                <c:pt idx="366">
                  <c:v>107.6</c:v>
                </c:pt>
                <c:pt idx="367">
                  <c:v>98.4</c:v>
                </c:pt>
                <c:pt idx="368">
                  <c:v>94.7</c:v>
                </c:pt>
                <c:pt idx="369">
                  <c:v>90.6</c:v>
                </c:pt>
                <c:pt idx="370">
                  <c:v>91.5</c:v>
                </c:pt>
                <c:pt idx="371">
                  <c:v>88.4</c:v>
                </c:pt>
                <c:pt idx="372">
                  <c:v>92</c:v>
                </c:pt>
                <c:pt idx="373">
                  <c:v>92.6</c:v>
                </c:pt>
                <c:pt idx="374">
                  <c:v>92.4</c:v>
                </c:pt>
                <c:pt idx="375">
                  <c:v>91.5</c:v>
                </c:pt>
                <c:pt idx="376">
                  <c:v>81.8</c:v>
                </c:pt>
                <c:pt idx="377">
                  <c:v>82.7</c:v>
                </c:pt>
                <c:pt idx="378">
                  <c:v>83.9</c:v>
                </c:pt>
                <c:pt idx="379">
                  <c:v>88.8</c:v>
                </c:pt>
                <c:pt idx="380">
                  <c:v>93</c:v>
                </c:pt>
                <c:pt idx="381">
                  <c:v>90.7</c:v>
                </c:pt>
                <c:pt idx="382">
                  <c:v>95.7</c:v>
                </c:pt>
                <c:pt idx="383">
                  <c:v>93</c:v>
                </c:pt>
                <c:pt idx="384">
                  <c:v>96.9</c:v>
                </c:pt>
                <c:pt idx="385">
                  <c:v>92.4</c:v>
                </c:pt>
                <c:pt idx="386">
                  <c:v>88.1</c:v>
                </c:pt>
                <c:pt idx="387">
                  <c:v>87.6</c:v>
                </c:pt>
                <c:pt idx="388">
                  <c:v>86.1</c:v>
                </c:pt>
                <c:pt idx="389">
                  <c:v>80.599999999999994</c:v>
                </c:pt>
                <c:pt idx="390">
                  <c:v>84.2</c:v>
                </c:pt>
                <c:pt idx="391">
                  <c:v>86.7</c:v>
                </c:pt>
                <c:pt idx="392">
                  <c:v>82.4</c:v>
                </c:pt>
                <c:pt idx="393">
                  <c:v>79.900000000000006</c:v>
                </c:pt>
                <c:pt idx="394">
                  <c:v>77.599999999999994</c:v>
                </c:pt>
                <c:pt idx="395">
                  <c:v>86</c:v>
                </c:pt>
                <c:pt idx="396">
                  <c:v>92.1</c:v>
                </c:pt>
                <c:pt idx="397">
                  <c:v>89.7</c:v>
                </c:pt>
                <c:pt idx="398">
                  <c:v>90.9</c:v>
                </c:pt>
                <c:pt idx="399">
                  <c:v>89.3</c:v>
                </c:pt>
                <c:pt idx="400">
                  <c:v>87.7</c:v>
                </c:pt>
                <c:pt idx="401">
                  <c:v>89.6</c:v>
                </c:pt>
                <c:pt idx="402">
                  <c:v>93.7</c:v>
                </c:pt>
                <c:pt idx="403">
                  <c:v>92.6</c:v>
                </c:pt>
                <c:pt idx="404">
                  <c:v>103.8</c:v>
                </c:pt>
                <c:pt idx="405">
                  <c:v>94.4</c:v>
                </c:pt>
                <c:pt idx="406">
                  <c:v>95.8</c:v>
                </c:pt>
                <c:pt idx="407">
                  <c:v>94.2</c:v>
                </c:pt>
                <c:pt idx="408">
                  <c:v>90.2</c:v>
                </c:pt>
                <c:pt idx="409">
                  <c:v>95.6</c:v>
                </c:pt>
                <c:pt idx="410">
                  <c:v>96.7</c:v>
                </c:pt>
                <c:pt idx="411">
                  <c:v>95.9</c:v>
                </c:pt>
                <c:pt idx="412">
                  <c:v>94.2</c:v>
                </c:pt>
                <c:pt idx="413">
                  <c:v>91.7</c:v>
                </c:pt>
                <c:pt idx="414">
                  <c:v>92.8</c:v>
                </c:pt>
                <c:pt idx="415">
                  <c:v>97.1</c:v>
                </c:pt>
                <c:pt idx="416">
                  <c:v>95.5</c:v>
                </c:pt>
                <c:pt idx="417">
                  <c:v>94.1</c:v>
                </c:pt>
                <c:pt idx="418">
                  <c:v>92.6</c:v>
                </c:pt>
                <c:pt idx="419">
                  <c:v>87.7</c:v>
                </c:pt>
                <c:pt idx="420">
                  <c:v>86.9</c:v>
                </c:pt>
                <c:pt idx="421">
                  <c:v>96</c:v>
                </c:pt>
                <c:pt idx="422">
                  <c:v>96.5</c:v>
                </c:pt>
                <c:pt idx="423">
                  <c:v>89.1</c:v>
                </c:pt>
                <c:pt idx="424">
                  <c:v>76.900000000000006</c:v>
                </c:pt>
                <c:pt idx="425">
                  <c:v>74.2</c:v>
                </c:pt>
                <c:pt idx="426">
                  <c:v>81.599999999999994</c:v>
                </c:pt>
                <c:pt idx="427">
                  <c:v>91.5</c:v>
                </c:pt>
                <c:pt idx="428">
                  <c:v>91.2</c:v>
                </c:pt>
                <c:pt idx="429">
                  <c:v>86.7</c:v>
                </c:pt>
                <c:pt idx="430">
                  <c:v>88.9</c:v>
                </c:pt>
                <c:pt idx="431">
                  <c:v>87.4</c:v>
                </c:pt>
                <c:pt idx="432">
                  <c:v>79.099999999999994</c:v>
                </c:pt>
                <c:pt idx="433">
                  <c:v>84.9</c:v>
                </c:pt>
                <c:pt idx="434">
                  <c:v>84.7</c:v>
                </c:pt>
                <c:pt idx="435">
                  <c:v>82</c:v>
                </c:pt>
                <c:pt idx="436">
                  <c:v>85.4</c:v>
                </c:pt>
                <c:pt idx="437">
                  <c:v>93.6</c:v>
                </c:pt>
                <c:pt idx="438">
                  <c:v>92.1</c:v>
                </c:pt>
                <c:pt idx="439">
                  <c:v>91.7</c:v>
                </c:pt>
                <c:pt idx="440">
                  <c:v>96.9</c:v>
                </c:pt>
                <c:pt idx="441">
                  <c:v>91.3</c:v>
                </c:pt>
                <c:pt idx="442">
                  <c:v>88.4</c:v>
                </c:pt>
                <c:pt idx="443">
                  <c:v>87.1</c:v>
                </c:pt>
                <c:pt idx="444">
                  <c:v>88.3</c:v>
                </c:pt>
                <c:pt idx="445">
                  <c:v>85.3</c:v>
                </c:pt>
                <c:pt idx="446">
                  <c:v>90.4</c:v>
                </c:pt>
                <c:pt idx="447">
                  <c:v>83.4</c:v>
                </c:pt>
                <c:pt idx="448">
                  <c:v>83.4</c:v>
                </c:pt>
                <c:pt idx="449">
                  <c:v>80.900000000000006</c:v>
                </c:pt>
                <c:pt idx="450">
                  <c:v>76.099999999999994</c:v>
                </c:pt>
                <c:pt idx="451">
                  <c:v>75.5</c:v>
                </c:pt>
                <c:pt idx="452">
                  <c:v>78.400000000000006</c:v>
                </c:pt>
                <c:pt idx="453">
                  <c:v>70.8</c:v>
                </c:pt>
                <c:pt idx="454">
                  <c:v>69.5</c:v>
                </c:pt>
                <c:pt idx="455">
                  <c:v>62.6</c:v>
                </c:pt>
                <c:pt idx="456">
                  <c:v>59.8</c:v>
                </c:pt>
                <c:pt idx="457">
                  <c:v>56.4</c:v>
                </c:pt>
                <c:pt idx="458">
                  <c:v>61.2</c:v>
                </c:pt>
                <c:pt idx="459">
                  <c:v>63</c:v>
                </c:pt>
                <c:pt idx="460">
                  <c:v>70.3</c:v>
                </c:pt>
                <c:pt idx="461">
                  <c:v>57.6</c:v>
                </c:pt>
                <c:pt idx="462">
                  <c:v>55.3</c:v>
                </c:pt>
                <c:pt idx="463">
                  <c:v>60.1</c:v>
                </c:pt>
                <c:pt idx="464">
                  <c:v>61.2</c:v>
                </c:pt>
                <c:pt idx="465">
                  <c:v>56.3</c:v>
                </c:pt>
                <c:pt idx="466">
                  <c:v>57.3</c:v>
                </c:pt>
                <c:pt idx="467">
                  <c:v>65.099999999999994</c:v>
                </c:pt>
                <c:pt idx="468">
                  <c:v>68.7</c:v>
                </c:pt>
                <c:pt idx="469">
                  <c:v>70.8</c:v>
                </c:pt>
                <c:pt idx="470">
                  <c:v>66</c:v>
                </c:pt>
                <c:pt idx="471">
                  <c:v>65.7</c:v>
                </c:pt>
                <c:pt idx="472">
                  <c:v>73.5</c:v>
                </c:pt>
                <c:pt idx="473">
                  <c:v>70.599999999999994</c:v>
                </c:pt>
                <c:pt idx="474">
                  <c:v>67.400000000000006</c:v>
                </c:pt>
                <c:pt idx="475">
                  <c:v>72.5</c:v>
                </c:pt>
                <c:pt idx="476">
                  <c:v>74.400000000000006</c:v>
                </c:pt>
                <c:pt idx="477">
                  <c:v>73.599999999999994</c:v>
                </c:pt>
                <c:pt idx="478">
                  <c:v>73.599999999999994</c:v>
                </c:pt>
                <c:pt idx="479">
                  <c:v>72.2</c:v>
                </c:pt>
                <c:pt idx="480">
                  <c:v>73.599999999999994</c:v>
                </c:pt>
                <c:pt idx="481">
                  <c:v>76</c:v>
                </c:pt>
                <c:pt idx="482">
                  <c:v>67.8</c:v>
                </c:pt>
                <c:pt idx="483">
                  <c:v>68.900000000000006</c:v>
                </c:pt>
                <c:pt idx="484">
                  <c:v>68.2</c:v>
                </c:pt>
                <c:pt idx="485">
                  <c:v>67.7</c:v>
                </c:pt>
                <c:pt idx="486">
                  <c:v>71.599999999999994</c:v>
                </c:pt>
                <c:pt idx="487">
                  <c:v>74.5</c:v>
                </c:pt>
                <c:pt idx="488">
                  <c:v>74.2</c:v>
                </c:pt>
                <c:pt idx="489">
                  <c:v>77.5</c:v>
                </c:pt>
                <c:pt idx="490">
                  <c:v>67.5</c:v>
                </c:pt>
                <c:pt idx="491">
                  <c:v>69.8</c:v>
                </c:pt>
                <c:pt idx="492">
                  <c:v>74.3</c:v>
                </c:pt>
                <c:pt idx="493">
                  <c:v>71.5</c:v>
                </c:pt>
                <c:pt idx="494">
                  <c:v>63.7</c:v>
                </c:pt>
                <c:pt idx="495">
                  <c:v>55.8</c:v>
                </c:pt>
                <c:pt idx="496">
                  <c:v>59.5</c:v>
                </c:pt>
                <c:pt idx="497">
                  <c:v>60.8</c:v>
                </c:pt>
                <c:pt idx="498">
                  <c:v>63.7</c:v>
                </c:pt>
                <c:pt idx="499">
                  <c:v>69.900000000000006</c:v>
                </c:pt>
                <c:pt idx="500">
                  <c:v>75</c:v>
                </c:pt>
                <c:pt idx="501">
                  <c:v>75.3</c:v>
                </c:pt>
                <c:pt idx="502">
                  <c:v>76.2</c:v>
                </c:pt>
                <c:pt idx="503">
                  <c:v>76.400000000000006</c:v>
                </c:pt>
                <c:pt idx="504">
                  <c:v>79.3</c:v>
                </c:pt>
                <c:pt idx="505">
                  <c:v>73.2</c:v>
                </c:pt>
                <c:pt idx="506">
                  <c:v>72.3</c:v>
                </c:pt>
                <c:pt idx="507">
                  <c:v>74.3</c:v>
                </c:pt>
                <c:pt idx="508">
                  <c:v>78.3</c:v>
                </c:pt>
                <c:pt idx="509">
                  <c:v>82.6</c:v>
                </c:pt>
                <c:pt idx="510">
                  <c:v>82.7</c:v>
                </c:pt>
                <c:pt idx="511">
                  <c:v>72.900000000000006</c:v>
                </c:pt>
                <c:pt idx="512">
                  <c:v>73.8</c:v>
                </c:pt>
                <c:pt idx="513">
                  <c:v>77.599999999999994</c:v>
                </c:pt>
                <c:pt idx="514">
                  <c:v>78.599999999999994</c:v>
                </c:pt>
                <c:pt idx="515">
                  <c:v>76.400000000000006</c:v>
                </c:pt>
                <c:pt idx="516">
                  <c:v>84.5</c:v>
                </c:pt>
                <c:pt idx="517">
                  <c:v>84.1</c:v>
                </c:pt>
                <c:pt idx="518">
                  <c:v>85.1</c:v>
                </c:pt>
                <c:pt idx="519">
                  <c:v>82.1</c:v>
                </c:pt>
                <c:pt idx="520">
                  <c:v>77.5</c:v>
                </c:pt>
                <c:pt idx="521">
                  <c:v>73.2</c:v>
                </c:pt>
                <c:pt idx="522">
                  <c:v>75.099999999999994</c:v>
                </c:pt>
                <c:pt idx="523">
                  <c:v>82.5</c:v>
                </c:pt>
                <c:pt idx="524">
                  <c:v>81.2</c:v>
                </c:pt>
                <c:pt idx="525">
                  <c:v>81.599999999999994</c:v>
                </c:pt>
                <c:pt idx="526">
                  <c:v>80</c:v>
                </c:pt>
                <c:pt idx="527">
                  <c:v>84.1</c:v>
                </c:pt>
                <c:pt idx="528">
                  <c:v>81.900000000000006</c:v>
                </c:pt>
                <c:pt idx="529">
                  <c:v>82.5</c:v>
                </c:pt>
                <c:pt idx="530">
                  <c:v>81.8</c:v>
                </c:pt>
                <c:pt idx="531">
                  <c:v>82.5</c:v>
                </c:pt>
                <c:pt idx="532">
                  <c:v>84.6</c:v>
                </c:pt>
                <c:pt idx="533">
                  <c:v>86.9</c:v>
                </c:pt>
                <c:pt idx="534">
                  <c:v>88.8</c:v>
                </c:pt>
                <c:pt idx="535">
                  <c:v>93.6</c:v>
                </c:pt>
                <c:pt idx="536">
                  <c:v>98.1</c:v>
                </c:pt>
                <c:pt idx="537">
                  <c:v>95.4</c:v>
                </c:pt>
                <c:pt idx="538">
                  <c:v>93</c:v>
                </c:pt>
                <c:pt idx="539">
                  <c:v>95.9</c:v>
                </c:pt>
                <c:pt idx="540">
                  <c:v>90.7</c:v>
                </c:pt>
                <c:pt idx="541">
                  <c:v>96.1</c:v>
                </c:pt>
                <c:pt idx="542">
                  <c:v>93.1</c:v>
                </c:pt>
                <c:pt idx="543">
                  <c:v>91.9</c:v>
                </c:pt>
                <c:pt idx="544">
                  <c:v>87.2</c:v>
                </c:pt>
                <c:pt idx="545">
                  <c:v>90</c:v>
                </c:pt>
                <c:pt idx="546">
                  <c:v>91.3</c:v>
                </c:pt>
                <c:pt idx="547">
                  <c:v>92.6</c:v>
                </c:pt>
                <c:pt idx="548">
                  <c:v>92</c:v>
                </c:pt>
                <c:pt idx="549">
                  <c:v>91.7</c:v>
                </c:pt>
                <c:pt idx="550">
                  <c:v>91</c:v>
                </c:pt>
                <c:pt idx="551">
                  <c:v>89</c:v>
                </c:pt>
                <c:pt idx="552">
                  <c:v>94.7</c:v>
                </c:pt>
                <c:pt idx="553">
                  <c:v>93.5</c:v>
                </c:pt>
                <c:pt idx="554">
                  <c:v>90</c:v>
                </c:pt>
                <c:pt idx="555">
                  <c:v>89.8</c:v>
                </c:pt>
                <c:pt idx="556">
                  <c:v>91.2</c:v>
                </c:pt>
                <c:pt idx="557">
                  <c:v>87.2</c:v>
                </c:pt>
                <c:pt idx="558">
                  <c:v>93.8</c:v>
                </c:pt>
                <c:pt idx="559">
                  <c:v>98.2</c:v>
                </c:pt>
                <c:pt idx="560">
                  <c:v>98.5</c:v>
                </c:pt>
                <c:pt idx="561">
                  <c:v>96.3</c:v>
                </c:pt>
                <c:pt idx="562">
                  <c:v>96.9</c:v>
                </c:pt>
                <c:pt idx="563">
                  <c:v>97</c:v>
                </c:pt>
                <c:pt idx="564">
                  <c:v>97.1</c:v>
                </c:pt>
                <c:pt idx="565">
                  <c:v>95</c:v>
                </c:pt>
                <c:pt idx="566">
                  <c:v>93.4</c:v>
                </c:pt>
                <c:pt idx="567">
                  <c:v>96.8</c:v>
                </c:pt>
                <c:pt idx="568">
                  <c:v>95.1</c:v>
                </c:pt>
                <c:pt idx="569">
                  <c:v>100.7</c:v>
                </c:pt>
                <c:pt idx="570">
                  <c:v>98.5</c:v>
                </c:pt>
                <c:pt idx="571">
                  <c:v>95.9</c:v>
                </c:pt>
                <c:pt idx="572">
                  <c:v>95.7</c:v>
                </c:pt>
                <c:pt idx="573">
                  <c:v>99.7</c:v>
                </c:pt>
                <c:pt idx="574">
                  <c:v>101.4</c:v>
                </c:pt>
                <c:pt idx="575">
                  <c:v>98.8</c:v>
                </c:pt>
                <c:pt idx="576">
                  <c:v>98</c:v>
                </c:pt>
                <c:pt idx="577">
                  <c:v>98.2</c:v>
                </c:pt>
                <c:pt idx="578">
                  <c:v>97.9</c:v>
                </c:pt>
                <c:pt idx="579">
                  <c:v>96.2</c:v>
                </c:pt>
                <c:pt idx="580">
                  <c:v>100.1</c:v>
                </c:pt>
                <c:pt idx="581">
                  <c:v>98.6</c:v>
                </c:pt>
                <c:pt idx="582">
                  <c:v>97.5</c:v>
                </c:pt>
                <c:pt idx="583">
                  <c:v>98.3</c:v>
                </c:pt>
                <c:pt idx="584">
                  <c:v>91.2</c:v>
                </c:pt>
                <c:pt idx="585">
                  <c:v>93.8</c:v>
                </c:pt>
                <c:pt idx="586">
                  <c:v>98.4</c:v>
                </c:pt>
                <c:pt idx="587">
                  <c:v>97.2</c:v>
                </c:pt>
                <c:pt idx="588">
                  <c:v>100</c:v>
                </c:pt>
                <c:pt idx="589">
                  <c:v>98.2</c:v>
                </c:pt>
                <c:pt idx="590">
                  <c:v>98.4</c:v>
                </c:pt>
                <c:pt idx="591">
                  <c:v>89.8</c:v>
                </c:pt>
                <c:pt idx="592">
                  <c:v>93.2</c:v>
                </c:pt>
                <c:pt idx="593">
                  <c:v>95.5</c:v>
                </c:pt>
                <c:pt idx="594">
                  <c:v>96.8</c:v>
                </c:pt>
                <c:pt idx="595">
                  <c:v>99.3</c:v>
                </c:pt>
                <c:pt idx="596">
                  <c:v>99.8</c:v>
                </c:pt>
                <c:pt idx="597">
                  <c:v>101</c:v>
                </c:pt>
                <c:pt idx="598">
                  <c:v>89.1</c:v>
                </c:pt>
                <c:pt idx="599">
                  <c:v>71.8</c:v>
                </c:pt>
                <c:pt idx="600">
                  <c:v>72.3</c:v>
                </c:pt>
                <c:pt idx="601">
                  <c:v>78.099999999999994</c:v>
                </c:pt>
                <c:pt idx="602">
                  <c:v>72.5</c:v>
                </c:pt>
                <c:pt idx="603">
                  <c:v>74.099999999999994</c:v>
                </c:pt>
                <c:pt idx="604">
                  <c:v>80.400000000000006</c:v>
                </c:pt>
                <c:pt idx="605">
                  <c:v>81.8</c:v>
                </c:pt>
                <c:pt idx="606">
                  <c:v>76.900000000000006</c:v>
                </c:pt>
                <c:pt idx="607">
                  <c:v>80.7</c:v>
                </c:pt>
                <c:pt idx="608">
                  <c:v>79</c:v>
                </c:pt>
                <c:pt idx="609">
                  <c:v>76.8</c:v>
                </c:pt>
                <c:pt idx="610">
                  <c:v>84.9</c:v>
                </c:pt>
                <c:pt idx="611">
                  <c:v>88.3</c:v>
                </c:pt>
                <c:pt idx="612">
                  <c:v>82.9</c:v>
                </c:pt>
                <c:pt idx="613">
                  <c:v>85.5</c:v>
                </c:pt>
                <c:pt idx="614">
                  <c:v>81.2</c:v>
                </c:pt>
                <c:pt idx="615">
                  <c:v>70.3</c:v>
                </c:pt>
                <c:pt idx="616">
                  <c:v>72.8</c:v>
                </c:pt>
                <c:pt idx="617">
                  <c:v>71.7</c:v>
                </c:pt>
                <c:pt idx="618">
                  <c:v>67.400000000000006</c:v>
                </c:pt>
                <c:pt idx="619">
                  <c:v>70.599999999999994</c:v>
                </c:pt>
                <c:pt idx="620">
                  <c:v>67.2</c:v>
                </c:pt>
                <c:pt idx="621">
                  <c:v>62.8</c:v>
                </c:pt>
                <c:pt idx="622">
                  <c:v>59.4</c:v>
                </c:pt>
                <c:pt idx="623">
                  <c:v>65.2</c:v>
                </c:pt>
                <c:pt idx="624">
                  <c:v>58.4</c:v>
                </c:pt>
                <c:pt idx="625">
                  <c:v>50</c:v>
                </c:pt>
                <c:pt idx="626">
                  <c:v>51.5</c:v>
                </c:pt>
                <c:pt idx="627">
                  <c:v>58.2</c:v>
                </c:pt>
                <c:pt idx="628">
                  <c:v>58.6</c:v>
                </c:pt>
                <c:pt idx="629">
                  <c:v>59.9</c:v>
                </c:pt>
                <c:pt idx="630">
                  <c:v>56.7</c:v>
                </c:pt>
                <c:pt idx="631">
                  <c:v>59.8</c:v>
                </c:pt>
                <c:pt idx="632">
                  <c:v>64.900000000000006</c:v>
                </c:pt>
                <c:pt idx="633">
                  <c:v>66.900000000000006</c:v>
                </c:pt>
                <c:pt idx="634">
                  <c:v>62</c:v>
                </c:pt>
                <c:pt idx="635">
                  <c:v>63.7</c:v>
                </c:pt>
                <c:pt idx="636">
                  <c:v>59</c:v>
                </c:pt>
                <c:pt idx="637">
                  <c:v>64.2</c:v>
                </c:pt>
                <c:pt idx="638">
                  <c:v>71.5</c:v>
                </c:pt>
                <c:pt idx="639">
                  <c:v>69.400000000000006</c:v>
                </c:pt>
                <c:pt idx="640">
                  <c:v>67.8</c:v>
                </c:pt>
                <c:pt idx="641">
                  <c:v>63.8</c:v>
                </c:pt>
                <c:pt idx="642">
                  <c:v>61.3</c:v>
                </c:pt>
                <c:pt idx="643">
                  <c:v>69.7</c:v>
                </c:pt>
                <c:pt idx="644">
                  <c:v>79</c:v>
                </c:pt>
                <c:pt idx="645">
                  <c:v>76.900000000000006</c:v>
                </c:pt>
                <c:pt idx="646">
                  <c:v>79.400000000000006</c:v>
                </c:pt>
                <c:pt idx="647">
                  <c:v>77.2</c:v>
                </c:pt>
                <c:pt idx="648">
                  <c:v>69.099999999999994</c:v>
                </c:pt>
                <c:pt idx="649">
                  <c:v>68.2</c:v>
                </c:pt>
                <c:pt idx="650">
                  <c:v>66.400000000000006</c:v>
                </c:pt>
                <c:pt idx="651">
                  <c:v>67.900000000000006</c:v>
                </c:pt>
                <c:pt idx="652">
                  <c:v>70.099999999999994</c:v>
                </c:pt>
                <c:pt idx="653">
                  <c:v>70.5</c:v>
                </c:pt>
                <c:pt idx="654">
                  <c:v>71.8</c:v>
                </c:pt>
                <c:pt idx="655">
                  <c:v>74</c:v>
                </c:pt>
                <c:pt idx="656">
                  <c:v>71.7</c:v>
                </c:pt>
                <c:pt idx="657">
                  <c:v>64.7</c:v>
                </c:pt>
                <c:pt idx="658">
                  <c:v>57</c:v>
                </c:pt>
                <c:pt idx="659">
                  <c:v>52.2</c:v>
                </c:pt>
                <c:pt idx="660">
                  <c:v>52.2</c:v>
                </c:pt>
                <c:pt idx="661">
                  <c:v>60.7</c:v>
                </c:pt>
                <c:pt idx="662">
                  <c:v>61.7</c:v>
                </c:pt>
                <c:pt idx="663">
                  <c:v>58.2</c:v>
                </c:pt>
                <c:pt idx="664">
                  <c:v>55.1</c:v>
                </c:pt>
                <c:pt idx="665">
                  <c:v>53.6</c:v>
                </c:pt>
                <c:pt idx="666">
                  <c:v>51</c:v>
                </c:pt>
                <c:pt idx="667">
                  <c:v>52.9</c:v>
                </c:pt>
                <c:pt idx="668">
                  <c:v>56.4</c:v>
                </c:pt>
                <c:pt idx="669">
                  <c:v>56.6</c:v>
                </c:pt>
                <c:pt idx="670">
                  <c:v>53.3</c:v>
                </c:pt>
                <c:pt idx="671">
                  <c:v>49.8</c:v>
                </c:pt>
                <c:pt idx="672">
                  <c:v>44.8</c:v>
                </c:pt>
                <c:pt idx="673">
                  <c:v>49.5</c:v>
                </c:pt>
              </c:numCache>
            </c:numRef>
          </c:val>
          <c:smooth val="0"/>
          <c:extLst>
            <c:ext xmlns:c16="http://schemas.microsoft.com/office/drawing/2014/chart" uri="{C3380CC4-5D6E-409C-BE32-E72D297353CC}">
              <c16:uniqueId val="{00000008-71E0-481B-960E-283D5AEC7924}"/>
            </c:ext>
          </c:extLst>
        </c:ser>
        <c:dLbls>
          <c:showLegendKey val="0"/>
          <c:showVal val="0"/>
          <c:showCatName val="0"/>
          <c:showSerName val="0"/>
          <c:showPercent val="0"/>
          <c:showBubbleSize val="0"/>
        </c:dLbls>
        <c:smooth val="0"/>
        <c:axId val="1231878264"/>
        <c:axId val="1231878624"/>
      </c:lineChart>
      <c:dateAx>
        <c:axId val="1231878264"/>
        <c:scaling>
          <c:orientation val="minMax"/>
          <c:max val="46174"/>
          <c:min val="21186"/>
        </c:scaling>
        <c:delete val="0"/>
        <c:axPos val="b"/>
        <c:numFmt formatCode="yyyy" sourceLinked="0"/>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31878624"/>
        <c:crosses val="autoZero"/>
        <c:auto val="0"/>
        <c:lblOffset val="100"/>
        <c:baseTimeUnit val="months"/>
        <c:majorUnit val="2"/>
        <c:majorTimeUnit val="years"/>
      </c:dateAx>
      <c:valAx>
        <c:axId val="1231878624"/>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318782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7602186141053547E-2"/>
          <c:y val="4.9101632110825071E-2"/>
          <c:w val="0.82127614872513699"/>
          <c:h val="0.7548062171081189"/>
        </c:manualLayout>
      </c:layout>
      <c:lineChart>
        <c:grouping val="standard"/>
        <c:varyColors val="0"/>
        <c:ser>
          <c:idx val="0"/>
          <c:order val="0"/>
          <c:tx>
            <c:strRef>
              <c:f>'County LBFO v CPI'!$J$3</c:f>
              <c:strCache>
                <c:ptCount val="1"/>
                <c:pt idx="0">
                  <c:v>IAFF Wage Growth</c:v>
                </c:pt>
              </c:strCache>
            </c:strRef>
          </c:tx>
          <c:spPr>
            <a:ln w="28575" cap="rnd">
              <a:solidFill>
                <a:srgbClr val="FF0000"/>
              </a:solidFill>
              <a:round/>
            </a:ln>
            <a:effectLst/>
          </c:spPr>
          <c:marker>
            <c:symbol val="none"/>
          </c:marker>
          <c:dPt>
            <c:idx val="2"/>
            <c:marker>
              <c:symbol val="x"/>
              <c:size val="10"/>
              <c:spPr>
                <a:noFill/>
                <a:ln w="15875">
                  <a:solidFill>
                    <a:srgbClr val="C00000"/>
                  </a:solidFill>
                </a:ln>
                <a:effectLst/>
              </c:spPr>
            </c:marker>
            <c:bubble3D val="0"/>
            <c:extLst>
              <c:ext xmlns:c16="http://schemas.microsoft.com/office/drawing/2014/chart" uri="{C3380CC4-5D6E-409C-BE32-E72D297353CC}">
                <c16:uniqueId val="{00000000-F27A-4A6A-A251-9D866150EA94}"/>
              </c:ext>
            </c:extLst>
          </c:dPt>
          <c:dPt>
            <c:idx val="3"/>
            <c:marker>
              <c:symbol val="x"/>
              <c:size val="10"/>
              <c:spPr>
                <a:noFill/>
                <a:ln w="15875">
                  <a:solidFill>
                    <a:srgbClr val="C00000"/>
                  </a:solidFill>
                </a:ln>
                <a:effectLst/>
              </c:spPr>
            </c:marker>
            <c:bubble3D val="0"/>
            <c:spPr>
              <a:ln w="28575" cap="rnd">
                <a:solidFill>
                  <a:srgbClr val="FF0000"/>
                </a:solidFill>
                <a:prstDash val="sysDash"/>
                <a:round/>
              </a:ln>
              <a:effectLst/>
            </c:spPr>
            <c:extLst>
              <c:ext xmlns:c16="http://schemas.microsoft.com/office/drawing/2014/chart" uri="{C3380CC4-5D6E-409C-BE32-E72D297353CC}">
                <c16:uniqueId val="{00000002-F27A-4A6A-A251-9D866150EA94}"/>
              </c:ext>
            </c:extLst>
          </c:dPt>
          <c:dPt>
            <c:idx val="4"/>
            <c:marker>
              <c:symbol val="x"/>
              <c:size val="10"/>
              <c:spPr>
                <a:noFill/>
                <a:ln w="15875">
                  <a:solidFill>
                    <a:srgbClr val="C00000"/>
                  </a:solidFill>
                </a:ln>
                <a:effectLst/>
              </c:spPr>
            </c:marker>
            <c:bubble3D val="0"/>
            <c:spPr>
              <a:ln w="28575" cap="rnd">
                <a:solidFill>
                  <a:srgbClr val="FF0000"/>
                </a:solidFill>
                <a:prstDash val="sysDash"/>
                <a:round/>
              </a:ln>
              <a:effectLst/>
            </c:spPr>
            <c:extLst>
              <c:ext xmlns:c16="http://schemas.microsoft.com/office/drawing/2014/chart" uri="{C3380CC4-5D6E-409C-BE32-E72D297353CC}">
                <c16:uniqueId val="{00000004-F27A-4A6A-A251-9D866150EA94}"/>
              </c:ext>
            </c:extLst>
          </c:dPt>
          <c:dPt>
            <c:idx val="5"/>
            <c:marker>
              <c:symbol val="x"/>
              <c:size val="10"/>
              <c:spPr>
                <a:noFill/>
                <a:ln w="15875">
                  <a:solidFill>
                    <a:srgbClr val="C00000"/>
                  </a:solidFill>
                </a:ln>
                <a:effectLst/>
              </c:spPr>
            </c:marker>
            <c:bubble3D val="0"/>
            <c:spPr>
              <a:ln w="28575" cap="rnd">
                <a:solidFill>
                  <a:srgbClr val="FF0000"/>
                </a:solidFill>
                <a:prstDash val="sysDash"/>
                <a:round/>
              </a:ln>
              <a:effectLst/>
            </c:spPr>
            <c:extLst>
              <c:ext xmlns:c16="http://schemas.microsoft.com/office/drawing/2014/chart" uri="{C3380CC4-5D6E-409C-BE32-E72D297353CC}">
                <c16:uniqueId val="{00000006-F27A-4A6A-A251-9D866150EA94}"/>
              </c:ext>
            </c:extLst>
          </c:dPt>
          <c:dLbls>
            <c:dLbl>
              <c:idx val="0"/>
              <c:delete val="1"/>
              <c:extLst>
                <c:ext xmlns:c15="http://schemas.microsoft.com/office/drawing/2012/chart" uri="{CE6537A1-D6FC-4f65-9D91-7224C49458BB}"/>
                <c:ext xmlns:c16="http://schemas.microsoft.com/office/drawing/2014/chart" uri="{C3380CC4-5D6E-409C-BE32-E72D297353CC}">
                  <c16:uniqueId val="{00000007-F27A-4A6A-A251-9D866150EA94}"/>
                </c:ext>
              </c:extLst>
            </c:dLbl>
            <c:dLbl>
              <c:idx val="1"/>
              <c:delete val="1"/>
              <c:extLst>
                <c:ext xmlns:c15="http://schemas.microsoft.com/office/drawing/2012/chart" uri="{CE6537A1-D6FC-4f65-9D91-7224C49458BB}"/>
                <c:ext xmlns:c16="http://schemas.microsoft.com/office/drawing/2014/chart" uri="{C3380CC4-5D6E-409C-BE32-E72D297353CC}">
                  <c16:uniqueId val="{00000008-F27A-4A6A-A251-9D866150EA94}"/>
                </c:ext>
              </c:extLst>
            </c:dLbl>
            <c:dLbl>
              <c:idx val="2"/>
              <c:delete val="1"/>
              <c:extLst>
                <c:ext xmlns:c15="http://schemas.microsoft.com/office/drawing/2012/chart" uri="{CE6537A1-D6FC-4f65-9D91-7224C49458BB}"/>
                <c:ext xmlns:c16="http://schemas.microsoft.com/office/drawing/2014/chart" uri="{C3380CC4-5D6E-409C-BE32-E72D297353CC}">
                  <c16:uniqueId val="{00000000-F27A-4A6A-A251-9D866150EA94}"/>
                </c:ext>
              </c:extLst>
            </c:dLbl>
            <c:dLbl>
              <c:idx val="3"/>
              <c:delete val="1"/>
              <c:extLst>
                <c:ext xmlns:c15="http://schemas.microsoft.com/office/drawing/2012/chart" uri="{CE6537A1-D6FC-4f65-9D91-7224C49458BB}"/>
                <c:ext xmlns:c16="http://schemas.microsoft.com/office/drawing/2014/chart" uri="{C3380CC4-5D6E-409C-BE32-E72D297353CC}">
                  <c16:uniqueId val="{00000002-F27A-4A6A-A251-9D866150EA94}"/>
                </c:ext>
              </c:extLst>
            </c:dLbl>
            <c:dLbl>
              <c:idx val="4"/>
              <c:delete val="1"/>
              <c:extLst>
                <c:ext xmlns:c15="http://schemas.microsoft.com/office/drawing/2012/chart" uri="{CE6537A1-D6FC-4f65-9D91-7224C49458BB}"/>
                <c:ext xmlns:c16="http://schemas.microsoft.com/office/drawing/2014/chart" uri="{C3380CC4-5D6E-409C-BE32-E72D297353CC}">
                  <c16:uniqueId val="{00000004-F27A-4A6A-A251-9D866150EA94}"/>
                </c:ext>
              </c:extLst>
            </c:dLbl>
            <c:dLbl>
              <c:idx val="5"/>
              <c:layout>
                <c:manualLayout>
                  <c:x val="-1.5358461093649099E-3"/>
                  <c:y val="-8.5230414074359689E-2"/>
                </c:manualLayout>
              </c:layout>
              <c:spPr>
                <a:noFill/>
                <a:ln>
                  <a:noFill/>
                </a:ln>
                <a:effectLst/>
              </c:spPr>
              <c:txPr>
                <a:bodyPr rot="0" spcFirstLastPara="1" vertOverflow="clip" horzOverflow="clip" vert="horz" wrap="square" lIns="36576" tIns="18288" rIns="36576" bIns="18288" anchor="ctr" anchorCtr="1">
                  <a:spAutoFit/>
                </a:bodyPr>
                <a:lstStyle/>
                <a:p>
                  <a:pPr>
                    <a:defRPr sz="900" b="1"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wedgeRectCallout">
                      <a:avLst/>
                    </a:prstGeom>
                    <a:noFill/>
                    <a:ln>
                      <a:noFill/>
                    </a:ln>
                  </c15:spPr>
                  <c15:layout>
                    <c:manualLayout>
                      <c:w val="0.16207948415896831"/>
                      <c:h val="0.11220486970671414"/>
                    </c:manualLayout>
                  </c15:layout>
                </c:ext>
                <c:ext xmlns:c16="http://schemas.microsoft.com/office/drawing/2014/chart" uri="{C3380CC4-5D6E-409C-BE32-E72D297353CC}">
                  <c16:uniqueId val="{00000006-F27A-4A6A-A251-9D866150EA94}"/>
                </c:ext>
              </c:extLst>
            </c:dLbl>
            <c:spPr>
              <a:no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'County LBFO v CPI'!$C$4:$C$9</c:f>
              <c:strCache>
                <c:ptCount val="6"/>
                <c:pt idx="0">
                  <c:v>FY 2024</c:v>
                </c:pt>
                <c:pt idx="1">
                  <c:v>FY 2025</c:v>
                </c:pt>
                <c:pt idx="2">
                  <c:v>FY 2026</c:v>
                </c:pt>
                <c:pt idx="3">
                  <c:v>FY 2027</c:v>
                </c:pt>
                <c:pt idx="4">
                  <c:v>FY 2028</c:v>
                </c:pt>
                <c:pt idx="5">
                  <c:v>FY 2029</c:v>
                </c:pt>
              </c:strCache>
            </c:strRef>
          </c:cat>
          <c:val>
            <c:numRef>
              <c:f>'County LBFO v CPI'!$J$4:$J$9</c:f>
              <c:numCache>
                <c:formatCode>0.0%</c:formatCode>
                <c:ptCount val="6"/>
                <c:pt idx="0">
                  <c:v>0</c:v>
                </c:pt>
                <c:pt idx="1">
                  <c:v>0.14251200000000019</c:v>
                </c:pt>
                <c:pt idx="2">
                  <c:v>0.23962552000000015</c:v>
                </c:pt>
                <c:pt idx="3">
                  <c:v>0.29540866840000013</c:v>
                </c:pt>
                <c:pt idx="4">
                  <c:v>0.34074797179400007</c:v>
                </c:pt>
                <c:pt idx="5">
                  <c:v>0.38767415080679002</c:v>
                </c:pt>
              </c:numCache>
            </c:numRef>
          </c:val>
          <c:smooth val="0"/>
          <c:extLst>
            <c:ext xmlns:c16="http://schemas.microsoft.com/office/drawing/2014/chart" uri="{C3380CC4-5D6E-409C-BE32-E72D297353CC}">
              <c16:uniqueId val="{00000009-F27A-4A6A-A251-9D866150EA94}"/>
            </c:ext>
          </c:extLst>
        </c:ser>
        <c:ser>
          <c:idx val="1"/>
          <c:order val="1"/>
          <c:tx>
            <c:strRef>
              <c:f>'County LBFO v CPI'!$K$3</c:f>
              <c:strCache>
                <c:ptCount val="1"/>
                <c:pt idx="0">
                  <c:v>Regional CPI-W</c:v>
                </c:pt>
              </c:strCache>
            </c:strRef>
          </c:tx>
          <c:spPr>
            <a:ln w="28575" cap="rnd">
              <a:solidFill>
                <a:schemeClr val="bg2">
                  <a:lumMod val="90000"/>
                </a:schemeClr>
              </a:solidFill>
              <a:round/>
            </a:ln>
            <a:effectLst/>
          </c:spPr>
          <c:marker>
            <c:symbol val="none"/>
          </c:marker>
          <c:dPt>
            <c:idx val="3"/>
            <c:marker>
              <c:symbol val="none"/>
            </c:marker>
            <c:bubble3D val="0"/>
            <c:spPr>
              <a:ln w="28575" cap="rnd">
                <a:solidFill>
                  <a:schemeClr val="bg2">
                    <a:lumMod val="90000"/>
                  </a:schemeClr>
                </a:solidFill>
                <a:prstDash val="sysDash"/>
                <a:round/>
              </a:ln>
              <a:effectLst/>
            </c:spPr>
            <c:extLst>
              <c:ext xmlns:c16="http://schemas.microsoft.com/office/drawing/2014/chart" uri="{C3380CC4-5D6E-409C-BE32-E72D297353CC}">
                <c16:uniqueId val="{0000000B-F27A-4A6A-A251-9D866150EA94}"/>
              </c:ext>
            </c:extLst>
          </c:dPt>
          <c:dPt>
            <c:idx val="4"/>
            <c:marker>
              <c:symbol val="none"/>
            </c:marker>
            <c:bubble3D val="0"/>
            <c:spPr>
              <a:ln w="28575" cap="rnd">
                <a:solidFill>
                  <a:schemeClr val="bg2">
                    <a:lumMod val="90000"/>
                  </a:schemeClr>
                </a:solidFill>
                <a:prstDash val="sysDash"/>
                <a:round/>
              </a:ln>
              <a:effectLst/>
            </c:spPr>
            <c:extLst>
              <c:ext xmlns:c16="http://schemas.microsoft.com/office/drawing/2014/chart" uri="{C3380CC4-5D6E-409C-BE32-E72D297353CC}">
                <c16:uniqueId val="{0000000D-F27A-4A6A-A251-9D866150EA94}"/>
              </c:ext>
            </c:extLst>
          </c:dPt>
          <c:dPt>
            <c:idx val="5"/>
            <c:marker>
              <c:symbol val="none"/>
            </c:marker>
            <c:bubble3D val="0"/>
            <c:spPr>
              <a:ln w="28575" cap="rnd">
                <a:solidFill>
                  <a:schemeClr val="bg2">
                    <a:lumMod val="90000"/>
                  </a:schemeClr>
                </a:solidFill>
                <a:prstDash val="sysDash"/>
                <a:round/>
              </a:ln>
              <a:effectLst/>
            </c:spPr>
            <c:extLst>
              <c:ext xmlns:c16="http://schemas.microsoft.com/office/drawing/2014/chart" uri="{C3380CC4-5D6E-409C-BE32-E72D297353CC}">
                <c16:uniqueId val="{0000000F-F27A-4A6A-A251-9D866150EA94}"/>
              </c:ext>
            </c:extLst>
          </c:dPt>
          <c:dLbls>
            <c:dLbl>
              <c:idx val="0"/>
              <c:delete val="1"/>
              <c:extLst>
                <c:ext xmlns:c15="http://schemas.microsoft.com/office/drawing/2012/chart" uri="{CE6537A1-D6FC-4f65-9D91-7224C49458BB}"/>
                <c:ext xmlns:c16="http://schemas.microsoft.com/office/drawing/2014/chart" uri="{C3380CC4-5D6E-409C-BE32-E72D297353CC}">
                  <c16:uniqueId val="{00000010-F27A-4A6A-A251-9D866150EA94}"/>
                </c:ext>
              </c:extLst>
            </c:dLbl>
            <c:dLbl>
              <c:idx val="1"/>
              <c:delete val="1"/>
              <c:extLst>
                <c:ext xmlns:c15="http://schemas.microsoft.com/office/drawing/2012/chart" uri="{CE6537A1-D6FC-4f65-9D91-7224C49458BB}"/>
                <c:ext xmlns:c16="http://schemas.microsoft.com/office/drawing/2014/chart" uri="{C3380CC4-5D6E-409C-BE32-E72D297353CC}">
                  <c16:uniqueId val="{00000011-F27A-4A6A-A251-9D866150EA94}"/>
                </c:ext>
              </c:extLst>
            </c:dLbl>
            <c:dLbl>
              <c:idx val="2"/>
              <c:delete val="1"/>
              <c:extLst>
                <c:ext xmlns:c15="http://schemas.microsoft.com/office/drawing/2012/chart" uri="{CE6537A1-D6FC-4f65-9D91-7224C49458BB}"/>
                <c:ext xmlns:c16="http://schemas.microsoft.com/office/drawing/2014/chart" uri="{C3380CC4-5D6E-409C-BE32-E72D297353CC}">
                  <c16:uniqueId val="{00000012-F27A-4A6A-A251-9D866150EA94}"/>
                </c:ext>
              </c:extLst>
            </c:dLbl>
            <c:dLbl>
              <c:idx val="3"/>
              <c:delete val="1"/>
              <c:extLst>
                <c:ext xmlns:c15="http://schemas.microsoft.com/office/drawing/2012/chart" uri="{CE6537A1-D6FC-4f65-9D91-7224C49458BB}"/>
                <c:ext xmlns:c16="http://schemas.microsoft.com/office/drawing/2014/chart" uri="{C3380CC4-5D6E-409C-BE32-E72D297353CC}">
                  <c16:uniqueId val="{0000000B-F27A-4A6A-A251-9D866150EA94}"/>
                </c:ext>
              </c:extLst>
            </c:dLbl>
            <c:dLbl>
              <c:idx val="4"/>
              <c:delete val="1"/>
              <c:extLst>
                <c:ext xmlns:c15="http://schemas.microsoft.com/office/drawing/2012/chart" uri="{CE6537A1-D6FC-4f65-9D91-7224C49458BB}"/>
                <c:ext xmlns:c16="http://schemas.microsoft.com/office/drawing/2014/chart" uri="{C3380CC4-5D6E-409C-BE32-E72D297353CC}">
                  <c16:uniqueId val="{0000000D-F27A-4A6A-A251-9D866150EA94}"/>
                </c:ext>
              </c:extLst>
            </c:dLbl>
            <c:dLbl>
              <c:idx val="5"/>
              <c:layout>
                <c:manualLayout>
                  <c:x val="-3.2800559428279352E-4"/>
                  <c:y val="1.363652180209101E-2"/>
                </c:manualLayout>
              </c:layout>
              <c:showLegendKey val="0"/>
              <c:showVal val="1"/>
              <c:showCatName val="0"/>
              <c:showSerName val="1"/>
              <c:showPercent val="0"/>
              <c:showBubbleSize val="0"/>
              <c:separator> </c:separator>
              <c:extLst>
                <c:ext xmlns:c15="http://schemas.microsoft.com/office/drawing/2012/chart" uri="{CE6537A1-D6FC-4f65-9D91-7224C49458BB}">
                  <c15:layout>
                    <c:manualLayout>
                      <c:w val="0.17494161654989976"/>
                      <c:h val="0.10792450515446891"/>
                    </c:manualLayout>
                  </c15:layout>
                </c:ext>
                <c:ext xmlns:c16="http://schemas.microsoft.com/office/drawing/2014/chart" uri="{C3380CC4-5D6E-409C-BE32-E72D297353CC}">
                  <c16:uniqueId val="{0000000F-F27A-4A6A-A251-9D866150EA94}"/>
                </c:ext>
              </c:extLst>
            </c:dLbl>
            <c:spPr>
              <a:no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'County LBFO v CPI'!$C$4:$C$9</c:f>
              <c:strCache>
                <c:ptCount val="6"/>
                <c:pt idx="0">
                  <c:v>FY 2024</c:v>
                </c:pt>
                <c:pt idx="1">
                  <c:v>FY 2025</c:v>
                </c:pt>
                <c:pt idx="2">
                  <c:v>FY 2026</c:v>
                </c:pt>
                <c:pt idx="3">
                  <c:v>FY 2027</c:v>
                </c:pt>
                <c:pt idx="4">
                  <c:v>FY 2028</c:v>
                </c:pt>
                <c:pt idx="5">
                  <c:v>FY 2029</c:v>
                </c:pt>
              </c:strCache>
            </c:strRef>
          </c:cat>
          <c:val>
            <c:numRef>
              <c:f>'County LBFO v CPI'!$K$4:$K$9</c:f>
              <c:numCache>
                <c:formatCode>0.0%</c:formatCode>
                <c:ptCount val="6"/>
                <c:pt idx="0">
                  <c:v>0</c:v>
                </c:pt>
                <c:pt idx="1">
                  <c:v>4.8898575425524671E-2</c:v>
                </c:pt>
                <c:pt idx="2">
                  <c:v>0.11558736359454302</c:v>
                </c:pt>
                <c:pt idx="3">
                  <c:v>0.14241723968899156</c:v>
                </c:pt>
                <c:pt idx="4">
                  <c:v>0.1684643527539007</c:v>
                </c:pt>
                <c:pt idx="5">
                  <c:v>0.19533903286724019</c:v>
                </c:pt>
              </c:numCache>
            </c:numRef>
          </c:val>
          <c:smooth val="0"/>
          <c:extLst>
            <c:ext xmlns:c16="http://schemas.microsoft.com/office/drawing/2014/chart" uri="{C3380CC4-5D6E-409C-BE32-E72D297353CC}">
              <c16:uniqueId val="{00000013-F27A-4A6A-A251-9D866150EA94}"/>
            </c:ext>
          </c:extLst>
        </c:ser>
        <c:ser>
          <c:idx val="2"/>
          <c:order val="2"/>
          <c:tx>
            <c:strRef>
              <c:f>'County LBFO v CPI'!$L$3</c:f>
              <c:strCache>
                <c:ptCount val="1"/>
                <c:pt idx="0">
                  <c:v>C-CPI-U</c:v>
                </c:pt>
              </c:strCache>
            </c:strRef>
          </c:tx>
          <c:spPr>
            <a:ln w="28575" cap="rnd">
              <a:solidFill>
                <a:schemeClr val="accent5"/>
              </a:solidFill>
              <a:round/>
            </a:ln>
            <a:effectLst/>
          </c:spPr>
          <c:marker>
            <c:symbol val="none"/>
          </c:marker>
          <c:dPt>
            <c:idx val="3"/>
            <c:marker>
              <c:symbol val="none"/>
            </c:marker>
            <c:bubble3D val="0"/>
            <c:spPr>
              <a:ln w="28575" cap="rnd">
                <a:solidFill>
                  <a:schemeClr val="accent5"/>
                </a:solidFill>
                <a:prstDash val="sysDash"/>
                <a:round/>
              </a:ln>
              <a:effectLst/>
            </c:spPr>
            <c:extLst>
              <c:ext xmlns:c16="http://schemas.microsoft.com/office/drawing/2014/chart" uri="{C3380CC4-5D6E-409C-BE32-E72D297353CC}">
                <c16:uniqueId val="{00000015-F27A-4A6A-A251-9D866150EA94}"/>
              </c:ext>
            </c:extLst>
          </c:dPt>
          <c:dPt>
            <c:idx val="4"/>
            <c:marker>
              <c:symbol val="none"/>
            </c:marker>
            <c:bubble3D val="0"/>
            <c:spPr>
              <a:ln w="28575" cap="rnd">
                <a:solidFill>
                  <a:schemeClr val="accent5"/>
                </a:solidFill>
                <a:prstDash val="sysDash"/>
                <a:round/>
              </a:ln>
              <a:effectLst/>
            </c:spPr>
            <c:extLst>
              <c:ext xmlns:c16="http://schemas.microsoft.com/office/drawing/2014/chart" uri="{C3380CC4-5D6E-409C-BE32-E72D297353CC}">
                <c16:uniqueId val="{00000017-F27A-4A6A-A251-9D866150EA94}"/>
              </c:ext>
            </c:extLst>
          </c:dPt>
          <c:dPt>
            <c:idx val="5"/>
            <c:marker>
              <c:symbol val="none"/>
            </c:marker>
            <c:bubble3D val="0"/>
            <c:spPr>
              <a:ln w="28575" cap="rnd">
                <a:solidFill>
                  <a:schemeClr val="accent5"/>
                </a:solidFill>
                <a:prstDash val="sysDash"/>
                <a:round/>
              </a:ln>
              <a:effectLst/>
            </c:spPr>
            <c:extLst>
              <c:ext xmlns:c16="http://schemas.microsoft.com/office/drawing/2014/chart" uri="{C3380CC4-5D6E-409C-BE32-E72D297353CC}">
                <c16:uniqueId val="{00000019-F27A-4A6A-A251-9D866150EA94}"/>
              </c:ext>
            </c:extLst>
          </c:dPt>
          <c:dLbls>
            <c:dLbl>
              <c:idx val="0"/>
              <c:delete val="1"/>
              <c:extLst>
                <c:ext xmlns:c15="http://schemas.microsoft.com/office/drawing/2012/chart" uri="{CE6537A1-D6FC-4f65-9D91-7224C49458BB}"/>
                <c:ext xmlns:c16="http://schemas.microsoft.com/office/drawing/2014/chart" uri="{C3380CC4-5D6E-409C-BE32-E72D297353CC}">
                  <c16:uniqueId val="{0000001A-F27A-4A6A-A251-9D866150EA94}"/>
                </c:ext>
              </c:extLst>
            </c:dLbl>
            <c:dLbl>
              <c:idx val="1"/>
              <c:delete val="1"/>
              <c:extLst>
                <c:ext xmlns:c15="http://schemas.microsoft.com/office/drawing/2012/chart" uri="{CE6537A1-D6FC-4f65-9D91-7224C49458BB}"/>
                <c:ext xmlns:c16="http://schemas.microsoft.com/office/drawing/2014/chart" uri="{C3380CC4-5D6E-409C-BE32-E72D297353CC}">
                  <c16:uniqueId val="{0000001B-F27A-4A6A-A251-9D866150EA94}"/>
                </c:ext>
              </c:extLst>
            </c:dLbl>
            <c:dLbl>
              <c:idx val="2"/>
              <c:delete val="1"/>
              <c:extLst>
                <c:ext xmlns:c15="http://schemas.microsoft.com/office/drawing/2012/chart" uri="{CE6537A1-D6FC-4f65-9D91-7224C49458BB}"/>
                <c:ext xmlns:c16="http://schemas.microsoft.com/office/drawing/2014/chart" uri="{C3380CC4-5D6E-409C-BE32-E72D297353CC}">
                  <c16:uniqueId val="{0000001C-F27A-4A6A-A251-9D866150EA94}"/>
                </c:ext>
              </c:extLst>
            </c:dLbl>
            <c:dLbl>
              <c:idx val="3"/>
              <c:delete val="1"/>
              <c:extLst>
                <c:ext xmlns:c15="http://schemas.microsoft.com/office/drawing/2012/chart" uri="{CE6537A1-D6FC-4f65-9D91-7224C49458BB}"/>
                <c:ext xmlns:c16="http://schemas.microsoft.com/office/drawing/2014/chart" uri="{C3380CC4-5D6E-409C-BE32-E72D297353CC}">
                  <c16:uniqueId val="{00000015-F27A-4A6A-A251-9D866150EA94}"/>
                </c:ext>
              </c:extLst>
            </c:dLbl>
            <c:dLbl>
              <c:idx val="4"/>
              <c:delete val="1"/>
              <c:extLst>
                <c:ext xmlns:c15="http://schemas.microsoft.com/office/drawing/2012/chart" uri="{CE6537A1-D6FC-4f65-9D91-7224C49458BB}"/>
                <c:ext xmlns:c16="http://schemas.microsoft.com/office/drawing/2014/chart" uri="{C3380CC4-5D6E-409C-BE32-E72D297353CC}">
                  <c16:uniqueId val="{00000017-F27A-4A6A-A251-9D866150EA94}"/>
                </c:ext>
              </c:extLst>
            </c:dLbl>
            <c:dLbl>
              <c:idx val="5"/>
              <c:layout>
                <c:manualLayout>
                  <c:x val="-1.9912385503783351E-3"/>
                  <c:y val="-2.0117977573505804E-2"/>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9-F27A-4A6A-A251-9D866150EA94}"/>
                </c:ext>
              </c:extLst>
            </c:dLbl>
            <c:spPr>
              <a:no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'County LBFO v CPI'!$C$4:$C$9</c:f>
              <c:strCache>
                <c:ptCount val="6"/>
                <c:pt idx="0">
                  <c:v>FY 2024</c:v>
                </c:pt>
                <c:pt idx="1">
                  <c:v>FY 2025</c:v>
                </c:pt>
                <c:pt idx="2">
                  <c:v>FY 2026</c:v>
                </c:pt>
                <c:pt idx="3">
                  <c:v>FY 2027</c:v>
                </c:pt>
                <c:pt idx="4">
                  <c:v>FY 2028</c:v>
                </c:pt>
                <c:pt idx="5">
                  <c:v>FY 2029</c:v>
                </c:pt>
              </c:strCache>
            </c:strRef>
          </c:cat>
          <c:val>
            <c:numRef>
              <c:f>'County LBFO v CPI'!$L$4:$L$9</c:f>
              <c:numCache>
                <c:formatCode>0.0%</c:formatCode>
                <c:ptCount val="6"/>
                <c:pt idx="0">
                  <c:v>0</c:v>
                </c:pt>
                <c:pt idx="1">
                  <c:v>4.9973705239145794E-2</c:v>
                </c:pt>
                <c:pt idx="2">
                  <c:v>0.13361153417977412</c:v>
                </c:pt>
                <c:pt idx="3">
                  <c:v>0.16591946290389759</c:v>
                </c:pt>
                <c:pt idx="4">
                  <c:v>0.19681632867085086</c:v>
                </c:pt>
                <c:pt idx="5">
                  <c:v>0.23032718587363465</c:v>
                </c:pt>
              </c:numCache>
            </c:numRef>
          </c:val>
          <c:smooth val="0"/>
          <c:extLst>
            <c:ext xmlns:c16="http://schemas.microsoft.com/office/drawing/2014/chart" uri="{C3380CC4-5D6E-409C-BE32-E72D297353CC}">
              <c16:uniqueId val="{0000001D-F27A-4A6A-A251-9D866150EA94}"/>
            </c:ext>
          </c:extLst>
        </c:ser>
        <c:dLbls>
          <c:showLegendKey val="0"/>
          <c:showVal val="0"/>
          <c:showCatName val="0"/>
          <c:showSerName val="0"/>
          <c:showPercent val="0"/>
          <c:showBubbleSize val="0"/>
        </c:dLbls>
        <c:smooth val="0"/>
        <c:axId val="1055341536"/>
        <c:axId val="1055338584"/>
      </c:lineChart>
      <c:catAx>
        <c:axId val="105534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55338584"/>
        <c:crosses val="autoZero"/>
        <c:auto val="1"/>
        <c:lblAlgn val="ctr"/>
        <c:lblOffset val="100"/>
        <c:noMultiLvlLbl val="0"/>
      </c:catAx>
      <c:valAx>
        <c:axId val="1055338584"/>
        <c:scaling>
          <c:orientation val="minMax"/>
          <c:max val="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55341536"/>
        <c:crosses val="autoZero"/>
        <c:crossBetween val="between"/>
        <c:maj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latin typeface="Arial" panose="020B0604020202020204" pitchFamily="34" charset="0"/>
          <a:cs typeface="Arial" panose="020B0604020202020204" pitchFamily="34" charset="0"/>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52DBF5-B59E-4BBE-9CFE-D6A5EB16FF10}"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en-US"/>
        </a:p>
      </dgm:t>
    </dgm:pt>
    <dgm:pt modelId="{7D7AF71D-0583-45F5-816C-5CDFFDBF831B}">
      <dgm:prSet phldrT="[Text]"/>
      <dgm:spPr/>
      <dgm:t>
        <a:bodyPr/>
        <a:lstStyle/>
        <a:p>
          <a:r>
            <a:rPr lang="en-US" b="1" dirty="0"/>
            <a:t>Bargaining Not Required</a:t>
          </a:r>
        </a:p>
      </dgm:t>
    </dgm:pt>
    <dgm:pt modelId="{7D613C14-C076-4845-BBDC-363E3C404759}" type="parTrans" cxnId="{94873E15-0AFE-4F7A-A1B3-70ABC67E0178}">
      <dgm:prSet/>
      <dgm:spPr/>
      <dgm:t>
        <a:bodyPr/>
        <a:lstStyle/>
        <a:p>
          <a:endParaRPr lang="en-US"/>
        </a:p>
      </dgm:t>
    </dgm:pt>
    <dgm:pt modelId="{8E461BBC-6591-43C4-BC15-9C9A6A45B131}" type="sibTrans" cxnId="{94873E15-0AFE-4F7A-A1B3-70ABC67E0178}">
      <dgm:prSet/>
      <dgm:spPr/>
      <dgm:t>
        <a:bodyPr/>
        <a:lstStyle/>
        <a:p>
          <a:endParaRPr lang="en-US"/>
        </a:p>
      </dgm:t>
    </dgm:pt>
    <dgm:pt modelId="{155D7D34-D8E6-405B-969F-B8E55C0A30EB}">
      <dgm:prSet phldrT="[Text]"/>
      <dgm:spPr/>
      <dgm:t>
        <a:bodyPr/>
        <a:lstStyle/>
        <a:p>
          <a:r>
            <a:rPr lang="en-US" b="1" dirty="0"/>
            <a:t>Meet and Confer</a:t>
          </a:r>
        </a:p>
      </dgm:t>
    </dgm:pt>
    <dgm:pt modelId="{44016558-D801-4CAE-9876-ED00049B432C}" type="parTrans" cxnId="{DCED1775-F440-4A6F-9288-40DE22FFC224}">
      <dgm:prSet/>
      <dgm:spPr/>
      <dgm:t>
        <a:bodyPr/>
        <a:lstStyle/>
        <a:p>
          <a:endParaRPr lang="en-US"/>
        </a:p>
      </dgm:t>
    </dgm:pt>
    <dgm:pt modelId="{3925A141-1B4E-4DB0-A7EE-68B5B07F0E3D}" type="sibTrans" cxnId="{DCED1775-F440-4A6F-9288-40DE22FFC224}">
      <dgm:prSet/>
      <dgm:spPr/>
      <dgm:t>
        <a:bodyPr/>
        <a:lstStyle/>
        <a:p>
          <a:endParaRPr lang="en-US"/>
        </a:p>
      </dgm:t>
    </dgm:pt>
    <dgm:pt modelId="{14E20030-E3F8-4081-B3FE-04907EDCB378}">
      <dgm:prSet phldrT="[Text]"/>
      <dgm:spPr/>
      <dgm:t>
        <a:bodyPr/>
        <a:lstStyle/>
        <a:p>
          <a:r>
            <a:rPr lang="en-US" b="1" dirty="0"/>
            <a:t>Binding Interest Arbitration</a:t>
          </a:r>
        </a:p>
      </dgm:t>
    </dgm:pt>
    <dgm:pt modelId="{7AC5568D-A17B-481D-8777-3F4E77E0322A}" type="parTrans" cxnId="{96B0A677-D5EB-4220-B363-A287A60C32A7}">
      <dgm:prSet/>
      <dgm:spPr/>
      <dgm:t>
        <a:bodyPr/>
        <a:lstStyle/>
        <a:p>
          <a:endParaRPr lang="en-US"/>
        </a:p>
      </dgm:t>
    </dgm:pt>
    <dgm:pt modelId="{AF709EDB-C2FF-443B-971E-6FDF8D1DE4B8}" type="sibTrans" cxnId="{96B0A677-D5EB-4220-B363-A287A60C32A7}">
      <dgm:prSet/>
      <dgm:spPr/>
      <dgm:t>
        <a:bodyPr/>
        <a:lstStyle/>
        <a:p>
          <a:endParaRPr lang="en-US"/>
        </a:p>
      </dgm:t>
    </dgm:pt>
    <dgm:pt modelId="{2E48891E-31B0-4D66-BD84-3630659733AA}">
      <dgm:prSet phldrT="[Text]" custT="1"/>
      <dgm:spPr/>
      <dgm:t>
        <a:bodyPr/>
        <a:lstStyle/>
        <a:p>
          <a:r>
            <a:rPr lang="en-US" sz="1800" i="1" dirty="0">
              <a:solidFill>
                <a:schemeClr val="tx2"/>
              </a:solidFill>
            </a:rPr>
            <a:t>State law prohibits collective bargaining </a:t>
          </a:r>
        </a:p>
      </dgm:t>
    </dgm:pt>
    <dgm:pt modelId="{541D37BD-70C3-4D2D-82E7-188DE5800284}" type="parTrans" cxnId="{A8454E19-1068-4B59-9D0D-F7D7BD7ED14D}">
      <dgm:prSet/>
      <dgm:spPr/>
      <dgm:t>
        <a:bodyPr/>
        <a:lstStyle/>
        <a:p>
          <a:endParaRPr lang="en-US"/>
        </a:p>
      </dgm:t>
    </dgm:pt>
    <dgm:pt modelId="{F8DF564E-FF01-4C08-8DE8-5FAE737FCA94}" type="sibTrans" cxnId="{A8454E19-1068-4B59-9D0D-F7D7BD7ED14D}">
      <dgm:prSet/>
      <dgm:spPr/>
      <dgm:t>
        <a:bodyPr/>
        <a:lstStyle/>
        <a:p>
          <a:endParaRPr lang="en-US"/>
        </a:p>
      </dgm:t>
    </dgm:pt>
    <dgm:pt modelId="{8FAF667C-E2A9-483C-BED6-EA5D008B19CB}">
      <dgm:prSet custT="1"/>
      <dgm:spPr/>
      <dgm:t>
        <a:bodyPr/>
        <a:lstStyle/>
        <a:p>
          <a:pPr>
            <a:spcAft>
              <a:spcPts val="1200"/>
            </a:spcAft>
          </a:pPr>
          <a:r>
            <a:rPr lang="en-US" sz="1800" i="1" dirty="0">
              <a:solidFill>
                <a:schemeClr val="tx2"/>
              </a:solidFill>
            </a:rPr>
            <a:t>Employees have right to organize</a:t>
          </a:r>
        </a:p>
      </dgm:t>
    </dgm:pt>
    <dgm:pt modelId="{ED81E3D9-8155-4D98-A876-4166DD1A9080}" type="parTrans" cxnId="{773D900C-7630-4D15-860F-A6F131E0B0F0}">
      <dgm:prSet/>
      <dgm:spPr/>
      <dgm:t>
        <a:bodyPr/>
        <a:lstStyle/>
        <a:p>
          <a:endParaRPr lang="en-US"/>
        </a:p>
      </dgm:t>
    </dgm:pt>
    <dgm:pt modelId="{0180B058-19CF-4D89-A6A4-0E18898F6647}" type="sibTrans" cxnId="{773D900C-7630-4D15-860F-A6F131E0B0F0}">
      <dgm:prSet/>
      <dgm:spPr/>
      <dgm:t>
        <a:bodyPr/>
        <a:lstStyle/>
        <a:p>
          <a:endParaRPr lang="en-US"/>
        </a:p>
      </dgm:t>
    </dgm:pt>
    <dgm:pt modelId="{1B3934AD-D1B5-48A8-A2EF-AA84748FAAD8}">
      <dgm:prSet custT="1"/>
      <dgm:spPr/>
      <dgm:t>
        <a:bodyPr/>
        <a:lstStyle/>
        <a:p>
          <a:pPr>
            <a:spcAft>
              <a:spcPct val="15000"/>
            </a:spcAft>
          </a:pPr>
          <a:r>
            <a:rPr lang="en-US" sz="1800" i="1" dirty="0">
              <a:solidFill>
                <a:schemeClr val="tx2"/>
              </a:solidFill>
            </a:rPr>
            <a:t>Employers obligated to “meet and confer” with union  – may unilaterally impose terms of an agreement</a:t>
          </a:r>
        </a:p>
      </dgm:t>
    </dgm:pt>
    <dgm:pt modelId="{D9AD1D67-4294-43B0-8EEF-9147C2CEE201}" type="parTrans" cxnId="{63D216F7-84F6-461A-B563-FE08505F78BC}">
      <dgm:prSet/>
      <dgm:spPr/>
      <dgm:t>
        <a:bodyPr/>
        <a:lstStyle/>
        <a:p>
          <a:endParaRPr lang="en-US"/>
        </a:p>
      </dgm:t>
    </dgm:pt>
    <dgm:pt modelId="{17F84CD3-C436-4808-ADA2-EF09515C6BD5}" type="sibTrans" cxnId="{63D216F7-84F6-461A-B563-FE08505F78BC}">
      <dgm:prSet/>
      <dgm:spPr/>
      <dgm:t>
        <a:bodyPr/>
        <a:lstStyle/>
        <a:p>
          <a:endParaRPr lang="en-US"/>
        </a:p>
      </dgm:t>
    </dgm:pt>
    <dgm:pt modelId="{710AD239-7B34-4B55-A171-CBBB27FA2655}">
      <dgm:prSet custT="1"/>
      <dgm:spPr/>
      <dgm:t>
        <a:bodyPr/>
        <a:lstStyle/>
        <a:p>
          <a:pPr>
            <a:spcAft>
              <a:spcPts val="1200"/>
            </a:spcAft>
          </a:pPr>
          <a:r>
            <a:rPr lang="en-US" sz="1800" i="1" dirty="0">
              <a:solidFill>
                <a:schemeClr val="tx2"/>
              </a:solidFill>
            </a:rPr>
            <a:t>Third-party neutral arbitrator determines a final and binding resolution</a:t>
          </a:r>
        </a:p>
      </dgm:t>
    </dgm:pt>
    <dgm:pt modelId="{FA877F84-D32F-4902-81C6-E973C1A49F63}" type="parTrans" cxnId="{9311C1F7-C1DB-4CB5-ADD2-ABC5B3F83E9F}">
      <dgm:prSet/>
      <dgm:spPr/>
      <dgm:t>
        <a:bodyPr/>
        <a:lstStyle/>
        <a:p>
          <a:endParaRPr lang="en-US"/>
        </a:p>
      </dgm:t>
    </dgm:pt>
    <dgm:pt modelId="{4809BEE8-2820-4D8F-8F13-5B6CE6FD34A3}" type="sibTrans" cxnId="{9311C1F7-C1DB-4CB5-ADD2-ABC5B3F83E9F}">
      <dgm:prSet/>
      <dgm:spPr/>
      <dgm:t>
        <a:bodyPr/>
        <a:lstStyle/>
        <a:p>
          <a:endParaRPr lang="en-US"/>
        </a:p>
      </dgm:t>
    </dgm:pt>
    <dgm:pt modelId="{50241D7F-653B-4867-ACE3-85FCA50D6EAB}">
      <dgm:prSet custT="1"/>
      <dgm:spPr/>
      <dgm:t>
        <a:bodyPr/>
        <a:lstStyle/>
        <a:p>
          <a:pPr>
            <a:spcAft>
              <a:spcPct val="15000"/>
            </a:spcAft>
          </a:pPr>
          <a:r>
            <a:rPr lang="en-US" sz="1800" i="1" dirty="0">
              <a:solidFill>
                <a:schemeClr val="tx2"/>
              </a:solidFill>
            </a:rPr>
            <a:t>Employer must implement terms awarded by arbitrator </a:t>
          </a:r>
        </a:p>
      </dgm:t>
    </dgm:pt>
    <dgm:pt modelId="{750B197A-DDA0-4BA6-AAC4-F00389748FF1}" type="parTrans" cxnId="{6DD465D4-7D2B-43BD-95B4-C9C74B04CD0C}">
      <dgm:prSet/>
      <dgm:spPr/>
      <dgm:t>
        <a:bodyPr/>
        <a:lstStyle/>
        <a:p>
          <a:endParaRPr lang="en-US"/>
        </a:p>
      </dgm:t>
    </dgm:pt>
    <dgm:pt modelId="{0D2EBBF8-4A15-4AB1-9C53-5FE6BD226FC8}" type="sibTrans" cxnId="{6DD465D4-7D2B-43BD-95B4-C9C74B04CD0C}">
      <dgm:prSet/>
      <dgm:spPr/>
      <dgm:t>
        <a:bodyPr/>
        <a:lstStyle/>
        <a:p>
          <a:endParaRPr lang="en-US"/>
        </a:p>
      </dgm:t>
    </dgm:pt>
    <dgm:pt modelId="{D8DF75EB-68E2-409C-9A30-AD826AC165FC}" type="pres">
      <dgm:prSet presAssocID="{D252DBF5-B59E-4BBE-9CFE-D6A5EB16FF10}" presName="Name0" presStyleCnt="0">
        <dgm:presLayoutVars>
          <dgm:dir/>
          <dgm:animLvl val="lvl"/>
          <dgm:resizeHandles val="exact"/>
        </dgm:presLayoutVars>
      </dgm:prSet>
      <dgm:spPr/>
    </dgm:pt>
    <dgm:pt modelId="{EB73EED5-B548-43BF-968B-9F0019B2D595}" type="pres">
      <dgm:prSet presAssocID="{7D7AF71D-0583-45F5-816C-5CDFFDBF831B}" presName="composite" presStyleCnt="0"/>
      <dgm:spPr/>
    </dgm:pt>
    <dgm:pt modelId="{3547E91D-CA95-40A7-BDB7-3B2A58CAB497}" type="pres">
      <dgm:prSet presAssocID="{7D7AF71D-0583-45F5-816C-5CDFFDBF831B}" presName="parTx" presStyleLbl="alignNode1" presStyleIdx="0" presStyleCnt="3">
        <dgm:presLayoutVars>
          <dgm:chMax val="0"/>
          <dgm:chPref val="0"/>
          <dgm:bulletEnabled val="1"/>
        </dgm:presLayoutVars>
      </dgm:prSet>
      <dgm:spPr/>
    </dgm:pt>
    <dgm:pt modelId="{249FC92F-1D78-41B6-B966-492D6147C61B}" type="pres">
      <dgm:prSet presAssocID="{7D7AF71D-0583-45F5-816C-5CDFFDBF831B}" presName="desTx" presStyleLbl="alignAccFollowNode1" presStyleIdx="0" presStyleCnt="3">
        <dgm:presLayoutVars>
          <dgm:bulletEnabled val="1"/>
        </dgm:presLayoutVars>
      </dgm:prSet>
      <dgm:spPr/>
    </dgm:pt>
    <dgm:pt modelId="{1F3BF4FA-9085-47C4-8FB5-0670DB4B322E}" type="pres">
      <dgm:prSet presAssocID="{8E461BBC-6591-43C4-BC15-9C9A6A45B131}" presName="space" presStyleCnt="0"/>
      <dgm:spPr/>
    </dgm:pt>
    <dgm:pt modelId="{BAFD7DF4-0ADC-449E-9221-BCAA465CE7A7}" type="pres">
      <dgm:prSet presAssocID="{155D7D34-D8E6-405B-969F-B8E55C0A30EB}" presName="composite" presStyleCnt="0"/>
      <dgm:spPr/>
    </dgm:pt>
    <dgm:pt modelId="{0F5916FB-00ED-406E-9428-8776B091AAC4}" type="pres">
      <dgm:prSet presAssocID="{155D7D34-D8E6-405B-969F-B8E55C0A30EB}" presName="parTx" presStyleLbl="alignNode1" presStyleIdx="1" presStyleCnt="3">
        <dgm:presLayoutVars>
          <dgm:chMax val="0"/>
          <dgm:chPref val="0"/>
          <dgm:bulletEnabled val="1"/>
        </dgm:presLayoutVars>
      </dgm:prSet>
      <dgm:spPr/>
    </dgm:pt>
    <dgm:pt modelId="{DC84A7F1-0CCC-4F41-98C5-E3FB57D559CA}" type="pres">
      <dgm:prSet presAssocID="{155D7D34-D8E6-405B-969F-B8E55C0A30EB}" presName="desTx" presStyleLbl="alignAccFollowNode1" presStyleIdx="1" presStyleCnt="3">
        <dgm:presLayoutVars>
          <dgm:bulletEnabled val="1"/>
        </dgm:presLayoutVars>
      </dgm:prSet>
      <dgm:spPr/>
    </dgm:pt>
    <dgm:pt modelId="{6A5EAB0A-3E51-4375-B752-C8DF2511B652}" type="pres">
      <dgm:prSet presAssocID="{3925A141-1B4E-4DB0-A7EE-68B5B07F0E3D}" presName="space" presStyleCnt="0"/>
      <dgm:spPr/>
    </dgm:pt>
    <dgm:pt modelId="{655DBC0B-B087-4A33-BB8A-E56B8775CC8C}" type="pres">
      <dgm:prSet presAssocID="{14E20030-E3F8-4081-B3FE-04907EDCB378}" presName="composite" presStyleCnt="0"/>
      <dgm:spPr/>
    </dgm:pt>
    <dgm:pt modelId="{2FCA992F-67A4-40B7-A134-E01E8CAFF758}" type="pres">
      <dgm:prSet presAssocID="{14E20030-E3F8-4081-B3FE-04907EDCB378}" presName="parTx" presStyleLbl="alignNode1" presStyleIdx="2" presStyleCnt="3">
        <dgm:presLayoutVars>
          <dgm:chMax val="0"/>
          <dgm:chPref val="0"/>
          <dgm:bulletEnabled val="1"/>
        </dgm:presLayoutVars>
      </dgm:prSet>
      <dgm:spPr/>
    </dgm:pt>
    <dgm:pt modelId="{E449B4CB-CA75-4ECB-9426-B0311A75883B}" type="pres">
      <dgm:prSet presAssocID="{14E20030-E3F8-4081-B3FE-04907EDCB378}" presName="desTx" presStyleLbl="alignAccFollowNode1" presStyleIdx="2" presStyleCnt="3">
        <dgm:presLayoutVars>
          <dgm:bulletEnabled val="1"/>
        </dgm:presLayoutVars>
      </dgm:prSet>
      <dgm:spPr/>
    </dgm:pt>
  </dgm:ptLst>
  <dgm:cxnLst>
    <dgm:cxn modelId="{BA05AD00-D2D7-414B-9883-B23E53FA153B}" type="presOf" srcId="{8FAF667C-E2A9-483C-BED6-EA5D008B19CB}" destId="{DC84A7F1-0CCC-4F41-98C5-E3FB57D559CA}" srcOrd="0" destOrd="0" presId="urn:microsoft.com/office/officeart/2005/8/layout/hList1"/>
    <dgm:cxn modelId="{773D900C-7630-4D15-860F-A6F131E0B0F0}" srcId="{155D7D34-D8E6-405B-969F-B8E55C0A30EB}" destId="{8FAF667C-E2A9-483C-BED6-EA5D008B19CB}" srcOrd="0" destOrd="0" parTransId="{ED81E3D9-8155-4D98-A876-4166DD1A9080}" sibTransId="{0180B058-19CF-4D89-A6A4-0E18898F6647}"/>
    <dgm:cxn modelId="{94873E15-0AFE-4F7A-A1B3-70ABC67E0178}" srcId="{D252DBF5-B59E-4BBE-9CFE-D6A5EB16FF10}" destId="{7D7AF71D-0583-45F5-816C-5CDFFDBF831B}" srcOrd="0" destOrd="0" parTransId="{7D613C14-C076-4845-BBDC-363E3C404759}" sibTransId="{8E461BBC-6591-43C4-BC15-9C9A6A45B131}"/>
    <dgm:cxn modelId="{A8454E19-1068-4B59-9D0D-F7D7BD7ED14D}" srcId="{7D7AF71D-0583-45F5-816C-5CDFFDBF831B}" destId="{2E48891E-31B0-4D66-BD84-3630659733AA}" srcOrd="0" destOrd="0" parTransId="{541D37BD-70C3-4D2D-82E7-188DE5800284}" sibTransId="{F8DF564E-FF01-4C08-8DE8-5FAE737FCA94}"/>
    <dgm:cxn modelId="{1907DF2D-284D-47A7-9A9F-4A2F86089CCB}" type="presOf" srcId="{D252DBF5-B59E-4BBE-9CFE-D6A5EB16FF10}" destId="{D8DF75EB-68E2-409C-9A30-AD826AC165FC}" srcOrd="0" destOrd="0" presId="urn:microsoft.com/office/officeart/2005/8/layout/hList1"/>
    <dgm:cxn modelId="{C189D564-9302-4541-A3C0-1C7BD27B9533}" type="presOf" srcId="{1B3934AD-D1B5-48A8-A2EF-AA84748FAAD8}" destId="{DC84A7F1-0CCC-4F41-98C5-E3FB57D559CA}" srcOrd="0" destOrd="1" presId="urn:microsoft.com/office/officeart/2005/8/layout/hList1"/>
    <dgm:cxn modelId="{DCED1775-F440-4A6F-9288-40DE22FFC224}" srcId="{D252DBF5-B59E-4BBE-9CFE-D6A5EB16FF10}" destId="{155D7D34-D8E6-405B-969F-B8E55C0A30EB}" srcOrd="1" destOrd="0" parTransId="{44016558-D801-4CAE-9876-ED00049B432C}" sibTransId="{3925A141-1B4E-4DB0-A7EE-68B5B07F0E3D}"/>
    <dgm:cxn modelId="{96B0A677-D5EB-4220-B363-A287A60C32A7}" srcId="{D252DBF5-B59E-4BBE-9CFE-D6A5EB16FF10}" destId="{14E20030-E3F8-4081-B3FE-04907EDCB378}" srcOrd="2" destOrd="0" parTransId="{7AC5568D-A17B-481D-8777-3F4E77E0322A}" sibTransId="{AF709EDB-C2FF-443B-971E-6FDF8D1DE4B8}"/>
    <dgm:cxn modelId="{10110079-4950-416B-B5D8-C86316579D87}" type="presOf" srcId="{155D7D34-D8E6-405B-969F-B8E55C0A30EB}" destId="{0F5916FB-00ED-406E-9428-8776B091AAC4}" srcOrd="0" destOrd="0" presId="urn:microsoft.com/office/officeart/2005/8/layout/hList1"/>
    <dgm:cxn modelId="{478C5F83-44B6-4B90-995F-9988EBF7DE0D}" type="presOf" srcId="{50241D7F-653B-4867-ACE3-85FCA50D6EAB}" destId="{E449B4CB-CA75-4ECB-9426-B0311A75883B}" srcOrd="0" destOrd="1" presId="urn:microsoft.com/office/officeart/2005/8/layout/hList1"/>
    <dgm:cxn modelId="{7F97CF95-FB3C-4BC4-A287-F29ACCDC9DF0}" type="presOf" srcId="{2E48891E-31B0-4D66-BD84-3630659733AA}" destId="{249FC92F-1D78-41B6-B966-492D6147C61B}" srcOrd="0" destOrd="0" presId="urn:microsoft.com/office/officeart/2005/8/layout/hList1"/>
    <dgm:cxn modelId="{EB8122C8-2A21-4740-8472-A581EE267151}" type="presOf" srcId="{7D7AF71D-0583-45F5-816C-5CDFFDBF831B}" destId="{3547E91D-CA95-40A7-BDB7-3B2A58CAB497}" srcOrd="0" destOrd="0" presId="urn:microsoft.com/office/officeart/2005/8/layout/hList1"/>
    <dgm:cxn modelId="{FA7E34CE-97EF-4F86-81AA-3B243DA56255}" type="presOf" srcId="{710AD239-7B34-4B55-A171-CBBB27FA2655}" destId="{E449B4CB-CA75-4ECB-9426-B0311A75883B}" srcOrd="0" destOrd="0" presId="urn:microsoft.com/office/officeart/2005/8/layout/hList1"/>
    <dgm:cxn modelId="{CA8C67D2-79F8-488A-B2D0-33E91A61EAFB}" type="presOf" srcId="{14E20030-E3F8-4081-B3FE-04907EDCB378}" destId="{2FCA992F-67A4-40B7-A134-E01E8CAFF758}" srcOrd="0" destOrd="0" presId="urn:microsoft.com/office/officeart/2005/8/layout/hList1"/>
    <dgm:cxn modelId="{6DD465D4-7D2B-43BD-95B4-C9C74B04CD0C}" srcId="{14E20030-E3F8-4081-B3FE-04907EDCB378}" destId="{50241D7F-653B-4867-ACE3-85FCA50D6EAB}" srcOrd="1" destOrd="0" parTransId="{750B197A-DDA0-4BA6-AAC4-F00389748FF1}" sibTransId="{0D2EBBF8-4A15-4AB1-9C53-5FE6BD226FC8}"/>
    <dgm:cxn modelId="{63D216F7-84F6-461A-B563-FE08505F78BC}" srcId="{155D7D34-D8E6-405B-969F-B8E55C0A30EB}" destId="{1B3934AD-D1B5-48A8-A2EF-AA84748FAAD8}" srcOrd="1" destOrd="0" parTransId="{D9AD1D67-4294-43B0-8EEF-9147C2CEE201}" sibTransId="{17F84CD3-C436-4808-ADA2-EF09515C6BD5}"/>
    <dgm:cxn modelId="{9311C1F7-C1DB-4CB5-ADD2-ABC5B3F83E9F}" srcId="{14E20030-E3F8-4081-B3FE-04907EDCB378}" destId="{710AD239-7B34-4B55-A171-CBBB27FA2655}" srcOrd="0" destOrd="0" parTransId="{FA877F84-D32F-4902-81C6-E973C1A49F63}" sibTransId="{4809BEE8-2820-4D8F-8F13-5B6CE6FD34A3}"/>
    <dgm:cxn modelId="{759EBEE7-47C6-45BD-B887-1ECB5F2132CB}" type="presParOf" srcId="{D8DF75EB-68E2-409C-9A30-AD826AC165FC}" destId="{EB73EED5-B548-43BF-968B-9F0019B2D595}" srcOrd="0" destOrd="0" presId="urn:microsoft.com/office/officeart/2005/8/layout/hList1"/>
    <dgm:cxn modelId="{41398F7E-A4B1-4AF0-826B-4DF52B2F82CF}" type="presParOf" srcId="{EB73EED5-B548-43BF-968B-9F0019B2D595}" destId="{3547E91D-CA95-40A7-BDB7-3B2A58CAB497}" srcOrd="0" destOrd="0" presId="urn:microsoft.com/office/officeart/2005/8/layout/hList1"/>
    <dgm:cxn modelId="{EBC7A198-0098-4E8A-8D56-F1A9E8E609B7}" type="presParOf" srcId="{EB73EED5-B548-43BF-968B-9F0019B2D595}" destId="{249FC92F-1D78-41B6-B966-492D6147C61B}" srcOrd="1" destOrd="0" presId="urn:microsoft.com/office/officeart/2005/8/layout/hList1"/>
    <dgm:cxn modelId="{1D012719-BB4E-4F9B-AFD7-22890F210457}" type="presParOf" srcId="{D8DF75EB-68E2-409C-9A30-AD826AC165FC}" destId="{1F3BF4FA-9085-47C4-8FB5-0670DB4B322E}" srcOrd="1" destOrd="0" presId="urn:microsoft.com/office/officeart/2005/8/layout/hList1"/>
    <dgm:cxn modelId="{3B728B19-3EE8-4A3C-B001-99D4DB9CB533}" type="presParOf" srcId="{D8DF75EB-68E2-409C-9A30-AD826AC165FC}" destId="{BAFD7DF4-0ADC-449E-9221-BCAA465CE7A7}" srcOrd="2" destOrd="0" presId="urn:microsoft.com/office/officeart/2005/8/layout/hList1"/>
    <dgm:cxn modelId="{6EE17186-6FF2-4A89-8A88-E2F6FC03D85A}" type="presParOf" srcId="{BAFD7DF4-0ADC-449E-9221-BCAA465CE7A7}" destId="{0F5916FB-00ED-406E-9428-8776B091AAC4}" srcOrd="0" destOrd="0" presId="urn:microsoft.com/office/officeart/2005/8/layout/hList1"/>
    <dgm:cxn modelId="{E2551F1A-51FF-4D40-81F3-BADCEB6F3A9E}" type="presParOf" srcId="{BAFD7DF4-0ADC-449E-9221-BCAA465CE7A7}" destId="{DC84A7F1-0CCC-4F41-98C5-E3FB57D559CA}" srcOrd="1" destOrd="0" presId="urn:microsoft.com/office/officeart/2005/8/layout/hList1"/>
    <dgm:cxn modelId="{01053349-9E46-4019-9DFE-6CBF3072EB5F}" type="presParOf" srcId="{D8DF75EB-68E2-409C-9A30-AD826AC165FC}" destId="{6A5EAB0A-3E51-4375-B752-C8DF2511B652}" srcOrd="3" destOrd="0" presId="urn:microsoft.com/office/officeart/2005/8/layout/hList1"/>
    <dgm:cxn modelId="{374DE066-D6CD-41BB-B2CC-C37EB365873E}" type="presParOf" srcId="{D8DF75EB-68E2-409C-9A30-AD826AC165FC}" destId="{655DBC0B-B087-4A33-BB8A-E56B8775CC8C}" srcOrd="4" destOrd="0" presId="urn:microsoft.com/office/officeart/2005/8/layout/hList1"/>
    <dgm:cxn modelId="{AF70F85A-34B4-43A5-B827-23E012043FA3}" type="presParOf" srcId="{655DBC0B-B087-4A33-BB8A-E56B8775CC8C}" destId="{2FCA992F-67A4-40B7-A134-E01E8CAFF758}" srcOrd="0" destOrd="0" presId="urn:microsoft.com/office/officeart/2005/8/layout/hList1"/>
    <dgm:cxn modelId="{E3F10735-3007-48C9-A90E-C3C260937B01}" type="presParOf" srcId="{655DBC0B-B087-4A33-BB8A-E56B8775CC8C}" destId="{E449B4CB-CA75-4ECB-9426-B0311A75883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47E91D-CA95-40A7-BDB7-3B2A58CAB497}">
      <dsp:nvSpPr>
        <dsp:cNvPr id="0" name=""/>
        <dsp:cNvSpPr/>
      </dsp:nvSpPr>
      <dsp:spPr>
        <a:xfrm>
          <a:off x="2571" y="510355"/>
          <a:ext cx="2507455" cy="760575"/>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b="1" kern="1200" dirty="0"/>
            <a:t>Bargaining Not Required</a:t>
          </a:r>
        </a:p>
      </dsp:txBody>
      <dsp:txXfrm>
        <a:off x="2571" y="510355"/>
        <a:ext cx="2507455" cy="760575"/>
      </dsp:txXfrm>
    </dsp:sp>
    <dsp:sp modelId="{249FC92F-1D78-41B6-B966-492D6147C61B}">
      <dsp:nvSpPr>
        <dsp:cNvPr id="0" name=""/>
        <dsp:cNvSpPr/>
      </dsp:nvSpPr>
      <dsp:spPr>
        <a:xfrm>
          <a:off x="2571" y="1270931"/>
          <a:ext cx="2507455" cy="2294819"/>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i="1" kern="1200" dirty="0">
              <a:solidFill>
                <a:schemeClr val="tx2"/>
              </a:solidFill>
            </a:rPr>
            <a:t>State law prohibits collective bargaining </a:t>
          </a:r>
        </a:p>
      </dsp:txBody>
      <dsp:txXfrm>
        <a:off x="2571" y="1270931"/>
        <a:ext cx="2507455" cy="2294819"/>
      </dsp:txXfrm>
    </dsp:sp>
    <dsp:sp modelId="{0F5916FB-00ED-406E-9428-8776B091AAC4}">
      <dsp:nvSpPr>
        <dsp:cNvPr id="0" name=""/>
        <dsp:cNvSpPr/>
      </dsp:nvSpPr>
      <dsp:spPr>
        <a:xfrm>
          <a:off x="2861071" y="510355"/>
          <a:ext cx="2507455" cy="760575"/>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b="1" kern="1200" dirty="0"/>
            <a:t>Meet and Confer</a:t>
          </a:r>
        </a:p>
      </dsp:txBody>
      <dsp:txXfrm>
        <a:off x="2861071" y="510355"/>
        <a:ext cx="2507455" cy="760575"/>
      </dsp:txXfrm>
    </dsp:sp>
    <dsp:sp modelId="{DC84A7F1-0CCC-4F41-98C5-E3FB57D559CA}">
      <dsp:nvSpPr>
        <dsp:cNvPr id="0" name=""/>
        <dsp:cNvSpPr/>
      </dsp:nvSpPr>
      <dsp:spPr>
        <a:xfrm>
          <a:off x="2861071" y="1270931"/>
          <a:ext cx="2507455" cy="2294819"/>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ts val="1200"/>
            </a:spcAft>
            <a:buChar char="•"/>
          </a:pPr>
          <a:r>
            <a:rPr lang="en-US" sz="1800" i="1" kern="1200" dirty="0">
              <a:solidFill>
                <a:schemeClr val="tx2"/>
              </a:solidFill>
            </a:rPr>
            <a:t>Employees have right to organize</a:t>
          </a:r>
        </a:p>
        <a:p>
          <a:pPr marL="171450" lvl="1" indent="-171450" algn="l" defTabSz="800100">
            <a:lnSpc>
              <a:spcPct val="90000"/>
            </a:lnSpc>
            <a:spcBef>
              <a:spcPct val="0"/>
            </a:spcBef>
            <a:spcAft>
              <a:spcPct val="15000"/>
            </a:spcAft>
            <a:buChar char="•"/>
          </a:pPr>
          <a:r>
            <a:rPr lang="en-US" sz="1800" i="1" kern="1200" dirty="0">
              <a:solidFill>
                <a:schemeClr val="tx2"/>
              </a:solidFill>
            </a:rPr>
            <a:t>Employers obligated to “meet and confer” with union  – may unilaterally impose terms of an agreement</a:t>
          </a:r>
        </a:p>
      </dsp:txBody>
      <dsp:txXfrm>
        <a:off x="2861071" y="1270931"/>
        <a:ext cx="2507455" cy="2294819"/>
      </dsp:txXfrm>
    </dsp:sp>
    <dsp:sp modelId="{2FCA992F-67A4-40B7-A134-E01E8CAFF758}">
      <dsp:nvSpPr>
        <dsp:cNvPr id="0" name=""/>
        <dsp:cNvSpPr/>
      </dsp:nvSpPr>
      <dsp:spPr>
        <a:xfrm>
          <a:off x="5719571" y="510355"/>
          <a:ext cx="2507455" cy="760575"/>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b="1" kern="1200" dirty="0"/>
            <a:t>Binding Interest Arbitration</a:t>
          </a:r>
        </a:p>
      </dsp:txBody>
      <dsp:txXfrm>
        <a:off x="5719571" y="510355"/>
        <a:ext cx="2507455" cy="760575"/>
      </dsp:txXfrm>
    </dsp:sp>
    <dsp:sp modelId="{E449B4CB-CA75-4ECB-9426-B0311A75883B}">
      <dsp:nvSpPr>
        <dsp:cNvPr id="0" name=""/>
        <dsp:cNvSpPr/>
      </dsp:nvSpPr>
      <dsp:spPr>
        <a:xfrm>
          <a:off x="5719571" y="1270931"/>
          <a:ext cx="2507455" cy="2294819"/>
        </a:xfrm>
        <a:prstGeom prst="rect">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ts val="1200"/>
            </a:spcAft>
            <a:buChar char="•"/>
          </a:pPr>
          <a:r>
            <a:rPr lang="en-US" sz="1800" i="1" kern="1200" dirty="0">
              <a:solidFill>
                <a:schemeClr val="tx2"/>
              </a:solidFill>
            </a:rPr>
            <a:t>Third-party neutral arbitrator determines a final and binding resolution</a:t>
          </a:r>
        </a:p>
        <a:p>
          <a:pPr marL="171450" lvl="1" indent="-171450" algn="l" defTabSz="800100">
            <a:lnSpc>
              <a:spcPct val="90000"/>
            </a:lnSpc>
            <a:spcBef>
              <a:spcPct val="0"/>
            </a:spcBef>
            <a:spcAft>
              <a:spcPct val="15000"/>
            </a:spcAft>
            <a:buChar char="•"/>
          </a:pPr>
          <a:r>
            <a:rPr lang="en-US" sz="1800" i="1" kern="1200" dirty="0">
              <a:solidFill>
                <a:schemeClr val="tx2"/>
              </a:solidFill>
            </a:rPr>
            <a:t>Employer must implement terms awarded by arbitrator </a:t>
          </a:r>
        </a:p>
      </dsp:txBody>
      <dsp:txXfrm>
        <a:off x="5719571" y="1270931"/>
        <a:ext cx="2507455" cy="229481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0.44671</cdr:x>
      <cdr:y>0.19681</cdr:y>
    </cdr:from>
    <cdr:to>
      <cdr:x>0.51649</cdr:x>
      <cdr:y>0.24774</cdr:y>
    </cdr:to>
    <cdr:sp macro="" textlink="">
      <cdr:nvSpPr>
        <cdr:cNvPr id="3" name="TextBox 6">
          <a:extLst xmlns:a="http://schemas.openxmlformats.org/drawingml/2006/main">
            <a:ext uri="{FF2B5EF4-FFF2-40B4-BE49-F238E27FC236}">
              <a16:creationId xmlns:a16="http://schemas.microsoft.com/office/drawing/2014/main" id="{E03E7714-7B22-4D8C-BD94-B7D7D29133BC}"/>
            </a:ext>
          </a:extLst>
        </cdr:cNvPr>
        <cdr:cNvSpPr txBox="1"/>
      </cdr:nvSpPr>
      <cdr:spPr>
        <a:xfrm xmlns:a="http://schemas.openxmlformats.org/drawingml/2006/main">
          <a:off x="3637378" y="702942"/>
          <a:ext cx="568171" cy="181911"/>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t" anchorCtr="0">
          <a:no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indent="0" algn="l" defTabSz="914400" rtl="0" eaLnBrk="1" fontAlgn="auto" latinLnBrk="0" hangingPunct="1">
            <a:lnSpc>
              <a:spcPct val="100000"/>
            </a:lnSpc>
            <a:spcBef>
              <a:spcPts val="0"/>
            </a:spcBef>
            <a:spcAft>
              <a:spcPts val="0"/>
            </a:spcAft>
            <a:buClrTx/>
            <a:buSzTx/>
            <a:buFontTx/>
            <a:buNone/>
            <a:tabLst/>
          </a:pPr>
          <a:r>
            <a:rPr lang="en-US" sz="1000" dirty="0">
              <a:solidFill>
                <a:schemeClr val="tx2"/>
              </a:solidFill>
              <a:latin typeface="Arial" panose="020B0604020202020204" pitchFamily="34" charset="0"/>
              <a:ea typeface="Soleil" charset="0"/>
              <a:cs typeface="Arial" panose="020B0604020202020204" pitchFamily="34" charset="0"/>
            </a:rPr>
            <a:t>FY 2027</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019" cy="34881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231947" y="0"/>
            <a:ext cx="4002019" cy="348818"/>
          </a:xfrm>
          <a:prstGeom prst="rect">
            <a:avLst/>
          </a:prstGeom>
        </p:spPr>
        <p:txBody>
          <a:bodyPr vert="horz" lIns="91440" tIns="45720" rIns="91440" bIns="45720" rtlCol="0"/>
          <a:lstStyle>
            <a:lvl1pPr algn="r">
              <a:defRPr sz="1200"/>
            </a:lvl1pPr>
          </a:lstStyle>
          <a:p>
            <a:fld id="{87466746-A5E6-4F31-9607-FD03C1BC6AC9}" type="datetimeFigureOut">
              <a:rPr lang="en-US" smtClean="0"/>
              <a:t>9/8/2026</a:t>
            </a:fld>
            <a:endParaRPr lang="en-US" dirty="0"/>
          </a:p>
        </p:txBody>
      </p:sp>
      <p:sp>
        <p:nvSpPr>
          <p:cNvPr id="4" name="Footer Placeholder 3"/>
          <p:cNvSpPr>
            <a:spLocks noGrp="1"/>
          </p:cNvSpPr>
          <p:nvPr>
            <p:ph type="ftr" sz="quarter" idx="2"/>
          </p:nvPr>
        </p:nvSpPr>
        <p:spPr>
          <a:xfrm>
            <a:off x="0" y="6601257"/>
            <a:ext cx="4002019" cy="34881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31947" y="6601257"/>
            <a:ext cx="4002019" cy="348818"/>
          </a:xfrm>
          <a:prstGeom prst="rect">
            <a:avLst/>
          </a:prstGeom>
        </p:spPr>
        <p:txBody>
          <a:bodyPr vert="horz" lIns="91440" tIns="45720" rIns="91440" bIns="45720" rtlCol="0" anchor="b"/>
          <a:lstStyle>
            <a:lvl1pPr algn="r">
              <a:defRPr sz="1200"/>
            </a:lvl1pPr>
          </a:lstStyle>
          <a:p>
            <a:fld id="{ED59386E-72E5-4691-8B0C-C98FC973E2CD}" type="slidenum">
              <a:rPr lang="en-US" smtClean="0"/>
              <a:t>‹#›</a:t>
            </a:fld>
            <a:endParaRPr lang="en-US" dirty="0"/>
          </a:p>
        </p:txBody>
      </p:sp>
    </p:spTree>
    <p:extLst>
      <p:ext uri="{BB962C8B-B14F-4D97-AF65-F5344CB8AC3E}">
        <p14:creationId xmlns:p14="http://schemas.microsoft.com/office/powerpoint/2010/main" val="6421108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02299" cy="348711"/>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5231640" y="0"/>
            <a:ext cx="4002299" cy="348711"/>
          </a:xfrm>
          <a:prstGeom prst="rect">
            <a:avLst/>
          </a:prstGeom>
        </p:spPr>
        <p:txBody>
          <a:bodyPr vert="horz" lIns="92492" tIns="46246" rIns="92492" bIns="46246" rtlCol="0"/>
          <a:lstStyle>
            <a:lvl1pPr algn="r">
              <a:defRPr sz="1200"/>
            </a:lvl1pPr>
          </a:lstStyle>
          <a:p>
            <a:fld id="{D0172859-63A3-40DD-9EB2-5ED2B13BAB88}" type="datetimeFigureOut">
              <a:rPr lang="en-US" smtClean="0"/>
              <a:t>9/8/2026</a:t>
            </a:fld>
            <a:endParaRPr lang="en-US" dirty="0"/>
          </a:p>
        </p:txBody>
      </p:sp>
      <p:sp>
        <p:nvSpPr>
          <p:cNvPr id="4" name="Slide Image Placeholder 3"/>
          <p:cNvSpPr>
            <a:spLocks noGrp="1" noRot="1" noChangeAspect="1"/>
          </p:cNvSpPr>
          <p:nvPr>
            <p:ph type="sldImg" idx="2"/>
          </p:nvPr>
        </p:nvSpPr>
        <p:spPr>
          <a:xfrm>
            <a:off x="3054350" y="868363"/>
            <a:ext cx="3127375" cy="2346325"/>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923608" y="3344724"/>
            <a:ext cx="7388860" cy="2736592"/>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6601366"/>
            <a:ext cx="4002299" cy="348710"/>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31640" y="6601366"/>
            <a:ext cx="4002299" cy="348710"/>
          </a:xfrm>
          <a:prstGeom prst="rect">
            <a:avLst/>
          </a:prstGeom>
        </p:spPr>
        <p:txBody>
          <a:bodyPr vert="horz" lIns="92492" tIns="46246" rIns="92492" bIns="46246" rtlCol="0" anchor="b"/>
          <a:lstStyle>
            <a:lvl1pPr algn="r">
              <a:defRPr sz="1200"/>
            </a:lvl1pPr>
          </a:lstStyle>
          <a:p>
            <a:fld id="{436C7FC6-A4DC-4F7E-A199-B30E132195A4}" type="slidenum">
              <a:rPr lang="en-US" smtClean="0"/>
              <a:t>‹#›</a:t>
            </a:fld>
            <a:endParaRPr lang="en-US" dirty="0"/>
          </a:p>
        </p:txBody>
      </p:sp>
    </p:spTree>
    <p:extLst>
      <p:ext uri="{BB962C8B-B14F-4D97-AF65-F5344CB8AC3E}">
        <p14:creationId xmlns:p14="http://schemas.microsoft.com/office/powerpoint/2010/main" val="2923046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3D931-0F3A-014D-3A75-984C436394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B8F860-F1F5-7016-178C-51748B0873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DE512D-6E27-EF35-1418-C4493AB1B2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3B14A3-B563-646D-7EAF-BF905B58F639}"/>
              </a:ext>
            </a:extLst>
          </p:cNvPr>
          <p:cNvSpPr>
            <a:spLocks noGrp="1"/>
          </p:cNvSpPr>
          <p:nvPr>
            <p:ph type="sldNum" sz="quarter" idx="5"/>
          </p:nvPr>
        </p:nvSpPr>
        <p:spPr/>
        <p:txBody>
          <a:bodyPr/>
          <a:lstStyle/>
          <a:p>
            <a:fld id="{436C7FC6-A4DC-4F7E-A199-B30E132195A4}" type="slidenum">
              <a:rPr lang="en-US" smtClean="0"/>
              <a:t>4</a:t>
            </a:fld>
            <a:endParaRPr lang="en-US"/>
          </a:p>
        </p:txBody>
      </p:sp>
    </p:spTree>
    <p:extLst>
      <p:ext uri="{BB962C8B-B14F-4D97-AF65-F5344CB8AC3E}">
        <p14:creationId xmlns:p14="http://schemas.microsoft.com/office/powerpoint/2010/main" val="4258611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974D8-09B9-7C7C-4BE0-116C85A163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36A502-713A-7193-E61A-CCCCAF801C7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733BB0A-90DA-B399-F883-FD29948EDA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DCC1BE-C232-614E-9961-C1DCAA990CA5}"/>
              </a:ext>
            </a:extLst>
          </p:cNvPr>
          <p:cNvSpPr>
            <a:spLocks noGrp="1"/>
          </p:cNvSpPr>
          <p:nvPr>
            <p:ph type="sldNum" sz="quarter" idx="5"/>
          </p:nvPr>
        </p:nvSpPr>
        <p:spPr/>
        <p:txBody>
          <a:bodyPr/>
          <a:lstStyle/>
          <a:p>
            <a:fld id="{436C7FC6-A4DC-4F7E-A199-B30E132195A4}" type="slidenum">
              <a:rPr lang="en-US" smtClean="0"/>
              <a:t>35</a:t>
            </a:fld>
            <a:endParaRPr lang="en-US"/>
          </a:p>
        </p:txBody>
      </p:sp>
    </p:spTree>
    <p:extLst>
      <p:ext uri="{BB962C8B-B14F-4D97-AF65-F5344CB8AC3E}">
        <p14:creationId xmlns:p14="http://schemas.microsoft.com/office/powerpoint/2010/main" val="40076251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581228" y="2001838"/>
            <a:ext cx="7691403" cy="997196"/>
          </a:xfrm>
        </p:spPr>
        <p:txBody>
          <a:bodyPr wrap="square" anchor="t" anchorCtr="0">
            <a:spAutoFit/>
          </a:bodyPr>
          <a:lstStyle>
            <a:lvl1pPr algn="l">
              <a:defRPr sz="3600" baseline="0">
                <a:latin typeface="Arial" charset="0"/>
                <a:ea typeface="Arial" charset="0"/>
                <a:cs typeface="Arial" charset="0"/>
              </a:defRPr>
            </a:lvl1pPr>
          </a:lstStyle>
          <a:p>
            <a:r>
              <a:rPr lang="en-US" dirty="0"/>
              <a:t>Click to edit Title. Adjust from 36 – 40 pt. font. Two lines maximum.</a:t>
            </a:r>
          </a:p>
        </p:txBody>
      </p:sp>
      <p:sp>
        <p:nvSpPr>
          <p:cNvPr id="3" name="Subtitle 2"/>
          <p:cNvSpPr>
            <a:spLocks noGrp="1"/>
          </p:cNvSpPr>
          <p:nvPr>
            <p:ph type="subTitle" idx="1" hasCustomPrompt="1"/>
          </p:nvPr>
        </p:nvSpPr>
        <p:spPr>
          <a:xfrm>
            <a:off x="578707" y="3244334"/>
            <a:ext cx="7693923" cy="406265"/>
          </a:xfrm>
        </p:spPr>
        <p:txBody>
          <a:bodyPr wrap="square">
            <a:spAutoFit/>
          </a:bodyPr>
          <a:lstStyle>
            <a:lvl1pPr marL="0" indent="0" algn="l">
              <a:buNone/>
              <a:defRPr sz="2400" b="1">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sp>
        <p:nvSpPr>
          <p:cNvPr id="20" name="Text Placeholder 19"/>
          <p:cNvSpPr>
            <a:spLocks noGrp="1"/>
          </p:cNvSpPr>
          <p:nvPr>
            <p:ph type="body" sz="quarter" idx="10"/>
          </p:nvPr>
        </p:nvSpPr>
        <p:spPr>
          <a:xfrm>
            <a:off x="578708" y="5961880"/>
            <a:ext cx="1562064" cy="974626"/>
          </a:xfrm>
        </p:spPr>
        <p:txBody>
          <a:bodyPr>
            <a:noAutofit/>
          </a:bodyPr>
          <a:lstStyle>
            <a:lvl1pPr marL="0" indent="0">
              <a:lnSpc>
                <a:spcPct val="120000"/>
              </a:lnSpc>
              <a:spcBef>
                <a:spcPts val="0"/>
              </a:spcBef>
              <a:buFontTx/>
              <a:buNone/>
              <a:defRPr sz="900" b="0" i="0">
                <a:latin typeface="Arial" charset="0"/>
                <a:ea typeface="Arial" charset="0"/>
                <a:cs typeface="Arial" charset="0"/>
              </a:defRPr>
            </a:lvl1pPr>
            <a:lvl2pPr marL="0" indent="0">
              <a:lnSpc>
                <a:spcPct val="120000"/>
              </a:lnSpc>
              <a:spcBef>
                <a:spcPts val="0"/>
              </a:spcBef>
              <a:buFontTx/>
              <a:buNone/>
              <a:defRPr sz="900" b="0" i="0">
                <a:latin typeface="Arial" charset="0"/>
                <a:ea typeface="Arial" charset="0"/>
                <a:cs typeface="Arial" charset="0"/>
              </a:defRPr>
            </a:lvl2pPr>
            <a:lvl3pPr marL="0" indent="0">
              <a:lnSpc>
                <a:spcPct val="120000"/>
              </a:lnSpc>
              <a:spcBef>
                <a:spcPts val="0"/>
              </a:spcBef>
              <a:buFontTx/>
              <a:buNone/>
              <a:defRPr sz="900" b="0" i="0">
                <a:latin typeface="Arial" charset="0"/>
                <a:ea typeface="Arial" charset="0"/>
                <a:cs typeface="Arial" charset="0"/>
              </a:defRPr>
            </a:lvl3pPr>
            <a:lvl4pPr marL="0" indent="0">
              <a:lnSpc>
                <a:spcPct val="120000"/>
              </a:lnSpc>
              <a:spcBef>
                <a:spcPts val="0"/>
              </a:spcBef>
              <a:buFontTx/>
              <a:buNone/>
              <a:defRPr sz="900" b="0" i="0">
                <a:latin typeface="Arial" charset="0"/>
                <a:ea typeface="Arial" charset="0"/>
                <a:cs typeface="Arial" charset="0"/>
              </a:defRPr>
            </a:lvl4pPr>
            <a:lvl5pPr marL="0" indent="0">
              <a:lnSpc>
                <a:spcPct val="100000"/>
              </a:lnSpc>
              <a:buFontTx/>
              <a:buNone/>
              <a:defRPr sz="1100" b="0" i="0">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Text Placeholder 19"/>
          <p:cNvSpPr>
            <a:spLocks noGrp="1"/>
          </p:cNvSpPr>
          <p:nvPr>
            <p:ph type="body" sz="quarter" idx="11"/>
          </p:nvPr>
        </p:nvSpPr>
        <p:spPr>
          <a:xfrm>
            <a:off x="2300416" y="5972638"/>
            <a:ext cx="1562064" cy="974626"/>
          </a:xfrm>
        </p:spPr>
        <p:txBody>
          <a:bodyPr>
            <a:noAutofit/>
          </a:bodyPr>
          <a:lstStyle>
            <a:lvl1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1pPr>
            <a:lvl2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2pPr>
            <a:lvl3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3pPr>
            <a:lvl4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4pPr>
            <a:lvl5pPr marL="0" indent="0">
              <a:lnSpc>
                <a:spcPct val="100000"/>
              </a:lnSpc>
              <a:buFontTx/>
              <a:buNone/>
              <a:defRPr sz="1100" b="0" i="0">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Text Placeholder 19"/>
          <p:cNvSpPr>
            <a:spLocks noGrp="1"/>
          </p:cNvSpPr>
          <p:nvPr>
            <p:ph type="body" sz="quarter" idx="12"/>
          </p:nvPr>
        </p:nvSpPr>
        <p:spPr>
          <a:xfrm>
            <a:off x="4013886" y="5972638"/>
            <a:ext cx="1562064" cy="936154"/>
          </a:xfrm>
        </p:spPr>
        <p:txBody>
          <a:bodyPr>
            <a:noAutofit/>
          </a:bodyPr>
          <a:lstStyle>
            <a:lvl1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1pPr>
            <a:lvl2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2pPr>
            <a:lvl3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3pPr>
            <a:lvl4pPr marL="0" indent="0" algn="l" defTabSz="914400" rtl="0" eaLnBrk="1" latinLnBrk="0" hangingPunct="1">
              <a:lnSpc>
                <a:spcPct val="120000"/>
              </a:lnSpc>
              <a:spcBef>
                <a:spcPts val="0"/>
              </a:spcBef>
              <a:buClr>
                <a:schemeClr val="accent2"/>
              </a:buClr>
              <a:buFontTx/>
              <a:buNone/>
              <a:defRPr lang="en-US" sz="900" b="0" i="0" kern="1200" dirty="0" smtClean="0">
                <a:solidFill>
                  <a:schemeClr val="tx2"/>
                </a:solidFill>
                <a:latin typeface="Arial" charset="0"/>
                <a:ea typeface="Arial" charset="0"/>
                <a:cs typeface="Arial" charset="0"/>
              </a:defRPr>
            </a:lvl4pPr>
            <a:lvl5pPr marL="0" indent="0">
              <a:lnSpc>
                <a:spcPct val="100000"/>
              </a:lnSpc>
              <a:buFontTx/>
              <a:buNone/>
              <a:defRPr sz="1050" b="0" i="0">
                <a:latin typeface="Arial" charset="0"/>
                <a:ea typeface="Arial"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Content Placeholder 6"/>
          <p:cNvSpPr>
            <a:spLocks noGrp="1"/>
          </p:cNvSpPr>
          <p:nvPr>
            <p:ph sz="quarter" idx="15" hasCustomPrompt="1"/>
          </p:nvPr>
        </p:nvSpPr>
        <p:spPr>
          <a:xfrm>
            <a:off x="578707" y="4956057"/>
            <a:ext cx="5929312" cy="274320"/>
          </a:xfrm>
        </p:spPr>
        <p:txBody>
          <a:bodyPr>
            <a:noAutofit/>
          </a:bodyPr>
          <a:lstStyle>
            <a:lvl1pPr marL="0" indent="0">
              <a:spcBef>
                <a:spcPts val="1200"/>
              </a:spcBef>
              <a:buFontTx/>
              <a:buNone/>
              <a:defRPr sz="1400" b="1" baseline="0"/>
            </a:lvl1pPr>
          </a:lstStyle>
          <a:p>
            <a:pPr lvl="0"/>
            <a:r>
              <a:rPr lang="en-US" dirty="0"/>
              <a:t>Click to add Presenters Name, Name &amp; Name</a:t>
            </a:r>
          </a:p>
        </p:txBody>
      </p:sp>
      <p:sp>
        <p:nvSpPr>
          <p:cNvPr id="14" name="Content Placeholder 6"/>
          <p:cNvSpPr>
            <a:spLocks noGrp="1"/>
          </p:cNvSpPr>
          <p:nvPr>
            <p:ph sz="quarter" idx="16" hasCustomPrompt="1"/>
          </p:nvPr>
        </p:nvSpPr>
        <p:spPr>
          <a:xfrm>
            <a:off x="578707" y="4689955"/>
            <a:ext cx="5929312" cy="274320"/>
          </a:xfrm>
        </p:spPr>
        <p:txBody>
          <a:bodyPr>
            <a:noAutofit/>
          </a:bodyPr>
          <a:lstStyle>
            <a:lvl1pPr marL="0" indent="0">
              <a:spcBef>
                <a:spcPts val="1200"/>
              </a:spcBef>
              <a:buFontTx/>
              <a:buNone/>
              <a:defRPr sz="1400" b="1" baseline="0"/>
            </a:lvl1pPr>
          </a:lstStyle>
          <a:p>
            <a:pPr lvl="0"/>
            <a:r>
              <a:rPr lang="en-US" dirty="0"/>
              <a:t>Click to add “Presented By:”</a:t>
            </a:r>
          </a:p>
        </p:txBody>
      </p:sp>
      <p:sp>
        <p:nvSpPr>
          <p:cNvPr id="15" name="Content Placeholder 6"/>
          <p:cNvSpPr>
            <a:spLocks noGrp="1"/>
          </p:cNvSpPr>
          <p:nvPr>
            <p:ph sz="quarter" idx="17" hasCustomPrompt="1"/>
          </p:nvPr>
        </p:nvSpPr>
        <p:spPr>
          <a:xfrm>
            <a:off x="578707" y="5555495"/>
            <a:ext cx="3150611" cy="320040"/>
          </a:xfrm>
        </p:spPr>
        <p:txBody>
          <a:bodyPr>
            <a:noAutofit/>
          </a:bodyPr>
          <a:lstStyle>
            <a:lvl1pPr marL="0" indent="0">
              <a:spcBef>
                <a:spcPts val="1200"/>
              </a:spcBef>
              <a:buFontTx/>
              <a:buNone/>
              <a:defRPr sz="1400" b="0" baseline="0"/>
            </a:lvl1pPr>
          </a:lstStyle>
          <a:p>
            <a:pPr lvl="0"/>
            <a:r>
              <a:rPr lang="en-US" dirty="0"/>
              <a:t>Click to add Date</a:t>
            </a:r>
          </a:p>
        </p:txBody>
      </p:sp>
    </p:spTree>
    <p:extLst>
      <p:ext uri="{BB962C8B-B14F-4D97-AF65-F5344CB8AC3E}">
        <p14:creationId xmlns:p14="http://schemas.microsoft.com/office/powerpoint/2010/main" val="1069323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No Address">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581228" y="2001838"/>
            <a:ext cx="7691403" cy="997196"/>
          </a:xfrm>
        </p:spPr>
        <p:txBody>
          <a:bodyPr wrap="square" anchor="t" anchorCtr="0">
            <a:spAutoFit/>
          </a:bodyPr>
          <a:lstStyle>
            <a:lvl1pPr algn="l">
              <a:defRPr sz="3600" baseline="0">
                <a:latin typeface="Arial" charset="0"/>
                <a:ea typeface="Arial" charset="0"/>
                <a:cs typeface="Arial" charset="0"/>
              </a:defRPr>
            </a:lvl1pPr>
          </a:lstStyle>
          <a:p>
            <a:r>
              <a:rPr lang="en-US" dirty="0"/>
              <a:t>Click to edit Title. Adjust from 36 – 40 pt. font. Two lines maximum.</a:t>
            </a:r>
          </a:p>
        </p:txBody>
      </p:sp>
      <p:sp>
        <p:nvSpPr>
          <p:cNvPr id="3" name="Subtitle 2"/>
          <p:cNvSpPr>
            <a:spLocks noGrp="1"/>
          </p:cNvSpPr>
          <p:nvPr>
            <p:ph type="subTitle" idx="1" hasCustomPrompt="1"/>
          </p:nvPr>
        </p:nvSpPr>
        <p:spPr>
          <a:xfrm>
            <a:off x="578707" y="3244334"/>
            <a:ext cx="7693923" cy="406265"/>
          </a:xfrm>
        </p:spPr>
        <p:txBody>
          <a:bodyPr wrap="square">
            <a:spAutoFit/>
          </a:bodyPr>
          <a:lstStyle>
            <a:lvl1pPr marL="0" indent="0" algn="l">
              <a:buNone/>
              <a:defRPr sz="2400" b="1">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 style</a:t>
            </a:r>
          </a:p>
        </p:txBody>
      </p:sp>
    </p:spTree>
    <p:extLst>
      <p:ext uri="{BB962C8B-B14F-4D97-AF65-F5344CB8AC3E}">
        <p14:creationId xmlns:p14="http://schemas.microsoft.com/office/powerpoint/2010/main" val="3160400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ers">
    <p:spTree>
      <p:nvGrpSpPr>
        <p:cNvPr id="1" name=""/>
        <p:cNvGrpSpPr/>
        <p:nvPr/>
      </p:nvGrpSpPr>
      <p:grpSpPr>
        <a:xfrm>
          <a:off x="0" y="0"/>
          <a:ext cx="0" cy="0"/>
          <a:chOff x="0" y="0"/>
          <a:chExt cx="0" cy="0"/>
        </a:xfrm>
      </p:grpSpPr>
      <p:sp>
        <p:nvSpPr>
          <p:cNvPr id="26" name="Text Placeholder 25"/>
          <p:cNvSpPr>
            <a:spLocks noGrp="1"/>
          </p:cNvSpPr>
          <p:nvPr>
            <p:ph type="body" sz="quarter" idx="10" hasCustomPrompt="1"/>
          </p:nvPr>
        </p:nvSpPr>
        <p:spPr>
          <a:xfrm>
            <a:off x="4765638" y="1217904"/>
            <a:ext cx="3657595" cy="415498"/>
          </a:xfrm>
        </p:spPr>
        <p:txBody>
          <a:bodyPr/>
          <a:lstStyle>
            <a:lvl1pPr marL="0" indent="0">
              <a:buFontTx/>
              <a:buNone/>
              <a:defRPr sz="1800" b="1">
                <a:latin typeface="Georgia" panose="02040502050405020303" pitchFamily="18"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Name Goes Here</a:t>
            </a:r>
          </a:p>
        </p:txBody>
      </p:sp>
      <p:sp>
        <p:nvSpPr>
          <p:cNvPr id="27" name="Text Placeholder 25"/>
          <p:cNvSpPr>
            <a:spLocks noGrp="1"/>
          </p:cNvSpPr>
          <p:nvPr>
            <p:ph type="body" sz="quarter" idx="11" hasCustomPrompt="1"/>
          </p:nvPr>
        </p:nvSpPr>
        <p:spPr>
          <a:xfrm>
            <a:off x="864823" y="1219530"/>
            <a:ext cx="3657595" cy="415498"/>
          </a:xfrm>
        </p:spPr>
        <p:txBody>
          <a:bodyPr/>
          <a:lstStyle>
            <a:lvl1pPr marL="0" indent="0">
              <a:buFontTx/>
              <a:buNone/>
              <a:defRPr sz="1800" b="1" baseline="0">
                <a:latin typeface="Georgia" panose="02040502050405020303" pitchFamily="18"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Name Goes Here</a:t>
            </a:r>
          </a:p>
        </p:txBody>
      </p:sp>
      <p:sp>
        <p:nvSpPr>
          <p:cNvPr id="30" name="Text Placeholder 25"/>
          <p:cNvSpPr>
            <a:spLocks noGrp="1"/>
          </p:cNvSpPr>
          <p:nvPr>
            <p:ph type="body" sz="quarter" idx="12" hasCustomPrompt="1"/>
          </p:nvPr>
        </p:nvSpPr>
        <p:spPr>
          <a:xfrm>
            <a:off x="864823" y="1518225"/>
            <a:ext cx="3657595" cy="276999"/>
          </a:xfrm>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Title Goes Here</a:t>
            </a:r>
          </a:p>
        </p:txBody>
      </p:sp>
      <p:sp>
        <p:nvSpPr>
          <p:cNvPr id="32" name="Text Placeholder 25"/>
          <p:cNvSpPr>
            <a:spLocks noGrp="1"/>
          </p:cNvSpPr>
          <p:nvPr>
            <p:ph type="body" sz="quarter" idx="13" hasCustomPrompt="1"/>
          </p:nvPr>
        </p:nvSpPr>
        <p:spPr>
          <a:xfrm>
            <a:off x="4765638" y="1518225"/>
            <a:ext cx="3657595" cy="276999"/>
          </a:xfrm>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Title Goes Here</a:t>
            </a:r>
          </a:p>
        </p:txBody>
      </p:sp>
      <p:sp>
        <p:nvSpPr>
          <p:cNvPr id="33" name="Text Placeholder 25"/>
          <p:cNvSpPr>
            <a:spLocks noGrp="1"/>
          </p:cNvSpPr>
          <p:nvPr>
            <p:ph type="body" sz="quarter" idx="14" hasCustomPrompt="1"/>
          </p:nvPr>
        </p:nvSpPr>
        <p:spPr>
          <a:xfrm>
            <a:off x="864823" y="1930159"/>
            <a:ext cx="3657595" cy="1449178"/>
          </a:xfrm>
        </p:spPr>
        <p:txBody>
          <a:bodyPr>
            <a:noAutofit/>
          </a:bodyPr>
          <a:lstStyle>
            <a:lvl1pPr marL="0" indent="0">
              <a:buFontTx/>
              <a:buNone/>
              <a:defRPr sz="1200" b="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Description goes here</a:t>
            </a:r>
          </a:p>
        </p:txBody>
      </p:sp>
      <p:sp>
        <p:nvSpPr>
          <p:cNvPr id="34" name="Text Placeholder 25"/>
          <p:cNvSpPr>
            <a:spLocks noGrp="1"/>
          </p:cNvSpPr>
          <p:nvPr>
            <p:ph type="body" sz="quarter" idx="15" hasCustomPrompt="1"/>
          </p:nvPr>
        </p:nvSpPr>
        <p:spPr>
          <a:xfrm>
            <a:off x="4765638" y="1930159"/>
            <a:ext cx="3657595" cy="1449178"/>
          </a:xfrm>
        </p:spPr>
        <p:txBody>
          <a:bodyPr>
            <a:noAutofit/>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Description goes here</a:t>
            </a:r>
          </a:p>
        </p:txBody>
      </p:sp>
      <p:sp>
        <p:nvSpPr>
          <p:cNvPr id="35" name="Text Placeholder 25"/>
          <p:cNvSpPr>
            <a:spLocks noGrp="1"/>
          </p:cNvSpPr>
          <p:nvPr>
            <p:ph type="body" sz="quarter" idx="16" hasCustomPrompt="1"/>
          </p:nvPr>
        </p:nvSpPr>
        <p:spPr>
          <a:xfrm>
            <a:off x="4765638" y="3796099"/>
            <a:ext cx="3657595" cy="369332"/>
          </a:xfrm>
        </p:spPr>
        <p:txBody>
          <a:bodyPr/>
          <a:lstStyle>
            <a:lvl1pPr marL="0" indent="0">
              <a:buFontTx/>
              <a:buNone/>
              <a:defRPr sz="1600" b="1">
                <a:latin typeface="Georgia" panose="02040502050405020303" pitchFamily="18"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Name Goes Here</a:t>
            </a:r>
          </a:p>
        </p:txBody>
      </p:sp>
      <p:sp>
        <p:nvSpPr>
          <p:cNvPr id="36" name="Text Placeholder 25"/>
          <p:cNvSpPr>
            <a:spLocks noGrp="1"/>
          </p:cNvSpPr>
          <p:nvPr>
            <p:ph type="body" sz="quarter" idx="17" hasCustomPrompt="1"/>
          </p:nvPr>
        </p:nvSpPr>
        <p:spPr>
          <a:xfrm>
            <a:off x="864823" y="3797725"/>
            <a:ext cx="3657595" cy="415498"/>
          </a:xfrm>
        </p:spPr>
        <p:txBody>
          <a:bodyPr/>
          <a:lstStyle>
            <a:lvl1pPr marL="0" indent="0">
              <a:buFontTx/>
              <a:buNone/>
              <a:defRPr sz="1800" b="1">
                <a:latin typeface="Georgia" panose="02040502050405020303" pitchFamily="18"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Name Goes Here</a:t>
            </a:r>
          </a:p>
        </p:txBody>
      </p:sp>
      <p:sp>
        <p:nvSpPr>
          <p:cNvPr id="37" name="Text Placeholder 25"/>
          <p:cNvSpPr>
            <a:spLocks noGrp="1"/>
          </p:cNvSpPr>
          <p:nvPr>
            <p:ph type="body" sz="quarter" idx="18" hasCustomPrompt="1"/>
          </p:nvPr>
        </p:nvSpPr>
        <p:spPr>
          <a:xfrm>
            <a:off x="864823" y="4096420"/>
            <a:ext cx="3657595" cy="276999"/>
          </a:xfrm>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Title Goes Here</a:t>
            </a:r>
          </a:p>
        </p:txBody>
      </p:sp>
      <p:sp>
        <p:nvSpPr>
          <p:cNvPr id="38" name="Text Placeholder 25"/>
          <p:cNvSpPr>
            <a:spLocks noGrp="1"/>
          </p:cNvSpPr>
          <p:nvPr>
            <p:ph type="body" sz="quarter" idx="19" hasCustomPrompt="1"/>
          </p:nvPr>
        </p:nvSpPr>
        <p:spPr>
          <a:xfrm>
            <a:off x="4765638" y="4096420"/>
            <a:ext cx="3657595" cy="276999"/>
          </a:xfrm>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Title Goes Here</a:t>
            </a:r>
          </a:p>
        </p:txBody>
      </p:sp>
      <p:sp>
        <p:nvSpPr>
          <p:cNvPr id="39" name="Text Placeholder 25"/>
          <p:cNvSpPr>
            <a:spLocks noGrp="1"/>
          </p:cNvSpPr>
          <p:nvPr>
            <p:ph type="body" sz="quarter" idx="20" hasCustomPrompt="1"/>
          </p:nvPr>
        </p:nvSpPr>
        <p:spPr>
          <a:xfrm>
            <a:off x="864823" y="4486838"/>
            <a:ext cx="3657595" cy="1449178"/>
          </a:xfrm>
        </p:spPr>
        <p:txBody>
          <a:bodyPr>
            <a:noAutofit/>
          </a:bodyPr>
          <a:lstStyle>
            <a:lvl1pPr marL="0" indent="0">
              <a:buFontTx/>
              <a:buNone/>
              <a:defRPr sz="1200" b="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Description goes here</a:t>
            </a:r>
          </a:p>
        </p:txBody>
      </p:sp>
      <p:sp>
        <p:nvSpPr>
          <p:cNvPr id="40" name="Text Placeholder 25"/>
          <p:cNvSpPr>
            <a:spLocks noGrp="1"/>
          </p:cNvSpPr>
          <p:nvPr>
            <p:ph type="body" sz="quarter" idx="21" hasCustomPrompt="1"/>
          </p:nvPr>
        </p:nvSpPr>
        <p:spPr>
          <a:xfrm>
            <a:off x="4765638" y="4486838"/>
            <a:ext cx="3657595" cy="1449178"/>
          </a:xfrm>
        </p:spPr>
        <p:txBody>
          <a:bodyPr>
            <a:noAutofit/>
          </a:bodyPr>
          <a:lstStyle>
            <a:lvl1pPr marL="0" indent="0">
              <a:buFontTx/>
              <a:buNone/>
              <a:defRPr sz="1200" b="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Description goes here</a:t>
            </a:r>
          </a:p>
        </p:txBody>
      </p:sp>
      <p:cxnSp>
        <p:nvCxnSpPr>
          <p:cNvPr id="14" name="Straight Connector 13"/>
          <p:cNvCxnSpPr/>
          <p:nvPr userDrawn="1"/>
        </p:nvCxnSpPr>
        <p:spPr>
          <a:xfrm>
            <a:off x="864825" y="1812108"/>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864825" y="4382538"/>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4765638" y="1812108"/>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4765638" y="4382538"/>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510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ers with Pictures">
    <p:spTree>
      <p:nvGrpSpPr>
        <p:cNvPr id="1" name=""/>
        <p:cNvGrpSpPr/>
        <p:nvPr/>
      </p:nvGrpSpPr>
      <p:grpSpPr>
        <a:xfrm>
          <a:off x="0" y="0"/>
          <a:ext cx="0" cy="0"/>
          <a:chOff x="0" y="0"/>
          <a:chExt cx="0" cy="0"/>
        </a:xfrm>
      </p:grpSpPr>
      <p:sp>
        <p:nvSpPr>
          <p:cNvPr id="44" name="Picture Placeholder 4"/>
          <p:cNvSpPr>
            <a:spLocks noGrp="1"/>
          </p:cNvSpPr>
          <p:nvPr>
            <p:ph type="pic" sz="quarter" idx="28"/>
          </p:nvPr>
        </p:nvSpPr>
        <p:spPr>
          <a:xfrm>
            <a:off x="4796547" y="3551826"/>
            <a:ext cx="777296" cy="854388"/>
          </a:xfrm>
          <a:custGeom>
            <a:avLst/>
            <a:gdLst>
              <a:gd name="connsiteX0" fmla="*/ 0 w 931862"/>
              <a:gd name="connsiteY0" fmla="*/ 114084 h 389513"/>
              <a:gd name="connsiteX1" fmla="*/ 114084 w 931862"/>
              <a:gd name="connsiteY1" fmla="*/ 0 h 389513"/>
              <a:gd name="connsiteX2" fmla="*/ 817778 w 931862"/>
              <a:gd name="connsiteY2" fmla="*/ 0 h 389513"/>
              <a:gd name="connsiteX3" fmla="*/ 931862 w 931862"/>
              <a:gd name="connsiteY3" fmla="*/ 114084 h 389513"/>
              <a:gd name="connsiteX4" fmla="*/ 931862 w 931862"/>
              <a:gd name="connsiteY4" fmla="*/ 275429 h 389513"/>
              <a:gd name="connsiteX5" fmla="*/ 817778 w 931862"/>
              <a:gd name="connsiteY5" fmla="*/ 389513 h 389513"/>
              <a:gd name="connsiteX6" fmla="*/ 114084 w 931862"/>
              <a:gd name="connsiteY6" fmla="*/ 389513 h 389513"/>
              <a:gd name="connsiteX7" fmla="*/ 0 w 931862"/>
              <a:gd name="connsiteY7" fmla="*/ 275429 h 389513"/>
              <a:gd name="connsiteX8" fmla="*/ 0 w 931862"/>
              <a:gd name="connsiteY8" fmla="*/ 114084 h 389513"/>
              <a:gd name="connsiteX0" fmla="*/ 0 w 931862"/>
              <a:gd name="connsiteY0" fmla="*/ 114084 h 399205"/>
              <a:gd name="connsiteX1" fmla="*/ 114084 w 931862"/>
              <a:gd name="connsiteY1" fmla="*/ 0 h 399205"/>
              <a:gd name="connsiteX2" fmla="*/ 817778 w 931862"/>
              <a:gd name="connsiteY2" fmla="*/ 0 h 399205"/>
              <a:gd name="connsiteX3" fmla="*/ 931862 w 931862"/>
              <a:gd name="connsiteY3" fmla="*/ 114084 h 399205"/>
              <a:gd name="connsiteX4" fmla="*/ 931862 w 931862"/>
              <a:gd name="connsiteY4" fmla="*/ 275429 h 399205"/>
              <a:gd name="connsiteX5" fmla="*/ 817778 w 931862"/>
              <a:gd name="connsiteY5" fmla="*/ 389513 h 399205"/>
              <a:gd name="connsiteX6" fmla="*/ 113348 w 931862"/>
              <a:gd name="connsiteY6" fmla="*/ 398557 h 399205"/>
              <a:gd name="connsiteX7" fmla="*/ 114084 w 931862"/>
              <a:gd name="connsiteY7" fmla="*/ 389513 h 399205"/>
              <a:gd name="connsiteX8" fmla="*/ 0 w 931862"/>
              <a:gd name="connsiteY8" fmla="*/ 275429 h 399205"/>
              <a:gd name="connsiteX9" fmla="*/ 0 w 931862"/>
              <a:gd name="connsiteY9" fmla="*/ 114084 h 39920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85509 w 931862"/>
              <a:gd name="connsiteY7" fmla="*/ 646688 h 830576"/>
              <a:gd name="connsiteX8" fmla="*/ 0 w 931862"/>
              <a:gd name="connsiteY8" fmla="*/ 275429 h 830576"/>
              <a:gd name="connsiteX9" fmla="*/ 0 w 931862"/>
              <a:gd name="connsiteY9" fmla="*/ 114084 h 830576"/>
              <a:gd name="connsiteX0" fmla="*/ 0 w 931862"/>
              <a:gd name="connsiteY0" fmla="*/ 114084 h 844885"/>
              <a:gd name="connsiteX1" fmla="*/ 114084 w 931862"/>
              <a:gd name="connsiteY1" fmla="*/ 0 h 844885"/>
              <a:gd name="connsiteX2" fmla="*/ 817778 w 931862"/>
              <a:gd name="connsiteY2" fmla="*/ 0 h 844885"/>
              <a:gd name="connsiteX3" fmla="*/ 931862 w 931862"/>
              <a:gd name="connsiteY3" fmla="*/ 114084 h 844885"/>
              <a:gd name="connsiteX4" fmla="*/ 931862 w 931862"/>
              <a:gd name="connsiteY4" fmla="*/ 275429 h 844885"/>
              <a:gd name="connsiteX5" fmla="*/ 495049 w 931862"/>
              <a:gd name="connsiteY5" fmla="*/ 830576 h 844885"/>
              <a:gd name="connsiteX6" fmla="*/ 85509 w 931862"/>
              <a:gd name="connsiteY6" fmla="*/ 646688 h 844885"/>
              <a:gd name="connsiteX7" fmla="*/ 0 w 931862"/>
              <a:gd name="connsiteY7" fmla="*/ 275429 h 844885"/>
              <a:gd name="connsiteX8" fmla="*/ 0 w 931862"/>
              <a:gd name="connsiteY8" fmla="*/ 114084 h 84488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85509 w 931862"/>
              <a:gd name="connsiteY6" fmla="*/ 646688 h 830576"/>
              <a:gd name="connsiteX7" fmla="*/ 0 w 931862"/>
              <a:gd name="connsiteY7" fmla="*/ 275429 h 830576"/>
              <a:gd name="connsiteX8" fmla="*/ 0 w 931862"/>
              <a:gd name="connsiteY8" fmla="*/ 114084 h 830576"/>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931862 w 931862"/>
              <a:gd name="connsiteY4" fmla="*/ 275429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860425"/>
              <a:gd name="connsiteY0" fmla="*/ 114084 h 844863"/>
              <a:gd name="connsiteX1" fmla="*/ 114084 w 860425"/>
              <a:gd name="connsiteY1" fmla="*/ 0 h 844863"/>
              <a:gd name="connsiteX2" fmla="*/ 817778 w 860425"/>
              <a:gd name="connsiteY2" fmla="*/ 0 h 844863"/>
              <a:gd name="connsiteX3" fmla="*/ 850899 w 860425"/>
              <a:gd name="connsiteY3" fmla="*/ 195047 h 844863"/>
              <a:gd name="connsiteX4" fmla="*/ 860425 w 860425"/>
              <a:gd name="connsiteY4" fmla="*/ 646904 h 844863"/>
              <a:gd name="connsiteX5" fmla="*/ 466474 w 860425"/>
              <a:gd name="connsiteY5" fmla="*/ 844863 h 844863"/>
              <a:gd name="connsiteX6" fmla="*/ 85509 w 860425"/>
              <a:gd name="connsiteY6" fmla="*/ 646688 h 844863"/>
              <a:gd name="connsiteX7" fmla="*/ 0 w 860425"/>
              <a:gd name="connsiteY7" fmla="*/ 275429 h 844863"/>
              <a:gd name="connsiteX8" fmla="*/ 0 w 860425"/>
              <a:gd name="connsiteY8" fmla="*/ 114084 h 844863"/>
              <a:gd name="connsiteX0" fmla="*/ 0 w 860425"/>
              <a:gd name="connsiteY0" fmla="*/ 123609 h 854388"/>
              <a:gd name="connsiteX1" fmla="*/ 114084 w 860425"/>
              <a:gd name="connsiteY1" fmla="*/ 9525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123609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284954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204572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199810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7296"/>
              <a:gd name="connsiteY0" fmla="*/ 656213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56213 h 854388"/>
              <a:gd name="connsiteX0" fmla="*/ 4762 w 777296"/>
              <a:gd name="connsiteY0" fmla="*/ 660975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60975 h 85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7296" h="854388">
                <a:moveTo>
                  <a:pt x="4762" y="660975"/>
                </a:moveTo>
                <a:cubicBezTo>
                  <a:pt x="3175" y="512087"/>
                  <a:pt x="1587" y="358438"/>
                  <a:pt x="0" y="209550"/>
                </a:cubicBezTo>
                <a:lnTo>
                  <a:pt x="370319" y="0"/>
                </a:lnTo>
                <a:lnTo>
                  <a:pt x="770152" y="199810"/>
                </a:lnTo>
                <a:lnTo>
                  <a:pt x="777296" y="658811"/>
                </a:lnTo>
                <a:lnTo>
                  <a:pt x="385727" y="854388"/>
                </a:lnTo>
                <a:lnTo>
                  <a:pt x="4762" y="660975"/>
                </a:lnTo>
                <a:close/>
              </a:path>
            </a:pathLst>
          </a:custGeom>
        </p:spPr>
        <p:txBody>
          <a:bodyPr/>
          <a:lstStyle/>
          <a:p>
            <a:r>
              <a:rPr lang="en-US" dirty="0"/>
              <a:t>Click icon to add picture</a:t>
            </a:r>
          </a:p>
        </p:txBody>
      </p:sp>
      <p:sp>
        <p:nvSpPr>
          <p:cNvPr id="31" name="Picture Placeholder 4"/>
          <p:cNvSpPr>
            <a:spLocks noGrp="1"/>
          </p:cNvSpPr>
          <p:nvPr>
            <p:ph type="pic" sz="quarter" idx="27"/>
          </p:nvPr>
        </p:nvSpPr>
        <p:spPr>
          <a:xfrm>
            <a:off x="710861" y="3550808"/>
            <a:ext cx="777296" cy="854388"/>
          </a:xfrm>
          <a:custGeom>
            <a:avLst/>
            <a:gdLst>
              <a:gd name="connsiteX0" fmla="*/ 0 w 931862"/>
              <a:gd name="connsiteY0" fmla="*/ 114084 h 389513"/>
              <a:gd name="connsiteX1" fmla="*/ 114084 w 931862"/>
              <a:gd name="connsiteY1" fmla="*/ 0 h 389513"/>
              <a:gd name="connsiteX2" fmla="*/ 817778 w 931862"/>
              <a:gd name="connsiteY2" fmla="*/ 0 h 389513"/>
              <a:gd name="connsiteX3" fmla="*/ 931862 w 931862"/>
              <a:gd name="connsiteY3" fmla="*/ 114084 h 389513"/>
              <a:gd name="connsiteX4" fmla="*/ 931862 w 931862"/>
              <a:gd name="connsiteY4" fmla="*/ 275429 h 389513"/>
              <a:gd name="connsiteX5" fmla="*/ 817778 w 931862"/>
              <a:gd name="connsiteY5" fmla="*/ 389513 h 389513"/>
              <a:gd name="connsiteX6" fmla="*/ 114084 w 931862"/>
              <a:gd name="connsiteY6" fmla="*/ 389513 h 389513"/>
              <a:gd name="connsiteX7" fmla="*/ 0 w 931862"/>
              <a:gd name="connsiteY7" fmla="*/ 275429 h 389513"/>
              <a:gd name="connsiteX8" fmla="*/ 0 w 931862"/>
              <a:gd name="connsiteY8" fmla="*/ 114084 h 389513"/>
              <a:gd name="connsiteX0" fmla="*/ 0 w 931862"/>
              <a:gd name="connsiteY0" fmla="*/ 114084 h 399205"/>
              <a:gd name="connsiteX1" fmla="*/ 114084 w 931862"/>
              <a:gd name="connsiteY1" fmla="*/ 0 h 399205"/>
              <a:gd name="connsiteX2" fmla="*/ 817778 w 931862"/>
              <a:gd name="connsiteY2" fmla="*/ 0 h 399205"/>
              <a:gd name="connsiteX3" fmla="*/ 931862 w 931862"/>
              <a:gd name="connsiteY3" fmla="*/ 114084 h 399205"/>
              <a:gd name="connsiteX4" fmla="*/ 931862 w 931862"/>
              <a:gd name="connsiteY4" fmla="*/ 275429 h 399205"/>
              <a:gd name="connsiteX5" fmla="*/ 817778 w 931862"/>
              <a:gd name="connsiteY5" fmla="*/ 389513 h 399205"/>
              <a:gd name="connsiteX6" fmla="*/ 113348 w 931862"/>
              <a:gd name="connsiteY6" fmla="*/ 398557 h 399205"/>
              <a:gd name="connsiteX7" fmla="*/ 114084 w 931862"/>
              <a:gd name="connsiteY7" fmla="*/ 389513 h 399205"/>
              <a:gd name="connsiteX8" fmla="*/ 0 w 931862"/>
              <a:gd name="connsiteY8" fmla="*/ 275429 h 399205"/>
              <a:gd name="connsiteX9" fmla="*/ 0 w 931862"/>
              <a:gd name="connsiteY9" fmla="*/ 114084 h 39920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85509 w 931862"/>
              <a:gd name="connsiteY7" fmla="*/ 646688 h 830576"/>
              <a:gd name="connsiteX8" fmla="*/ 0 w 931862"/>
              <a:gd name="connsiteY8" fmla="*/ 275429 h 830576"/>
              <a:gd name="connsiteX9" fmla="*/ 0 w 931862"/>
              <a:gd name="connsiteY9" fmla="*/ 114084 h 830576"/>
              <a:gd name="connsiteX0" fmla="*/ 0 w 931862"/>
              <a:gd name="connsiteY0" fmla="*/ 114084 h 844885"/>
              <a:gd name="connsiteX1" fmla="*/ 114084 w 931862"/>
              <a:gd name="connsiteY1" fmla="*/ 0 h 844885"/>
              <a:gd name="connsiteX2" fmla="*/ 817778 w 931862"/>
              <a:gd name="connsiteY2" fmla="*/ 0 h 844885"/>
              <a:gd name="connsiteX3" fmla="*/ 931862 w 931862"/>
              <a:gd name="connsiteY3" fmla="*/ 114084 h 844885"/>
              <a:gd name="connsiteX4" fmla="*/ 931862 w 931862"/>
              <a:gd name="connsiteY4" fmla="*/ 275429 h 844885"/>
              <a:gd name="connsiteX5" fmla="*/ 495049 w 931862"/>
              <a:gd name="connsiteY5" fmla="*/ 830576 h 844885"/>
              <a:gd name="connsiteX6" fmla="*/ 85509 w 931862"/>
              <a:gd name="connsiteY6" fmla="*/ 646688 h 844885"/>
              <a:gd name="connsiteX7" fmla="*/ 0 w 931862"/>
              <a:gd name="connsiteY7" fmla="*/ 275429 h 844885"/>
              <a:gd name="connsiteX8" fmla="*/ 0 w 931862"/>
              <a:gd name="connsiteY8" fmla="*/ 114084 h 84488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85509 w 931862"/>
              <a:gd name="connsiteY6" fmla="*/ 646688 h 830576"/>
              <a:gd name="connsiteX7" fmla="*/ 0 w 931862"/>
              <a:gd name="connsiteY7" fmla="*/ 275429 h 830576"/>
              <a:gd name="connsiteX8" fmla="*/ 0 w 931862"/>
              <a:gd name="connsiteY8" fmla="*/ 114084 h 830576"/>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931862 w 931862"/>
              <a:gd name="connsiteY4" fmla="*/ 275429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860425"/>
              <a:gd name="connsiteY0" fmla="*/ 114084 h 844863"/>
              <a:gd name="connsiteX1" fmla="*/ 114084 w 860425"/>
              <a:gd name="connsiteY1" fmla="*/ 0 h 844863"/>
              <a:gd name="connsiteX2" fmla="*/ 817778 w 860425"/>
              <a:gd name="connsiteY2" fmla="*/ 0 h 844863"/>
              <a:gd name="connsiteX3" fmla="*/ 850899 w 860425"/>
              <a:gd name="connsiteY3" fmla="*/ 195047 h 844863"/>
              <a:gd name="connsiteX4" fmla="*/ 860425 w 860425"/>
              <a:gd name="connsiteY4" fmla="*/ 646904 h 844863"/>
              <a:gd name="connsiteX5" fmla="*/ 466474 w 860425"/>
              <a:gd name="connsiteY5" fmla="*/ 844863 h 844863"/>
              <a:gd name="connsiteX6" fmla="*/ 85509 w 860425"/>
              <a:gd name="connsiteY6" fmla="*/ 646688 h 844863"/>
              <a:gd name="connsiteX7" fmla="*/ 0 w 860425"/>
              <a:gd name="connsiteY7" fmla="*/ 275429 h 844863"/>
              <a:gd name="connsiteX8" fmla="*/ 0 w 860425"/>
              <a:gd name="connsiteY8" fmla="*/ 114084 h 844863"/>
              <a:gd name="connsiteX0" fmla="*/ 0 w 860425"/>
              <a:gd name="connsiteY0" fmla="*/ 123609 h 854388"/>
              <a:gd name="connsiteX1" fmla="*/ 114084 w 860425"/>
              <a:gd name="connsiteY1" fmla="*/ 9525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123609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284954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204572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199810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7296"/>
              <a:gd name="connsiteY0" fmla="*/ 656213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56213 h 854388"/>
              <a:gd name="connsiteX0" fmla="*/ 4762 w 777296"/>
              <a:gd name="connsiteY0" fmla="*/ 660975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60975 h 85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7296" h="854388">
                <a:moveTo>
                  <a:pt x="4762" y="660975"/>
                </a:moveTo>
                <a:cubicBezTo>
                  <a:pt x="3175" y="512087"/>
                  <a:pt x="1587" y="358438"/>
                  <a:pt x="0" y="209550"/>
                </a:cubicBezTo>
                <a:lnTo>
                  <a:pt x="370319" y="0"/>
                </a:lnTo>
                <a:lnTo>
                  <a:pt x="770152" y="199810"/>
                </a:lnTo>
                <a:lnTo>
                  <a:pt x="777296" y="658811"/>
                </a:lnTo>
                <a:lnTo>
                  <a:pt x="385727" y="854388"/>
                </a:lnTo>
                <a:lnTo>
                  <a:pt x="4762" y="660975"/>
                </a:lnTo>
                <a:close/>
              </a:path>
            </a:pathLst>
          </a:custGeom>
          <a:ln>
            <a:noFill/>
          </a:ln>
        </p:spPr>
        <p:txBody>
          <a:bodyPr/>
          <a:lstStyle/>
          <a:p>
            <a:r>
              <a:rPr lang="en-US" dirty="0"/>
              <a:t>Click icon to add picture</a:t>
            </a:r>
          </a:p>
        </p:txBody>
      </p:sp>
      <p:sp>
        <p:nvSpPr>
          <p:cNvPr id="26" name="Text Placeholder 25"/>
          <p:cNvSpPr>
            <a:spLocks noGrp="1"/>
          </p:cNvSpPr>
          <p:nvPr>
            <p:ph type="body" sz="quarter" idx="10" hasCustomPrompt="1"/>
          </p:nvPr>
        </p:nvSpPr>
        <p:spPr>
          <a:xfrm>
            <a:off x="5174437" y="1777496"/>
            <a:ext cx="3577491" cy="415498"/>
          </a:xfrm>
        </p:spPr>
        <p:txBody>
          <a:bodyPr>
            <a:normAutofit/>
          </a:bodyPr>
          <a:lstStyle>
            <a:lvl1pPr marL="0" indent="0">
              <a:buFontTx/>
              <a:buNone/>
              <a:defRPr lang="en-US" sz="1800" b="1" kern="1200" baseline="0" dirty="0" smtClean="0">
                <a:solidFill>
                  <a:schemeClr val="tx2"/>
                </a:solidFill>
                <a:latin typeface="Georgia" panose="02040502050405020303" pitchFamily="18" charset="0"/>
                <a:ea typeface="Arial" charset="0"/>
                <a:cs typeface="Arial"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marL="0" lvl="0" indent="0" algn="l" defTabSz="914400" rtl="0" eaLnBrk="1" latinLnBrk="0" hangingPunct="1">
              <a:lnSpc>
                <a:spcPct val="110000"/>
              </a:lnSpc>
              <a:spcBef>
                <a:spcPts val="1200"/>
              </a:spcBef>
              <a:buClr>
                <a:schemeClr val="accent2"/>
              </a:buClr>
              <a:buSzPct val="90000"/>
              <a:buFontTx/>
              <a:buNone/>
            </a:pPr>
            <a:r>
              <a:rPr lang="en-US" dirty="0"/>
              <a:t>Name Goes Here</a:t>
            </a:r>
          </a:p>
        </p:txBody>
      </p:sp>
      <p:sp>
        <p:nvSpPr>
          <p:cNvPr id="27" name="Text Placeholder 25"/>
          <p:cNvSpPr>
            <a:spLocks noGrp="1"/>
          </p:cNvSpPr>
          <p:nvPr>
            <p:ph type="body" sz="quarter" idx="11" hasCustomPrompt="1"/>
          </p:nvPr>
        </p:nvSpPr>
        <p:spPr>
          <a:xfrm>
            <a:off x="1090728" y="1778104"/>
            <a:ext cx="3642637" cy="415498"/>
          </a:xfrm>
          <a:ln>
            <a:noFill/>
          </a:ln>
        </p:spPr>
        <p:txBody>
          <a:bodyPr/>
          <a:lstStyle>
            <a:lvl1pPr marL="0" indent="0">
              <a:buFontTx/>
              <a:buNone/>
              <a:defRPr sz="1800" b="1" baseline="0">
                <a:latin typeface="Georgia" panose="02040502050405020303" pitchFamily="18"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Name Goes Here</a:t>
            </a:r>
          </a:p>
        </p:txBody>
      </p:sp>
      <p:sp>
        <p:nvSpPr>
          <p:cNvPr id="30" name="Text Placeholder 25"/>
          <p:cNvSpPr>
            <a:spLocks noGrp="1"/>
          </p:cNvSpPr>
          <p:nvPr>
            <p:ph type="body" sz="quarter" idx="12" hasCustomPrompt="1"/>
          </p:nvPr>
        </p:nvSpPr>
        <p:spPr>
          <a:xfrm>
            <a:off x="1090728" y="2076799"/>
            <a:ext cx="2744651" cy="276999"/>
          </a:xfrm>
          <a:ln>
            <a:noFill/>
          </a:ln>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Title Goes Here</a:t>
            </a:r>
          </a:p>
        </p:txBody>
      </p:sp>
      <p:sp>
        <p:nvSpPr>
          <p:cNvPr id="32" name="Text Placeholder 25"/>
          <p:cNvSpPr>
            <a:spLocks noGrp="1"/>
          </p:cNvSpPr>
          <p:nvPr>
            <p:ph type="body" sz="quarter" idx="13" hasCustomPrompt="1"/>
          </p:nvPr>
        </p:nvSpPr>
        <p:spPr>
          <a:xfrm>
            <a:off x="5174437" y="2077817"/>
            <a:ext cx="2744651" cy="276999"/>
          </a:xfrm>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Title Goes Here</a:t>
            </a:r>
          </a:p>
        </p:txBody>
      </p:sp>
      <p:sp>
        <p:nvSpPr>
          <p:cNvPr id="33" name="Text Placeholder 25"/>
          <p:cNvSpPr>
            <a:spLocks noGrp="1"/>
          </p:cNvSpPr>
          <p:nvPr>
            <p:ph type="body" sz="quarter" idx="14" hasCustomPrompt="1"/>
          </p:nvPr>
        </p:nvSpPr>
        <p:spPr>
          <a:xfrm>
            <a:off x="1090728" y="2467217"/>
            <a:ext cx="3642637" cy="826573"/>
          </a:xfrm>
          <a:ln>
            <a:noFill/>
          </a:ln>
        </p:spPr>
        <p:txBody>
          <a:bodyPr>
            <a:noAutofit/>
          </a:bodyPr>
          <a:lstStyle>
            <a:lvl1pPr marL="0" indent="0">
              <a:buFontTx/>
              <a:buNone/>
              <a:defRPr sz="1200" b="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Description goes here</a:t>
            </a:r>
          </a:p>
        </p:txBody>
      </p:sp>
      <p:sp>
        <p:nvSpPr>
          <p:cNvPr id="34" name="Text Placeholder 25"/>
          <p:cNvSpPr>
            <a:spLocks noGrp="1"/>
          </p:cNvSpPr>
          <p:nvPr>
            <p:ph type="body" sz="quarter" idx="15" hasCustomPrompt="1"/>
          </p:nvPr>
        </p:nvSpPr>
        <p:spPr>
          <a:xfrm>
            <a:off x="5174437" y="2468235"/>
            <a:ext cx="3577309" cy="826573"/>
          </a:xfrm>
        </p:spPr>
        <p:txBody>
          <a:bodyPr>
            <a:noAutofit/>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Description goes here</a:t>
            </a:r>
          </a:p>
        </p:txBody>
      </p:sp>
      <p:sp>
        <p:nvSpPr>
          <p:cNvPr id="35" name="Text Placeholder 25"/>
          <p:cNvSpPr>
            <a:spLocks noGrp="1"/>
          </p:cNvSpPr>
          <p:nvPr>
            <p:ph type="body" sz="quarter" idx="16" hasCustomPrompt="1"/>
          </p:nvPr>
        </p:nvSpPr>
        <p:spPr>
          <a:xfrm>
            <a:off x="5163679" y="4430997"/>
            <a:ext cx="3577491" cy="415498"/>
          </a:xfrm>
        </p:spPr>
        <p:txBody>
          <a:bodyPr>
            <a:normAutofit/>
          </a:bodyPr>
          <a:lstStyle>
            <a:lvl1pPr marL="0" indent="0">
              <a:buFontTx/>
              <a:buNone/>
              <a:defRPr lang="en-US" sz="1800" b="1" kern="1200" baseline="0" dirty="0" smtClean="0">
                <a:solidFill>
                  <a:schemeClr val="tx2"/>
                </a:solidFill>
                <a:latin typeface="Georgia" panose="02040502050405020303" pitchFamily="18" charset="0"/>
                <a:ea typeface="Arial" charset="0"/>
                <a:cs typeface="Arial"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marL="0" lvl="0" indent="0" algn="l" defTabSz="914400" rtl="0" eaLnBrk="1" latinLnBrk="0" hangingPunct="1">
              <a:lnSpc>
                <a:spcPct val="110000"/>
              </a:lnSpc>
              <a:spcBef>
                <a:spcPts val="1200"/>
              </a:spcBef>
              <a:buClr>
                <a:schemeClr val="accent2"/>
              </a:buClr>
              <a:buSzPct val="90000"/>
              <a:buFontTx/>
              <a:buNone/>
            </a:pPr>
            <a:r>
              <a:rPr lang="en-US" dirty="0"/>
              <a:t>Name Goes Here</a:t>
            </a:r>
          </a:p>
        </p:txBody>
      </p:sp>
      <p:sp>
        <p:nvSpPr>
          <p:cNvPr id="36" name="Text Placeholder 25"/>
          <p:cNvSpPr>
            <a:spLocks noGrp="1"/>
          </p:cNvSpPr>
          <p:nvPr>
            <p:ph type="body" sz="quarter" idx="17" hasCustomPrompt="1"/>
          </p:nvPr>
        </p:nvSpPr>
        <p:spPr>
          <a:xfrm>
            <a:off x="1079970" y="4431605"/>
            <a:ext cx="3642637" cy="415498"/>
          </a:xfrm>
          <a:ln>
            <a:noFill/>
          </a:ln>
        </p:spPr>
        <p:txBody>
          <a:bodyPr>
            <a:normAutofit/>
          </a:bodyPr>
          <a:lstStyle>
            <a:lvl1pPr marL="0" indent="0">
              <a:buFontTx/>
              <a:buNone/>
              <a:defRPr lang="en-US" sz="1800" b="1" kern="1200" baseline="0" dirty="0" smtClean="0">
                <a:solidFill>
                  <a:schemeClr val="tx2"/>
                </a:solidFill>
                <a:latin typeface="Georgia" panose="02040502050405020303" pitchFamily="18" charset="0"/>
                <a:ea typeface="Arial" charset="0"/>
                <a:cs typeface="Arial" charset="0"/>
              </a:defRPr>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marL="0" lvl="0" indent="0" algn="l" defTabSz="914400" rtl="0" eaLnBrk="1" latinLnBrk="0" hangingPunct="1">
              <a:lnSpc>
                <a:spcPct val="110000"/>
              </a:lnSpc>
              <a:spcBef>
                <a:spcPts val="1200"/>
              </a:spcBef>
              <a:buClr>
                <a:schemeClr val="accent2"/>
              </a:buClr>
              <a:buSzPct val="90000"/>
              <a:buFontTx/>
              <a:buNone/>
            </a:pPr>
            <a:r>
              <a:rPr lang="en-US" dirty="0"/>
              <a:t>Name Goes Here</a:t>
            </a:r>
          </a:p>
        </p:txBody>
      </p:sp>
      <p:sp>
        <p:nvSpPr>
          <p:cNvPr id="37" name="Text Placeholder 25"/>
          <p:cNvSpPr>
            <a:spLocks noGrp="1"/>
          </p:cNvSpPr>
          <p:nvPr>
            <p:ph type="body" sz="quarter" idx="18" hasCustomPrompt="1"/>
          </p:nvPr>
        </p:nvSpPr>
        <p:spPr>
          <a:xfrm>
            <a:off x="1079970" y="4730300"/>
            <a:ext cx="2744651" cy="276999"/>
          </a:xfrm>
          <a:ln>
            <a:noFill/>
          </a:ln>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Title Goes Here</a:t>
            </a:r>
          </a:p>
        </p:txBody>
      </p:sp>
      <p:sp>
        <p:nvSpPr>
          <p:cNvPr id="38" name="Text Placeholder 25"/>
          <p:cNvSpPr>
            <a:spLocks noGrp="1"/>
          </p:cNvSpPr>
          <p:nvPr>
            <p:ph type="body" sz="quarter" idx="19" hasCustomPrompt="1"/>
          </p:nvPr>
        </p:nvSpPr>
        <p:spPr>
          <a:xfrm>
            <a:off x="5163679" y="4731318"/>
            <a:ext cx="2744651" cy="276999"/>
          </a:xfrm>
        </p:spPr>
        <p:txBody>
          <a:bodyPr/>
          <a:lstStyle>
            <a:lvl1pPr marL="0" indent="0">
              <a:buFontTx/>
              <a:buNone/>
              <a:defRPr sz="1200" b="0" baseline="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Title Goes Here</a:t>
            </a:r>
          </a:p>
        </p:txBody>
      </p:sp>
      <p:sp>
        <p:nvSpPr>
          <p:cNvPr id="39" name="Text Placeholder 25"/>
          <p:cNvSpPr>
            <a:spLocks noGrp="1"/>
          </p:cNvSpPr>
          <p:nvPr>
            <p:ph type="body" sz="quarter" idx="20" hasCustomPrompt="1"/>
          </p:nvPr>
        </p:nvSpPr>
        <p:spPr>
          <a:xfrm>
            <a:off x="1079971" y="5131476"/>
            <a:ext cx="3652858" cy="826573"/>
          </a:xfrm>
          <a:ln>
            <a:noFill/>
          </a:ln>
        </p:spPr>
        <p:txBody>
          <a:bodyPr>
            <a:noAutofit/>
          </a:bodyPr>
          <a:lstStyle>
            <a:lvl1pPr marL="0" indent="0">
              <a:buFontTx/>
              <a:buNone/>
              <a:defRPr sz="1200" b="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Description goes here</a:t>
            </a:r>
          </a:p>
        </p:txBody>
      </p:sp>
      <p:sp>
        <p:nvSpPr>
          <p:cNvPr id="40" name="Text Placeholder 25"/>
          <p:cNvSpPr>
            <a:spLocks noGrp="1"/>
          </p:cNvSpPr>
          <p:nvPr>
            <p:ph type="body" sz="quarter" idx="21" hasCustomPrompt="1"/>
          </p:nvPr>
        </p:nvSpPr>
        <p:spPr>
          <a:xfrm>
            <a:off x="5163679" y="5132494"/>
            <a:ext cx="3587530" cy="826573"/>
          </a:xfrm>
        </p:spPr>
        <p:txBody>
          <a:bodyPr>
            <a:noAutofit/>
          </a:bodyPr>
          <a:lstStyle>
            <a:lvl1pPr marL="0" indent="0">
              <a:buFontTx/>
              <a:buNone/>
              <a:defRPr sz="1200" b="0"/>
            </a:lvl1pPr>
            <a:lvl2pPr marL="45720" indent="0">
              <a:buFontTx/>
              <a:buNone/>
              <a:defRPr sz="2000"/>
            </a:lvl2pPr>
            <a:lvl3pPr marL="502920" indent="0">
              <a:buFontTx/>
              <a:buNone/>
              <a:defRPr sz="2000"/>
            </a:lvl3pPr>
            <a:lvl4pPr marL="777240" indent="0">
              <a:buFontTx/>
              <a:buNone/>
              <a:defRPr sz="2000"/>
            </a:lvl4pPr>
            <a:lvl5pPr marL="228600" indent="0">
              <a:buFontTx/>
              <a:buNone/>
              <a:defRPr sz="2000"/>
            </a:lvl5pPr>
          </a:lstStyle>
          <a:p>
            <a:pPr lvl="0"/>
            <a:r>
              <a:rPr lang="en-US" dirty="0"/>
              <a:t>Description goes here</a:t>
            </a:r>
          </a:p>
        </p:txBody>
      </p:sp>
      <p:sp>
        <p:nvSpPr>
          <p:cNvPr id="41" name="Picture Placeholder 4"/>
          <p:cNvSpPr>
            <a:spLocks noGrp="1"/>
          </p:cNvSpPr>
          <p:nvPr>
            <p:ph type="pic" sz="quarter" idx="23"/>
          </p:nvPr>
        </p:nvSpPr>
        <p:spPr>
          <a:xfrm>
            <a:off x="710861" y="892609"/>
            <a:ext cx="777296" cy="854388"/>
          </a:xfrm>
          <a:custGeom>
            <a:avLst/>
            <a:gdLst>
              <a:gd name="connsiteX0" fmla="*/ 0 w 931862"/>
              <a:gd name="connsiteY0" fmla="*/ 114084 h 389513"/>
              <a:gd name="connsiteX1" fmla="*/ 114084 w 931862"/>
              <a:gd name="connsiteY1" fmla="*/ 0 h 389513"/>
              <a:gd name="connsiteX2" fmla="*/ 817778 w 931862"/>
              <a:gd name="connsiteY2" fmla="*/ 0 h 389513"/>
              <a:gd name="connsiteX3" fmla="*/ 931862 w 931862"/>
              <a:gd name="connsiteY3" fmla="*/ 114084 h 389513"/>
              <a:gd name="connsiteX4" fmla="*/ 931862 w 931862"/>
              <a:gd name="connsiteY4" fmla="*/ 275429 h 389513"/>
              <a:gd name="connsiteX5" fmla="*/ 817778 w 931862"/>
              <a:gd name="connsiteY5" fmla="*/ 389513 h 389513"/>
              <a:gd name="connsiteX6" fmla="*/ 114084 w 931862"/>
              <a:gd name="connsiteY6" fmla="*/ 389513 h 389513"/>
              <a:gd name="connsiteX7" fmla="*/ 0 w 931862"/>
              <a:gd name="connsiteY7" fmla="*/ 275429 h 389513"/>
              <a:gd name="connsiteX8" fmla="*/ 0 w 931862"/>
              <a:gd name="connsiteY8" fmla="*/ 114084 h 389513"/>
              <a:gd name="connsiteX0" fmla="*/ 0 w 931862"/>
              <a:gd name="connsiteY0" fmla="*/ 114084 h 399205"/>
              <a:gd name="connsiteX1" fmla="*/ 114084 w 931862"/>
              <a:gd name="connsiteY1" fmla="*/ 0 h 399205"/>
              <a:gd name="connsiteX2" fmla="*/ 817778 w 931862"/>
              <a:gd name="connsiteY2" fmla="*/ 0 h 399205"/>
              <a:gd name="connsiteX3" fmla="*/ 931862 w 931862"/>
              <a:gd name="connsiteY3" fmla="*/ 114084 h 399205"/>
              <a:gd name="connsiteX4" fmla="*/ 931862 w 931862"/>
              <a:gd name="connsiteY4" fmla="*/ 275429 h 399205"/>
              <a:gd name="connsiteX5" fmla="*/ 817778 w 931862"/>
              <a:gd name="connsiteY5" fmla="*/ 389513 h 399205"/>
              <a:gd name="connsiteX6" fmla="*/ 113348 w 931862"/>
              <a:gd name="connsiteY6" fmla="*/ 398557 h 399205"/>
              <a:gd name="connsiteX7" fmla="*/ 114084 w 931862"/>
              <a:gd name="connsiteY7" fmla="*/ 389513 h 399205"/>
              <a:gd name="connsiteX8" fmla="*/ 0 w 931862"/>
              <a:gd name="connsiteY8" fmla="*/ 275429 h 399205"/>
              <a:gd name="connsiteX9" fmla="*/ 0 w 931862"/>
              <a:gd name="connsiteY9" fmla="*/ 114084 h 39920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85509 w 931862"/>
              <a:gd name="connsiteY7" fmla="*/ 646688 h 830576"/>
              <a:gd name="connsiteX8" fmla="*/ 0 w 931862"/>
              <a:gd name="connsiteY8" fmla="*/ 275429 h 830576"/>
              <a:gd name="connsiteX9" fmla="*/ 0 w 931862"/>
              <a:gd name="connsiteY9" fmla="*/ 114084 h 830576"/>
              <a:gd name="connsiteX0" fmla="*/ 0 w 931862"/>
              <a:gd name="connsiteY0" fmla="*/ 114084 h 844885"/>
              <a:gd name="connsiteX1" fmla="*/ 114084 w 931862"/>
              <a:gd name="connsiteY1" fmla="*/ 0 h 844885"/>
              <a:gd name="connsiteX2" fmla="*/ 817778 w 931862"/>
              <a:gd name="connsiteY2" fmla="*/ 0 h 844885"/>
              <a:gd name="connsiteX3" fmla="*/ 931862 w 931862"/>
              <a:gd name="connsiteY3" fmla="*/ 114084 h 844885"/>
              <a:gd name="connsiteX4" fmla="*/ 931862 w 931862"/>
              <a:gd name="connsiteY4" fmla="*/ 275429 h 844885"/>
              <a:gd name="connsiteX5" fmla="*/ 495049 w 931862"/>
              <a:gd name="connsiteY5" fmla="*/ 830576 h 844885"/>
              <a:gd name="connsiteX6" fmla="*/ 85509 w 931862"/>
              <a:gd name="connsiteY6" fmla="*/ 646688 h 844885"/>
              <a:gd name="connsiteX7" fmla="*/ 0 w 931862"/>
              <a:gd name="connsiteY7" fmla="*/ 275429 h 844885"/>
              <a:gd name="connsiteX8" fmla="*/ 0 w 931862"/>
              <a:gd name="connsiteY8" fmla="*/ 114084 h 84488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85509 w 931862"/>
              <a:gd name="connsiteY6" fmla="*/ 646688 h 830576"/>
              <a:gd name="connsiteX7" fmla="*/ 0 w 931862"/>
              <a:gd name="connsiteY7" fmla="*/ 275429 h 830576"/>
              <a:gd name="connsiteX8" fmla="*/ 0 w 931862"/>
              <a:gd name="connsiteY8" fmla="*/ 114084 h 830576"/>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931862 w 931862"/>
              <a:gd name="connsiteY4" fmla="*/ 275429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860425"/>
              <a:gd name="connsiteY0" fmla="*/ 114084 h 844863"/>
              <a:gd name="connsiteX1" fmla="*/ 114084 w 860425"/>
              <a:gd name="connsiteY1" fmla="*/ 0 h 844863"/>
              <a:gd name="connsiteX2" fmla="*/ 817778 w 860425"/>
              <a:gd name="connsiteY2" fmla="*/ 0 h 844863"/>
              <a:gd name="connsiteX3" fmla="*/ 850899 w 860425"/>
              <a:gd name="connsiteY3" fmla="*/ 195047 h 844863"/>
              <a:gd name="connsiteX4" fmla="*/ 860425 w 860425"/>
              <a:gd name="connsiteY4" fmla="*/ 646904 h 844863"/>
              <a:gd name="connsiteX5" fmla="*/ 466474 w 860425"/>
              <a:gd name="connsiteY5" fmla="*/ 844863 h 844863"/>
              <a:gd name="connsiteX6" fmla="*/ 85509 w 860425"/>
              <a:gd name="connsiteY6" fmla="*/ 646688 h 844863"/>
              <a:gd name="connsiteX7" fmla="*/ 0 w 860425"/>
              <a:gd name="connsiteY7" fmla="*/ 275429 h 844863"/>
              <a:gd name="connsiteX8" fmla="*/ 0 w 860425"/>
              <a:gd name="connsiteY8" fmla="*/ 114084 h 844863"/>
              <a:gd name="connsiteX0" fmla="*/ 0 w 860425"/>
              <a:gd name="connsiteY0" fmla="*/ 123609 h 854388"/>
              <a:gd name="connsiteX1" fmla="*/ 114084 w 860425"/>
              <a:gd name="connsiteY1" fmla="*/ 9525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123609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284954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204572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199810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7296"/>
              <a:gd name="connsiteY0" fmla="*/ 656213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56213 h 854388"/>
              <a:gd name="connsiteX0" fmla="*/ 4762 w 777296"/>
              <a:gd name="connsiteY0" fmla="*/ 660975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60975 h 85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7296" h="854388">
                <a:moveTo>
                  <a:pt x="4762" y="660975"/>
                </a:moveTo>
                <a:cubicBezTo>
                  <a:pt x="3175" y="512087"/>
                  <a:pt x="1587" y="358438"/>
                  <a:pt x="0" y="209550"/>
                </a:cubicBezTo>
                <a:lnTo>
                  <a:pt x="370319" y="0"/>
                </a:lnTo>
                <a:lnTo>
                  <a:pt x="770152" y="199810"/>
                </a:lnTo>
                <a:lnTo>
                  <a:pt x="777296" y="658811"/>
                </a:lnTo>
                <a:lnTo>
                  <a:pt x="385727" y="854388"/>
                </a:lnTo>
                <a:lnTo>
                  <a:pt x="4762" y="660975"/>
                </a:lnTo>
                <a:close/>
              </a:path>
            </a:pathLst>
          </a:custGeom>
          <a:ln>
            <a:noFill/>
          </a:ln>
        </p:spPr>
        <p:txBody>
          <a:bodyPr/>
          <a:lstStyle/>
          <a:p>
            <a:r>
              <a:rPr lang="en-US" dirty="0"/>
              <a:t>Click icon to add picture</a:t>
            </a:r>
          </a:p>
        </p:txBody>
      </p:sp>
      <p:sp>
        <p:nvSpPr>
          <p:cNvPr id="28" name="Picture Placeholder 4"/>
          <p:cNvSpPr>
            <a:spLocks noGrp="1"/>
          </p:cNvSpPr>
          <p:nvPr>
            <p:ph type="pic" sz="quarter" idx="26"/>
          </p:nvPr>
        </p:nvSpPr>
        <p:spPr>
          <a:xfrm>
            <a:off x="4796547" y="893627"/>
            <a:ext cx="777296" cy="854388"/>
          </a:xfrm>
          <a:custGeom>
            <a:avLst/>
            <a:gdLst>
              <a:gd name="connsiteX0" fmla="*/ 0 w 931862"/>
              <a:gd name="connsiteY0" fmla="*/ 114084 h 389513"/>
              <a:gd name="connsiteX1" fmla="*/ 114084 w 931862"/>
              <a:gd name="connsiteY1" fmla="*/ 0 h 389513"/>
              <a:gd name="connsiteX2" fmla="*/ 817778 w 931862"/>
              <a:gd name="connsiteY2" fmla="*/ 0 h 389513"/>
              <a:gd name="connsiteX3" fmla="*/ 931862 w 931862"/>
              <a:gd name="connsiteY3" fmla="*/ 114084 h 389513"/>
              <a:gd name="connsiteX4" fmla="*/ 931862 w 931862"/>
              <a:gd name="connsiteY4" fmla="*/ 275429 h 389513"/>
              <a:gd name="connsiteX5" fmla="*/ 817778 w 931862"/>
              <a:gd name="connsiteY5" fmla="*/ 389513 h 389513"/>
              <a:gd name="connsiteX6" fmla="*/ 114084 w 931862"/>
              <a:gd name="connsiteY6" fmla="*/ 389513 h 389513"/>
              <a:gd name="connsiteX7" fmla="*/ 0 w 931862"/>
              <a:gd name="connsiteY7" fmla="*/ 275429 h 389513"/>
              <a:gd name="connsiteX8" fmla="*/ 0 w 931862"/>
              <a:gd name="connsiteY8" fmla="*/ 114084 h 389513"/>
              <a:gd name="connsiteX0" fmla="*/ 0 w 931862"/>
              <a:gd name="connsiteY0" fmla="*/ 114084 h 399205"/>
              <a:gd name="connsiteX1" fmla="*/ 114084 w 931862"/>
              <a:gd name="connsiteY1" fmla="*/ 0 h 399205"/>
              <a:gd name="connsiteX2" fmla="*/ 817778 w 931862"/>
              <a:gd name="connsiteY2" fmla="*/ 0 h 399205"/>
              <a:gd name="connsiteX3" fmla="*/ 931862 w 931862"/>
              <a:gd name="connsiteY3" fmla="*/ 114084 h 399205"/>
              <a:gd name="connsiteX4" fmla="*/ 931862 w 931862"/>
              <a:gd name="connsiteY4" fmla="*/ 275429 h 399205"/>
              <a:gd name="connsiteX5" fmla="*/ 817778 w 931862"/>
              <a:gd name="connsiteY5" fmla="*/ 389513 h 399205"/>
              <a:gd name="connsiteX6" fmla="*/ 113348 w 931862"/>
              <a:gd name="connsiteY6" fmla="*/ 398557 h 399205"/>
              <a:gd name="connsiteX7" fmla="*/ 114084 w 931862"/>
              <a:gd name="connsiteY7" fmla="*/ 389513 h 399205"/>
              <a:gd name="connsiteX8" fmla="*/ 0 w 931862"/>
              <a:gd name="connsiteY8" fmla="*/ 275429 h 399205"/>
              <a:gd name="connsiteX9" fmla="*/ 0 w 931862"/>
              <a:gd name="connsiteY9" fmla="*/ 114084 h 39920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114084 w 931862"/>
              <a:gd name="connsiteY7" fmla="*/ 389513 h 830576"/>
              <a:gd name="connsiteX8" fmla="*/ 0 w 931862"/>
              <a:gd name="connsiteY8" fmla="*/ 275429 h 830576"/>
              <a:gd name="connsiteX9" fmla="*/ 0 w 931862"/>
              <a:gd name="connsiteY9" fmla="*/ 114084 h 830576"/>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113348 w 931862"/>
              <a:gd name="connsiteY6" fmla="*/ 398557 h 830576"/>
              <a:gd name="connsiteX7" fmla="*/ 85509 w 931862"/>
              <a:gd name="connsiteY7" fmla="*/ 646688 h 830576"/>
              <a:gd name="connsiteX8" fmla="*/ 0 w 931862"/>
              <a:gd name="connsiteY8" fmla="*/ 275429 h 830576"/>
              <a:gd name="connsiteX9" fmla="*/ 0 w 931862"/>
              <a:gd name="connsiteY9" fmla="*/ 114084 h 830576"/>
              <a:gd name="connsiteX0" fmla="*/ 0 w 931862"/>
              <a:gd name="connsiteY0" fmla="*/ 114084 h 844885"/>
              <a:gd name="connsiteX1" fmla="*/ 114084 w 931862"/>
              <a:gd name="connsiteY1" fmla="*/ 0 h 844885"/>
              <a:gd name="connsiteX2" fmla="*/ 817778 w 931862"/>
              <a:gd name="connsiteY2" fmla="*/ 0 h 844885"/>
              <a:gd name="connsiteX3" fmla="*/ 931862 w 931862"/>
              <a:gd name="connsiteY3" fmla="*/ 114084 h 844885"/>
              <a:gd name="connsiteX4" fmla="*/ 931862 w 931862"/>
              <a:gd name="connsiteY4" fmla="*/ 275429 h 844885"/>
              <a:gd name="connsiteX5" fmla="*/ 495049 w 931862"/>
              <a:gd name="connsiteY5" fmla="*/ 830576 h 844885"/>
              <a:gd name="connsiteX6" fmla="*/ 85509 w 931862"/>
              <a:gd name="connsiteY6" fmla="*/ 646688 h 844885"/>
              <a:gd name="connsiteX7" fmla="*/ 0 w 931862"/>
              <a:gd name="connsiteY7" fmla="*/ 275429 h 844885"/>
              <a:gd name="connsiteX8" fmla="*/ 0 w 931862"/>
              <a:gd name="connsiteY8" fmla="*/ 114084 h 844885"/>
              <a:gd name="connsiteX0" fmla="*/ 0 w 931862"/>
              <a:gd name="connsiteY0" fmla="*/ 114084 h 830576"/>
              <a:gd name="connsiteX1" fmla="*/ 114084 w 931862"/>
              <a:gd name="connsiteY1" fmla="*/ 0 h 830576"/>
              <a:gd name="connsiteX2" fmla="*/ 817778 w 931862"/>
              <a:gd name="connsiteY2" fmla="*/ 0 h 830576"/>
              <a:gd name="connsiteX3" fmla="*/ 931862 w 931862"/>
              <a:gd name="connsiteY3" fmla="*/ 114084 h 830576"/>
              <a:gd name="connsiteX4" fmla="*/ 931862 w 931862"/>
              <a:gd name="connsiteY4" fmla="*/ 275429 h 830576"/>
              <a:gd name="connsiteX5" fmla="*/ 495049 w 931862"/>
              <a:gd name="connsiteY5" fmla="*/ 830576 h 830576"/>
              <a:gd name="connsiteX6" fmla="*/ 85509 w 931862"/>
              <a:gd name="connsiteY6" fmla="*/ 646688 h 830576"/>
              <a:gd name="connsiteX7" fmla="*/ 0 w 931862"/>
              <a:gd name="connsiteY7" fmla="*/ 275429 h 830576"/>
              <a:gd name="connsiteX8" fmla="*/ 0 w 931862"/>
              <a:gd name="connsiteY8" fmla="*/ 114084 h 830576"/>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931862 w 931862"/>
              <a:gd name="connsiteY4" fmla="*/ 275429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931862"/>
              <a:gd name="connsiteY0" fmla="*/ 114084 h 844863"/>
              <a:gd name="connsiteX1" fmla="*/ 114084 w 931862"/>
              <a:gd name="connsiteY1" fmla="*/ 0 h 844863"/>
              <a:gd name="connsiteX2" fmla="*/ 817778 w 931862"/>
              <a:gd name="connsiteY2" fmla="*/ 0 h 844863"/>
              <a:gd name="connsiteX3" fmla="*/ 931862 w 931862"/>
              <a:gd name="connsiteY3" fmla="*/ 114084 h 844863"/>
              <a:gd name="connsiteX4" fmla="*/ 860425 w 931862"/>
              <a:gd name="connsiteY4" fmla="*/ 646904 h 844863"/>
              <a:gd name="connsiteX5" fmla="*/ 466474 w 931862"/>
              <a:gd name="connsiteY5" fmla="*/ 844863 h 844863"/>
              <a:gd name="connsiteX6" fmla="*/ 85509 w 931862"/>
              <a:gd name="connsiteY6" fmla="*/ 646688 h 844863"/>
              <a:gd name="connsiteX7" fmla="*/ 0 w 931862"/>
              <a:gd name="connsiteY7" fmla="*/ 275429 h 844863"/>
              <a:gd name="connsiteX8" fmla="*/ 0 w 931862"/>
              <a:gd name="connsiteY8" fmla="*/ 114084 h 844863"/>
              <a:gd name="connsiteX0" fmla="*/ 0 w 860425"/>
              <a:gd name="connsiteY0" fmla="*/ 114084 h 844863"/>
              <a:gd name="connsiteX1" fmla="*/ 114084 w 860425"/>
              <a:gd name="connsiteY1" fmla="*/ 0 h 844863"/>
              <a:gd name="connsiteX2" fmla="*/ 817778 w 860425"/>
              <a:gd name="connsiteY2" fmla="*/ 0 h 844863"/>
              <a:gd name="connsiteX3" fmla="*/ 850899 w 860425"/>
              <a:gd name="connsiteY3" fmla="*/ 195047 h 844863"/>
              <a:gd name="connsiteX4" fmla="*/ 860425 w 860425"/>
              <a:gd name="connsiteY4" fmla="*/ 646904 h 844863"/>
              <a:gd name="connsiteX5" fmla="*/ 466474 w 860425"/>
              <a:gd name="connsiteY5" fmla="*/ 844863 h 844863"/>
              <a:gd name="connsiteX6" fmla="*/ 85509 w 860425"/>
              <a:gd name="connsiteY6" fmla="*/ 646688 h 844863"/>
              <a:gd name="connsiteX7" fmla="*/ 0 w 860425"/>
              <a:gd name="connsiteY7" fmla="*/ 275429 h 844863"/>
              <a:gd name="connsiteX8" fmla="*/ 0 w 860425"/>
              <a:gd name="connsiteY8" fmla="*/ 114084 h 844863"/>
              <a:gd name="connsiteX0" fmla="*/ 0 w 860425"/>
              <a:gd name="connsiteY0" fmla="*/ 123609 h 854388"/>
              <a:gd name="connsiteX1" fmla="*/ 114084 w 860425"/>
              <a:gd name="connsiteY1" fmla="*/ 9525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123609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8" fmla="*/ 0 w 860425"/>
              <a:gd name="connsiteY8" fmla="*/ 123609 h 854388"/>
              <a:gd name="connsiteX0" fmla="*/ 0 w 860425"/>
              <a:gd name="connsiteY0" fmla="*/ 284954 h 854388"/>
              <a:gd name="connsiteX1" fmla="*/ 80747 w 860425"/>
              <a:gd name="connsiteY1" fmla="*/ 209550 h 854388"/>
              <a:gd name="connsiteX2" fmla="*/ 451066 w 860425"/>
              <a:gd name="connsiteY2" fmla="*/ 0 h 854388"/>
              <a:gd name="connsiteX3" fmla="*/ 850899 w 860425"/>
              <a:gd name="connsiteY3" fmla="*/ 204572 h 854388"/>
              <a:gd name="connsiteX4" fmla="*/ 860425 w 860425"/>
              <a:gd name="connsiteY4" fmla="*/ 656429 h 854388"/>
              <a:gd name="connsiteX5" fmla="*/ 466474 w 860425"/>
              <a:gd name="connsiteY5" fmla="*/ 854388 h 854388"/>
              <a:gd name="connsiteX6" fmla="*/ 85509 w 860425"/>
              <a:gd name="connsiteY6" fmla="*/ 656213 h 854388"/>
              <a:gd name="connsiteX7" fmla="*/ 0 w 860425"/>
              <a:gd name="connsiteY7" fmla="*/ 284954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204572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9678"/>
              <a:gd name="connsiteY0" fmla="*/ 656213 h 854388"/>
              <a:gd name="connsiteX1" fmla="*/ 0 w 779678"/>
              <a:gd name="connsiteY1" fmla="*/ 209550 h 854388"/>
              <a:gd name="connsiteX2" fmla="*/ 370319 w 779678"/>
              <a:gd name="connsiteY2" fmla="*/ 0 h 854388"/>
              <a:gd name="connsiteX3" fmla="*/ 770152 w 779678"/>
              <a:gd name="connsiteY3" fmla="*/ 199810 h 854388"/>
              <a:gd name="connsiteX4" fmla="*/ 779678 w 779678"/>
              <a:gd name="connsiteY4" fmla="*/ 656429 h 854388"/>
              <a:gd name="connsiteX5" fmla="*/ 385727 w 779678"/>
              <a:gd name="connsiteY5" fmla="*/ 854388 h 854388"/>
              <a:gd name="connsiteX6" fmla="*/ 4762 w 779678"/>
              <a:gd name="connsiteY6" fmla="*/ 656213 h 854388"/>
              <a:gd name="connsiteX0" fmla="*/ 4762 w 777296"/>
              <a:gd name="connsiteY0" fmla="*/ 656213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56213 h 854388"/>
              <a:gd name="connsiteX0" fmla="*/ 4762 w 777296"/>
              <a:gd name="connsiteY0" fmla="*/ 660975 h 854388"/>
              <a:gd name="connsiteX1" fmla="*/ 0 w 777296"/>
              <a:gd name="connsiteY1" fmla="*/ 209550 h 854388"/>
              <a:gd name="connsiteX2" fmla="*/ 370319 w 777296"/>
              <a:gd name="connsiteY2" fmla="*/ 0 h 854388"/>
              <a:gd name="connsiteX3" fmla="*/ 770152 w 777296"/>
              <a:gd name="connsiteY3" fmla="*/ 199810 h 854388"/>
              <a:gd name="connsiteX4" fmla="*/ 777296 w 777296"/>
              <a:gd name="connsiteY4" fmla="*/ 658811 h 854388"/>
              <a:gd name="connsiteX5" fmla="*/ 385727 w 777296"/>
              <a:gd name="connsiteY5" fmla="*/ 854388 h 854388"/>
              <a:gd name="connsiteX6" fmla="*/ 4762 w 777296"/>
              <a:gd name="connsiteY6" fmla="*/ 660975 h 854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7296" h="854388">
                <a:moveTo>
                  <a:pt x="4762" y="660975"/>
                </a:moveTo>
                <a:cubicBezTo>
                  <a:pt x="3175" y="512087"/>
                  <a:pt x="1587" y="358438"/>
                  <a:pt x="0" y="209550"/>
                </a:cubicBezTo>
                <a:lnTo>
                  <a:pt x="370319" y="0"/>
                </a:lnTo>
                <a:lnTo>
                  <a:pt x="770152" y="199810"/>
                </a:lnTo>
                <a:lnTo>
                  <a:pt x="777296" y="658811"/>
                </a:lnTo>
                <a:lnTo>
                  <a:pt x="385727" y="854388"/>
                </a:lnTo>
                <a:lnTo>
                  <a:pt x="4762" y="660975"/>
                </a:lnTo>
                <a:close/>
              </a:path>
            </a:pathLst>
          </a:custGeom>
        </p:spPr>
        <p:txBody>
          <a:bodyPr/>
          <a:lstStyle/>
          <a:p>
            <a:r>
              <a:rPr lang="en-US" dirty="0"/>
              <a:t>Click icon to add picture</a:t>
            </a:r>
          </a:p>
        </p:txBody>
      </p:sp>
      <p:cxnSp>
        <p:nvCxnSpPr>
          <p:cNvPr id="45" name="Straight Connector 44"/>
          <p:cNvCxnSpPr/>
          <p:nvPr userDrawn="1"/>
        </p:nvCxnSpPr>
        <p:spPr>
          <a:xfrm>
            <a:off x="1079972" y="2396081"/>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userDrawn="1"/>
        </p:nvCxnSpPr>
        <p:spPr>
          <a:xfrm>
            <a:off x="1079972" y="5063333"/>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userDrawn="1"/>
        </p:nvCxnSpPr>
        <p:spPr>
          <a:xfrm>
            <a:off x="5163679" y="2397099"/>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5163679" y="5064351"/>
            <a:ext cx="393334" cy="0"/>
          </a:xfrm>
          <a:prstGeom prst="line">
            <a:avLst/>
          </a:prstGeom>
          <a:ln w="31750" cap="rnd">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8037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Text Placeholder 2"/>
          <p:cNvSpPr>
            <a:spLocks noGrp="1"/>
          </p:cNvSpPr>
          <p:nvPr>
            <p:ph type="body" idx="1" hasCustomPrompt="1"/>
          </p:nvPr>
        </p:nvSpPr>
        <p:spPr>
          <a:xfrm>
            <a:off x="3552790" y="1280160"/>
            <a:ext cx="4999538" cy="330073"/>
          </a:xfrm>
        </p:spPr>
        <p:txBody>
          <a:bodyPr anchor="ctr">
            <a:noAutofit/>
          </a:bodyPr>
          <a:lstStyle>
            <a:lvl1pPr marL="0" indent="0">
              <a:lnSpc>
                <a:spcPct val="120000"/>
              </a:lnSpc>
              <a:spcBef>
                <a:spcPts val="1800"/>
              </a:spcBef>
              <a:spcAft>
                <a:spcPts val="1200"/>
              </a:spcAft>
              <a:buNone/>
              <a:defRPr sz="1400" b="1" i="0" cap="all" spc="300" baseline="0">
                <a:solidFill>
                  <a:schemeClr val="tx2"/>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Content Placeholder 2"/>
          <p:cNvSpPr>
            <a:spLocks noGrp="1"/>
          </p:cNvSpPr>
          <p:nvPr>
            <p:ph idx="12"/>
          </p:nvPr>
        </p:nvSpPr>
        <p:spPr>
          <a:xfrm>
            <a:off x="3552788" y="1639531"/>
            <a:ext cx="4999540" cy="1258486"/>
          </a:xfrm>
        </p:spPr>
        <p:txBody>
          <a:bodyPr>
            <a:spAutoFit/>
          </a:bodyPr>
          <a:lstStyle>
            <a:lvl1pPr marL="225425" marR="0"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lang="en-US" sz="1200" kern="1200" dirty="0" smtClean="0">
                <a:solidFill>
                  <a:schemeClr val="tx2"/>
                </a:solidFill>
                <a:latin typeface="Arial" charset="0"/>
                <a:ea typeface="Arial" charset="0"/>
                <a:cs typeface="Arial" charset="0"/>
              </a:defRPr>
            </a:lvl1pPr>
            <a:lvl2pPr marL="398463" marR="0" indent="-173038"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a:lvl2pPr>
            <a:lvl3pPr marL="569913" marR="0" indent="-171450"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lang="en-US" sz="1200" kern="1200" dirty="0" smtClean="0">
                <a:solidFill>
                  <a:schemeClr val="tx2"/>
                </a:solidFill>
                <a:latin typeface="Arial" charset="0"/>
                <a:ea typeface="Arial" charset="0"/>
                <a:cs typeface="Arial" charset="0"/>
              </a:defRPr>
            </a:lvl3pPr>
            <a:lvl4pPr marL="742950" marR="0" indent="-173038"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lang="en-US" sz="1200" kern="1200" dirty="0" smtClean="0">
                <a:solidFill>
                  <a:schemeClr val="tx2"/>
                </a:solidFill>
                <a:latin typeface="Arial" charset="0"/>
                <a:ea typeface="Arial" charset="0"/>
                <a:cs typeface="Arial" charset="0"/>
              </a:defRPr>
            </a:lvl4pPr>
            <a:lvl5pPr marL="0" indent="0">
              <a:lnSpc>
                <a:spcPct val="120000"/>
              </a:lnSpc>
              <a:buFont typeface="Wingdings 2" panose="05020102010507070707" pitchFamily="18" charset="2"/>
              <a:buNone/>
              <a:defRPr sz="1400">
                <a:latin typeface="Arial" charset="0"/>
                <a:ea typeface="Arial" charset="0"/>
                <a:cs typeface="Arial" charset="0"/>
              </a:defRPr>
            </a:lvl5pPr>
          </a:lstStyle>
          <a:p>
            <a:pPr marL="225425" marR="0" lvl="0"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Click to edit Master text styles</a:t>
            </a:r>
          </a:p>
          <a:p>
            <a:pPr marL="225425" marR="0" lvl="1"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Second level</a:t>
            </a:r>
          </a:p>
          <a:p>
            <a:pPr marL="225425" marR="0" lvl="2"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Third level</a:t>
            </a:r>
          </a:p>
          <a:p>
            <a:pPr marL="225425" marR="0" lvl="3"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Fourth level</a:t>
            </a:r>
          </a:p>
        </p:txBody>
      </p:sp>
      <p:sp>
        <p:nvSpPr>
          <p:cNvPr id="8" name="Content Placeholder 2"/>
          <p:cNvSpPr>
            <a:spLocks noGrp="1"/>
          </p:cNvSpPr>
          <p:nvPr>
            <p:ph idx="14"/>
          </p:nvPr>
        </p:nvSpPr>
        <p:spPr>
          <a:xfrm>
            <a:off x="3552787" y="3298838"/>
            <a:ext cx="4999061" cy="1258486"/>
          </a:xfrm>
        </p:spPr>
        <p:txBody>
          <a:bodyPr>
            <a:spAutoFit/>
          </a:bodyPr>
          <a:lstStyle>
            <a:lvl1pPr marL="225425" marR="0"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lang="en-US" sz="1200" kern="1200" dirty="0" smtClean="0">
                <a:solidFill>
                  <a:schemeClr val="tx2"/>
                </a:solidFill>
                <a:latin typeface="Arial" charset="0"/>
                <a:ea typeface="Arial" charset="0"/>
                <a:cs typeface="Arial" charset="0"/>
              </a:defRPr>
            </a:lvl1pPr>
            <a:lvl2pPr marL="398463" marR="0" indent="-173038"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a:lvl2pPr>
            <a:lvl3pPr marL="569913" marR="0" indent="-171450"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lang="en-US" sz="1200" kern="1200" dirty="0" smtClean="0">
                <a:solidFill>
                  <a:schemeClr val="tx2"/>
                </a:solidFill>
                <a:latin typeface="Arial" charset="0"/>
                <a:ea typeface="Arial" charset="0"/>
                <a:cs typeface="Arial" charset="0"/>
              </a:defRPr>
            </a:lvl3pPr>
            <a:lvl4pPr marL="742950" marR="0" indent="-173038"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lang="en-US" sz="1200" kern="1200" dirty="0" smtClean="0">
                <a:solidFill>
                  <a:schemeClr val="tx2"/>
                </a:solidFill>
                <a:latin typeface="Arial" charset="0"/>
                <a:ea typeface="Arial" charset="0"/>
                <a:cs typeface="Arial" charset="0"/>
              </a:defRPr>
            </a:lvl4pPr>
            <a:lvl5pPr marL="344488" indent="-228600" algn="l" defTabSz="914400" rtl="0" eaLnBrk="1" latinLnBrk="0" hangingPunct="1">
              <a:lnSpc>
                <a:spcPct val="120000"/>
              </a:lnSpc>
              <a:spcBef>
                <a:spcPts val="400"/>
              </a:spcBef>
              <a:buClr>
                <a:schemeClr val="accent2"/>
              </a:buClr>
              <a:buSzPct val="90000"/>
              <a:buFont typeface="Wingdings 2" panose="05020102010507070707" pitchFamily="18" charset="2"/>
              <a:buChar char=""/>
              <a:tabLst/>
              <a:defRPr lang="en-US" sz="1200" kern="1200" dirty="0" smtClean="0">
                <a:solidFill>
                  <a:schemeClr val="tx2"/>
                </a:solidFill>
                <a:latin typeface="Arial" charset="0"/>
                <a:ea typeface="Arial" charset="0"/>
                <a:cs typeface="Arial" charset="0"/>
              </a:defRPr>
            </a:lvl5pPr>
          </a:lstStyle>
          <a:p>
            <a:pPr marL="225425" marR="0" lvl="0"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Click to edit Master text styles</a:t>
            </a:r>
          </a:p>
          <a:p>
            <a:pPr marL="225425" marR="0" lvl="1"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Second level</a:t>
            </a:r>
          </a:p>
          <a:p>
            <a:pPr marL="225425" marR="0" lvl="2"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Third level</a:t>
            </a:r>
          </a:p>
          <a:p>
            <a:pPr marL="225425" marR="0" lvl="3"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Fourth level</a:t>
            </a:r>
          </a:p>
        </p:txBody>
      </p:sp>
      <p:cxnSp>
        <p:nvCxnSpPr>
          <p:cNvPr id="12" name="Straight Connector 11"/>
          <p:cNvCxnSpPr/>
          <p:nvPr userDrawn="1"/>
        </p:nvCxnSpPr>
        <p:spPr>
          <a:xfrm>
            <a:off x="419535" y="2974244"/>
            <a:ext cx="1699708" cy="0"/>
          </a:xfrm>
          <a:prstGeom prst="line">
            <a:avLst/>
          </a:prstGeom>
          <a:ln w="3175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Text Placeholder 14"/>
          <p:cNvSpPr>
            <a:spLocks noGrp="1"/>
          </p:cNvSpPr>
          <p:nvPr>
            <p:ph type="body" sz="quarter" idx="15" hasCustomPrompt="1"/>
          </p:nvPr>
        </p:nvSpPr>
        <p:spPr>
          <a:xfrm>
            <a:off x="420624" y="2290444"/>
            <a:ext cx="2495774" cy="653741"/>
          </a:xfrm>
        </p:spPr>
        <p:txBody>
          <a:bodyPr>
            <a:noAutofit/>
          </a:bodyPr>
          <a:lstStyle>
            <a:lvl1pPr marL="0" indent="0">
              <a:buNone/>
              <a:defRPr sz="3600" b="1"/>
            </a:lvl1pPr>
          </a:lstStyle>
          <a:p>
            <a:pPr lvl="0"/>
            <a:r>
              <a:rPr lang="en-US" dirty="0"/>
              <a:t>Agenda</a:t>
            </a:r>
          </a:p>
        </p:txBody>
      </p:sp>
      <p:sp>
        <p:nvSpPr>
          <p:cNvPr id="16" name="Text Placeholder 2"/>
          <p:cNvSpPr>
            <a:spLocks noGrp="1"/>
          </p:cNvSpPr>
          <p:nvPr>
            <p:ph type="body" idx="16" hasCustomPrompt="1"/>
          </p:nvPr>
        </p:nvSpPr>
        <p:spPr>
          <a:xfrm>
            <a:off x="3552788" y="2974244"/>
            <a:ext cx="4999538" cy="306835"/>
          </a:xfrm>
        </p:spPr>
        <p:txBody>
          <a:bodyPr anchor="ctr">
            <a:noAutofit/>
          </a:bodyPr>
          <a:lstStyle>
            <a:lvl1pPr marL="0" indent="0">
              <a:lnSpc>
                <a:spcPct val="120000"/>
              </a:lnSpc>
              <a:spcBef>
                <a:spcPts val="1800"/>
              </a:spcBef>
              <a:buNone/>
              <a:defRPr sz="1400" b="1" i="0" cap="all" spc="300" baseline="0">
                <a:solidFill>
                  <a:schemeClr val="tx2"/>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7" name="Content Placeholder 2"/>
          <p:cNvSpPr>
            <a:spLocks noGrp="1"/>
          </p:cNvSpPr>
          <p:nvPr>
            <p:ph idx="17"/>
          </p:nvPr>
        </p:nvSpPr>
        <p:spPr>
          <a:xfrm>
            <a:off x="3552788" y="4980529"/>
            <a:ext cx="4999538" cy="1258486"/>
          </a:xfrm>
        </p:spPr>
        <p:txBody>
          <a:bodyPr>
            <a:spAutoFit/>
          </a:bodyPr>
          <a:lstStyle>
            <a:lvl1pPr marL="225425" marR="0"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lang="en-US" sz="1200" kern="1200" dirty="0" smtClean="0">
                <a:solidFill>
                  <a:schemeClr val="tx2"/>
                </a:solidFill>
                <a:latin typeface="Arial" charset="0"/>
                <a:ea typeface="Arial" charset="0"/>
                <a:cs typeface="Arial" charset="0"/>
              </a:defRPr>
            </a:lvl1pPr>
            <a:lvl2pPr marL="398463" marR="0" indent="-173038"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a:lvl2pPr>
            <a:lvl3pPr marL="569913" marR="0" indent="-171450"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lang="en-US" sz="1200" kern="1200" dirty="0" smtClean="0">
                <a:solidFill>
                  <a:schemeClr val="tx2"/>
                </a:solidFill>
                <a:latin typeface="Arial" charset="0"/>
                <a:ea typeface="Arial" charset="0"/>
                <a:cs typeface="Arial" charset="0"/>
              </a:defRPr>
            </a:lvl3pPr>
            <a:lvl4pPr marL="742950" marR="0" indent="-173038" algn="l" defTabSz="914400" rtl="0" eaLnBrk="1" fontAlgn="auto" latinLnBrk="0" hangingPunct="1">
              <a:lnSpc>
                <a:spcPct val="110000"/>
              </a:lnSpc>
              <a:spcBef>
                <a:spcPts val="1200"/>
              </a:spcBef>
              <a:spcAft>
                <a:spcPts val="0"/>
              </a:spcAft>
              <a:buClr>
                <a:srgbClr val="3E6BB3"/>
              </a:buClr>
              <a:buSzTx/>
              <a:buFont typeface="Arial" panose="020B0604020202020204" pitchFamily="34" charset="0"/>
              <a:buChar char="•"/>
              <a:tabLst/>
              <a:defRPr lang="en-US" sz="1200" kern="1200" dirty="0" smtClean="0">
                <a:solidFill>
                  <a:schemeClr val="tx2"/>
                </a:solidFill>
                <a:latin typeface="Arial" charset="0"/>
                <a:ea typeface="Arial" charset="0"/>
                <a:cs typeface="Arial" charset="0"/>
              </a:defRPr>
            </a:lvl4pPr>
            <a:lvl5pPr marL="344488" indent="-228600" algn="l" defTabSz="914400" rtl="0" eaLnBrk="1" latinLnBrk="0" hangingPunct="1">
              <a:lnSpc>
                <a:spcPct val="120000"/>
              </a:lnSpc>
              <a:spcBef>
                <a:spcPts val="400"/>
              </a:spcBef>
              <a:buClr>
                <a:schemeClr val="accent2"/>
              </a:buClr>
              <a:buSzPct val="90000"/>
              <a:buFont typeface="Wingdings 2" panose="05020102010507070707" pitchFamily="18" charset="2"/>
              <a:buChar char=""/>
              <a:defRPr lang="en-US" sz="1200" kern="1200" dirty="0" smtClean="0">
                <a:solidFill>
                  <a:schemeClr val="tx2"/>
                </a:solidFill>
                <a:latin typeface="Arial" charset="0"/>
                <a:ea typeface="Arial" charset="0"/>
                <a:cs typeface="Arial" charset="0"/>
              </a:defRPr>
            </a:lvl5pPr>
          </a:lstStyle>
          <a:p>
            <a:pPr marL="225425" marR="0" lvl="0"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Click to edit Master text styles</a:t>
            </a:r>
          </a:p>
          <a:p>
            <a:pPr marL="225425" marR="0" lvl="1"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Second level</a:t>
            </a:r>
          </a:p>
          <a:p>
            <a:pPr marL="225425" marR="0" lvl="2"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Third level</a:t>
            </a:r>
          </a:p>
          <a:p>
            <a:pPr marL="225425" marR="0" lvl="3" indent="-225425" algn="l" defTabSz="914400" rtl="0" eaLnBrk="1" fontAlgn="auto" latinLnBrk="0" hangingPunct="1">
              <a:lnSpc>
                <a:spcPct val="110000"/>
              </a:lnSpc>
              <a:spcBef>
                <a:spcPts val="1200"/>
              </a:spcBef>
              <a:spcAft>
                <a:spcPts val="0"/>
              </a:spcAft>
              <a:buClr>
                <a:srgbClr val="3E6BB3"/>
              </a:buClr>
              <a:buSzPct val="90000"/>
              <a:buFont typeface="Wingdings 2" panose="05020102010507070707" pitchFamily="18" charset="2"/>
              <a:buChar char="Ã"/>
              <a:tabLst/>
              <a:defRPr/>
            </a:pPr>
            <a:r>
              <a:rPr kumimoji="0" lang="en-US" sz="1200" b="0" i="0" u="none" strike="noStrike" kern="1200" cap="none" spc="0" normalizeH="0" baseline="0" noProof="0">
                <a:ln>
                  <a:noFill/>
                </a:ln>
                <a:solidFill>
                  <a:srgbClr val="373637"/>
                </a:solidFill>
                <a:effectLst/>
                <a:uLnTx/>
                <a:uFillTx/>
                <a:latin typeface="Arial"/>
                <a:cs typeface="Arial" charset="0"/>
              </a:rPr>
              <a:t>Fourth level</a:t>
            </a:r>
          </a:p>
        </p:txBody>
      </p:sp>
      <p:sp>
        <p:nvSpPr>
          <p:cNvPr id="18" name="Text Placeholder 2"/>
          <p:cNvSpPr>
            <a:spLocks noGrp="1"/>
          </p:cNvSpPr>
          <p:nvPr>
            <p:ph type="body" idx="18" hasCustomPrompt="1"/>
          </p:nvPr>
        </p:nvSpPr>
        <p:spPr>
          <a:xfrm>
            <a:off x="3563545" y="4615031"/>
            <a:ext cx="4988303" cy="326223"/>
          </a:xfrm>
        </p:spPr>
        <p:txBody>
          <a:bodyPr anchor="ctr">
            <a:noAutofit/>
          </a:bodyPr>
          <a:lstStyle>
            <a:lvl1pPr marL="0" indent="0">
              <a:lnSpc>
                <a:spcPct val="120000"/>
              </a:lnSpc>
              <a:spcBef>
                <a:spcPts val="1800"/>
              </a:spcBef>
              <a:buNone/>
              <a:defRPr sz="1400" b="1" i="0" cap="all" spc="300" baseline="0">
                <a:solidFill>
                  <a:schemeClr val="tx2"/>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366043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with 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7941" y="2126535"/>
            <a:ext cx="2860717" cy="1384995"/>
          </a:xfrm>
        </p:spPr>
        <p:txBody>
          <a:bodyPr anchor="t" anchorCtr="0">
            <a:spAutoFit/>
          </a:bodyPr>
          <a:lstStyle>
            <a:lvl1pPr>
              <a:lnSpc>
                <a:spcPct val="100000"/>
              </a:lnSpc>
              <a:defRPr sz="3000" baseline="0">
                <a:solidFill>
                  <a:schemeClr val="tx2"/>
                </a:solidFill>
              </a:defRPr>
            </a:lvl1pPr>
          </a:lstStyle>
          <a:p>
            <a:r>
              <a:rPr lang="en-US" dirty="0"/>
              <a:t>Click to edit. Adjust size to 30 – 38 pt.</a:t>
            </a:r>
          </a:p>
        </p:txBody>
      </p:sp>
      <p:sp>
        <p:nvSpPr>
          <p:cNvPr id="3" name="Text Placeholder 2"/>
          <p:cNvSpPr>
            <a:spLocks noGrp="1"/>
          </p:cNvSpPr>
          <p:nvPr>
            <p:ph type="body" idx="1" hasCustomPrompt="1"/>
          </p:nvPr>
        </p:nvSpPr>
        <p:spPr>
          <a:xfrm>
            <a:off x="3585064" y="1647117"/>
            <a:ext cx="5054110" cy="364564"/>
          </a:xfrm>
        </p:spPr>
        <p:txBody>
          <a:bodyPr>
            <a:noAutofit/>
          </a:bodyPr>
          <a:lstStyle>
            <a:lvl1pPr marL="0" indent="0">
              <a:buNone/>
              <a:defRPr sz="1600" b="1" i="0" cap="all" spc="200" baseline="0">
                <a:solidFill>
                  <a:schemeClr val="tx2"/>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0" name="Text Placeholder 2"/>
          <p:cNvSpPr>
            <a:spLocks noGrp="1"/>
          </p:cNvSpPr>
          <p:nvPr>
            <p:ph type="body" idx="17" hasCustomPrompt="1"/>
          </p:nvPr>
        </p:nvSpPr>
        <p:spPr>
          <a:xfrm>
            <a:off x="3585063" y="3590675"/>
            <a:ext cx="5054111" cy="368140"/>
          </a:xfrm>
        </p:spPr>
        <p:txBody>
          <a:bodyPr>
            <a:noAutofit/>
          </a:bodyPr>
          <a:lstStyle>
            <a:lvl1pPr marL="0" indent="0">
              <a:buNone/>
              <a:defRPr sz="1600" b="1" i="0" cap="all" spc="200" baseline="0">
                <a:solidFill>
                  <a:schemeClr val="tx2"/>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1" name="Content Placeholder 4"/>
          <p:cNvSpPr>
            <a:spLocks noGrp="1"/>
          </p:cNvSpPr>
          <p:nvPr>
            <p:ph sz="quarter" idx="18"/>
          </p:nvPr>
        </p:nvSpPr>
        <p:spPr>
          <a:xfrm>
            <a:off x="3585063" y="3976936"/>
            <a:ext cx="5054112" cy="1117229"/>
          </a:xfrm>
        </p:spPr>
        <p:txBody>
          <a:bodyPr>
            <a:spAutoFit/>
          </a:bodyPr>
          <a:lstStyle>
            <a:lvl1pPr algn="l" defTabSz="914400" rtl="0" eaLnBrk="1" latinLnBrk="0" hangingPunct="1">
              <a:lnSpc>
                <a:spcPct val="120000"/>
              </a:lnSpc>
              <a:spcBef>
                <a:spcPts val="600"/>
              </a:spcBef>
              <a:buClr>
                <a:schemeClr val="accent2"/>
              </a:buClr>
              <a:defRPr lang="en-US" sz="1200" kern="1200" dirty="0" smtClean="0">
                <a:solidFill>
                  <a:schemeClr val="tx2"/>
                </a:solidFill>
                <a:latin typeface="+mn-lt"/>
                <a:ea typeface="Arial" charset="0"/>
                <a:cs typeface="Arial" charset="0"/>
              </a:defRPr>
            </a:lvl1pPr>
            <a:lvl2pPr algn="l" defTabSz="914400" rtl="0" eaLnBrk="1" latinLnBrk="0" hangingPunct="1">
              <a:lnSpc>
                <a:spcPct val="120000"/>
              </a:lnSpc>
              <a:spcBef>
                <a:spcPts val="600"/>
              </a:spcBef>
              <a:buClr>
                <a:schemeClr val="accent2"/>
              </a:buClr>
              <a:defRPr lang="en-US" sz="1200" kern="1200" dirty="0" smtClean="0">
                <a:solidFill>
                  <a:schemeClr val="tx2"/>
                </a:solidFill>
                <a:latin typeface="+mn-lt"/>
                <a:ea typeface="Arial" charset="0"/>
                <a:cs typeface="Arial" charset="0"/>
              </a:defRPr>
            </a:lvl2pPr>
            <a:lvl3pPr algn="l" defTabSz="914400" rtl="0" eaLnBrk="1" latinLnBrk="0" hangingPunct="1">
              <a:lnSpc>
                <a:spcPct val="120000"/>
              </a:lnSpc>
              <a:spcBef>
                <a:spcPts val="600"/>
              </a:spcBef>
              <a:buClr>
                <a:schemeClr val="accent2"/>
              </a:buClr>
              <a:defRPr lang="en-US" sz="1200" kern="1200" dirty="0" smtClean="0">
                <a:solidFill>
                  <a:schemeClr val="tx2"/>
                </a:solidFill>
                <a:latin typeface="+mn-lt"/>
                <a:ea typeface="Arial" charset="0"/>
                <a:cs typeface="Arial" charset="0"/>
              </a:defRPr>
            </a:lvl3pPr>
            <a:lvl4pPr algn="l" defTabSz="914400" rtl="0" eaLnBrk="1" latinLnBrk="0" hangingPunct="1">
              <a:lnSpc>
                <a:spcPct val="120000"/>
              </a:lnSpc>
              <a:spcBef>
                <a:spcPts val="600"/>
              </a:spcBef>
              <a:buClr>
                <a:schemeClr val="accent2"/>
              </a:buClr>
              <a:defRPr lang="en-US" sz="1200" kern="1200" dirty="0" smtClean="0">
                <a:solidFill>
                  <a:schemeClr val="tx2"/>
                </a:solidFill>
                <a:latin typeface="+mn-lt"/>
                <a:ea typeface="Arial" charset="0"/>
                <a:cs typeface="Arial" charset="0"/>
              </a:defRPr>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5"/>
          <p:cNvSpPr>
            <a:spLocks noGrp="1"/>
          </p:cNvSpPr>
          <p:nvPr>
            <p:ph type="body" sz="quarter" idx="19"/>
          </p:nvPr>
        </p:nvSpPr>
        <p:spPr>
          <a:xfrm>
            <a:off x="3584575" y="2022475"/>
            <a:ext cx="5054600" cy="1274195"/>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070907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451485" y="1006088"/>
            <a:ext cx="8154632" cy="252557"/>
          </a:xfrm>
          <a:prstGeom prst="rect">
            <a:avLst/>
          </a:prstGeom>
        </p:spPr>
        <p:txBody>
          <a:bodyPr vert="horz" wrap="square" lIns="0" tIns="0" rIns="0" bIns="0" rtlCol="0" anchor="t" anchorCtr="0">
            <a:spAutoFit/>
          </a:bodyPr>
          <a:lstStyle/>
          <a:p>
            <a:r>
              <a:rPr lang="en-US"/>
              <a:t>Click to edit Master title style</a:t>
            </a:r>
            <a:endParaRPr lang="en-US" dirty="0"/>
          </a:p>
        </p:txBody>
      </p:sp>
      <p:sp>
        <p:nvSpPr>
          <p:cNvPr id="3" name="Text Placeholder 2"/>
          <p:cNvSpPr>
            <a:spLocks noGrp="1"/>
          </p:cNvSpPr>
          <p:nvPr>
            <p:ph type="body" sz="quarter" idx="10"/>
          </p:nvPr>
        </p:nvSpPr>
        <p:spPr>
          <a:xfrm>
            <a:off x="450850" y="1554480"/>
            <a:ext cx="8229600" cy="45498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8704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Text Placeholder 4"/>
          <p:cNvSpPr>
            <a:spLocks noGrp="1"/>
          </p:cNvSpPr>
          <p:nvPr>
            <p:ph type="body" sz="quarter" idx="11"/>
          </p:nvPr>
        </p:nvSpPr>
        <p:spPr>
          <a:xfrm>
            <a:off x="450851" y="1554480"/>
            <a:ext cx="3905996" cy="4603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4"/>
          <p:cNvSpPr>
            <a:spLocks noGrp="1"/>
          </p:cNvSpPr>
          <p:nvPr>
            <p:ph type="body" sz="quarter" idx="12"/>
          </p:nvPr>
        </p:nvSpPr>
        <p:spPr>
          <a:xfrm>
            <a:off x="4796939" y="1554480"/>
            <a:ext cx="3905996" cy="4603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7654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ed List &amp; Chart">
    <p:spTree>
      <p:nvGrpSpPr>
        <p:cNvPr id="1" name=""/>
        <p:cNvGrpSpPr/>
        <p:nvPr/>
      </p:nvGrpSpPr>
      <p:grpSpPr>
        <a:xfrm>
          <a:off x="0" y="0"/>
          <a:ext cx="0" cy="0"/>
          <a:chOff x="0" y="0"/>
          <a:chExt cx="0" cy="0"/>
        </a:xfrm>
      </p:grpSpPr>
      <p:sp>
        <p:nvSpPr>
          <p:cNvPr id="2" name="Title 1"/>
          <p:cNvSpPr>
            <a:spLocks noGrp="1"/>
          </p:cNvSpPr>
          <p:nvPr>
            <p:ph type="title"/>
          </p:nvPr>
        </p:nvSpPr>
        <p:spPr>
          <a:xfrm>
            <a:off x="451484" y="1006088"/>
            <a:ext cx="8243187" cy="241799"/>
          </a:xfrm>
        </p:spPr>
        <p:txBody>
          <a:bodyPr/>
          <a:lstStyle/>
          <a:p>
            <a:r>
              <a:rPr lang="en-US"/>
              <a:t>Click to edit Master title style</a:t>
            </a:r>
            <a:endParaRPr lang="en-US" dirty="0"/>
          </a:p>
        </p:txBody>
      </p:sp>
      <p:sp>
        <p:nvSpPr>
          <p:cNvPr id="15" name="Chart Placeholder 14"/>
          <p:cNvSpPr>
            <a:spLocks noGrp="1"/>
          </p:cNvSpPr>
          <p:nvPr>
            <p:ph type="chart" sz="quarter" idx="12"/>
          </p:nvPr>
        </p:nvSpPr>
        <p:spPr>
          <a:xfrm>
            <a:off x="451373" y="2904565"/>
            <a:ext cx="8229600" cy="3087448"/>
          </a:xfrm>
        </p:spPr>
        <p:txBody>
          <a:bodyPr/>
          <a:lstStyle/>
          <a:p>
            <a:r>
              <a:rPr lang="en-US" dirty="0"/>
              <a:t>Click icon to add chart</a:t>
            </a:r>
          </a:p>
        </p:txBody>
      </p:sp>
      <p:sp>
        <p:nvSpPr>
          <p:cNvPr id="6" name="Text Placeholder 2"/>
          <p:cNvSpPr>
            <a:spLocks noGrp="1"/>
          </p:cNvSpPr>
          <p:nvPr>
            <p:ph idx="1"/>
          </p:nvPr>
        </p:nvSpPr>
        <p:spPr>
          <a:xfrm>
            <a:off x="451485" y="1554480"/>
            <a:ext cx="8229111" cy="560153"/>
          </a:xfrm>
          <a:prstGeom prst="rect">
            <a:avLst/>
          </a:prstGeom>
        </p:spPr>
        <p:txBody>
          <a:bodyPr vert="horz" wrap="square" lIns="0" tIns="0" rIns="0" bIns="0" rtlCol="0">
            <a:spAutoFit/>
          </a:bodyPr>
          <a:lstStyle>
            <a:lvl2pPr>
              <a:defRPr/>
            </a:lvl2pPr>
            <a:lvl3pPr marL="398463" indent="0">
              <a:buNone/>
              <a:defRPr/>
            </a:lvl3pPr>
            <a:lvl9pPr marL="3657600" indent="0">
              <a:buNone/>
              <a:defRPr/>
            </a:lvl9pPr>
          </a:lstStyle>
          <a:p>
            <a:pPr lvl="0"/>
            <a:r>
              <a:rPr lang="en-US"/>
              <a:t>Click to edit Master text styles</a:t>
            </a:r>
          </a:p>
          <a:p>
            <a:pPr lvl="1"/>
            <a:r>
              <a:rPr lang="en-US"/>
              <a:t>Second level</a:t>
            </a:r>
          </a:p>
        </p:txBody>
      </p:sp>
      <p:sp>
        <p:nvSpPr>
          <p:cNvPr id="8" name="Text Placeholder 4"/>
          <p:cNvSpPr>
            <a:spLocks noGrp="1"/>
          </p:cNvSpPr>
          <p:nvPr>
            <p:ph type="body" sz="quarter" idx="13" hasCustomPrompt="1"/>
          </p:nvPr>
        </p:nvSpPr>
        <p:spPr>
          <a:xfrm>
            <a:off x="450850" y="6070169"/>
            <a:ext cx="8229600" cy="147752"/>
          </a:xfrm>
        </p:spPr>
        <p:txBody>
          <a:bodyPr/>
          <a:lstStyle>
            <a:lvl1pPr marL="0" indent="0">
              <a:lnSpc>
                <a:spcPct val="100000"/>
              </a:lnSpc>
              <a:spcBef>
                <a:spcPts val="0"/>
              </a:spcBef>
              <a:buFont typeface="Arial" panose="020B0604020202020204" pitchFamily="34" charset="0"/>
              <a:buNone/>
              <a:defRPr sz="900" i="0" baseline="0">
                <a:solidFill>
                  <a:schemeClr val="tx1">
                    <a:lumMod val="50000"/>
                    <a:lumOff val="50000"/>
                  </a:schemeClr>
                </a:solidFill>
              </a:defRPr>
            </a:lvl1pPr>
          </a:lstStyle>
          <a:p>
            <a:pPr lvl="0"/>
            <a:r>
              <a:rPr lang="en-US" dirty="0"/>
              <a:t>Click to insert source</a:t>
            </a:r>
          </a:p>
        </p:txBody>
      </p:sp>
    </p:spTree>
    <p:extLst>
      <p:ext uri="{BB962C8B-B14F-4D97-AF65-F5344CB8AC3E}">
        <p14:creationId xmlns:p14="http://schemas.microsoft.com/office/powerpoint/2010/main" val="1388604781"/>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amp; 2 Charts">
    <p:spTree>
      <p:nvGrpSpPr>
        <p:cNvPr id="1" name=""/>
        <p:cNvGrpSpPr/>
        <p:nvPr/>
      </p:nvGrpSpPr>
      <p:grpSpPr>
        <a:xfrm>
          <a:off x="0" y="0"/>
          <a:ext cx="0" cy="0"/>
          <a:chOff x="0" y="0"/>
          <a:chExt cx="0" cy="0"/>
        </a:xfrm>
      </p:grpSpPr>
      <p:sp>
        <p:nvSpPr>
          <p:cNvPr id="2" name="Title 1"/>
          <p:cNvSpPr>
            <a:spLocks noGrp="1"/>
          </p:cNvSpPr>
          <p:nvPr>
            <p:ph type="title"/>
          </p:nvPr>
        </p:nvSpPr>
        <p:spPr>
          <a:xfrm>
            <a:off x="451484" y="1006088"/>
            <a:ext cx="8243187" cy="241799"/>
          </a:xfrm>
        </p:spPr>
        <p:txBody>
          <a:bodyPr/>
          <a:lstStyle/>
          <a:p>
            <a:r>
              <a:rPr lang="en-US"/>
              <a:t>Click to edit Master title style</a:t>
            </a:r>
            <a:endParaRPr lang="en-US" dirty="0"/>
          </a:p>
        </p:txBody>
      </p:sp>
      <p:sp>
        <p:nvSpPr>
          <p:cNvPr id="15" name="Chart Placeholder 14"/>
          <p:cNvSpPr>
            <a:spLocks noGrp="1"/>
          </p:cNvSpPr>
          <p:nvPr>
            <p:ph type="chart" sz="quarter" idx="12"/>
          </p:nvPr>
        </p:nvSpPr>
        <p:spPr>
          <a:xfrm>
            <a:off x="450850" y="2905545"/>
            <a:ext cx="4013574" cy="3090672"/>
          </a:xfrm>
        </p:spPr>
        <p:txBody>
          <a:bodyPr/>
          <a:lstStyle/>
          <a:p>
            <a:r>
              <a:rPr lang="en-US" dirty="0"/>
              <a:t>Click icon to add chart</a:t>
            </a:r>
          </a:p>
        </p:txBody>
      </p:sp>
      <p:sp>
        <p:nvSpPr>
          <p:cNvPr id="6" name="Text Placeholder 2"/>
          <p:cNvSpPr>
            <a:spLocks noGrp="1"/>
          </p:cNvSpPr>
          <p:nvPr>
            <p:ph idx="1" hasCustomPrompt="1"/>
          </p:nvPr>
        </p:nvSpPr>
        <p:spPr>
          <a:xfrm>
            <a:off x="451485" y="1554480"/>
            <a:ext cx="8229111" cy="560153"/>
          </a:xfrm>
          <a:prstGeom prst="rect">
            <a:avLst/>
          </a:prstGeom>
        </p:spPr>
        <p:txBody>
          <a:bodyPr vert="horz" wrap="square" lIns="0" tIns="0" rIns="0" bIns="0" rtlCol="0">
            <a:spAutoFit/>
          </a:bodyPr>
          <a:lstStyle/>
          <a:p>
            <a:pPr lvl="0"/>
            <a:r>
              <a:rPr lang="en-US" dirty="0"/>
              <a:t>Click to edit Master text</a:t>
            </a:r>
          </a:p>
          <a:p>
            <a:pPr lvl="1"/>
            <a:r>
              <a:rPr lang="en-US" dirty="0"/>
              <a:t>Second level</a:t>
            </a:r>
          </a:p>
        </p:txBody>
      </p:sp>
      <p:sp>
        <p:nvSpPr>
          <p:cNvPr id="8" name="Chart Placeholder 14"/>
          <p:cNvSpPr>
            <a:spLocks noGrp="1"/>
          </p:cNvSpPr>
          <p:nvPr>
            <p:ph type="chart" sz="quarter" idx="14"/>
          </p:nvPr>
        </p:nvSpPr>
        <p:spPr>
          <a:xfrm>
            <a:off x="4659581" y="2905545"/>
            <a:ext cx="4013574" cy="3090672"/>
          </a:xfrm>
        </p:spPr>
        <p:txBody>
          <a:bodyPr/>
          <a:lstStyle/>
          <a:p>
            <a:r>
              <a:rPr lang="en-US" dirty="0"/>
              <a:t>Click icon to add chart</a:t>
            </a:r>
          </a:p>
        </p:txBody>
      </p:sp>
      <p:sp>
        <p:nvSpPr>
          <p:cNvPr id="10" name="Text Placeholder 4"/>
          <p:cNvSpPr>
            <a:spLocks noGrp="1"/>
          </p:cNvSpPr>
          <p:nvPr>
            <p:ph type="body" sz="quarter" idx="13" hasCustomPrompt="1"/>
          </p:nvPr>
        </p:nvSpPr>
        <p:spPr>
          <a:xfrm>
            <a:off x="450850" y="6070169"/>
            <a:ext cx="8229600" cy="147752"/>
          </a:xfrm>
        </p:spPr>
        <p:txBody>
          <a:bodyPr/>
          <a:lstStyle>
            <a:lvl1pPr marL="0" indent="0">
              <a:lnSpc>
                <a:spcPct val="100000"/>
              </a:lnSpc>
              <a:spcBef>
                <a:spcPts val="0"/>
              </a:spcBef>
              <a:buFont typeface="Arial" panose="020B0604020202020204" pitchFamily="34" charset="0"/>
              <a:buNone/>
              <a:defRPr sz="900" i="0" baseline="0">
                <a:solidFill>
                  <a:schemeClr val="tx1">
                    <a:lumMod val="50000"/>
                    <a:lumOff val="50000"/>
                  </a:schemeClr>
                </a:solidFill>
              </a:defRPr>
            </a:lvl1pPr>
          </a:lstStyle>
          <a:p>
            <a:pPr lvl="0"/>
            <a:r>
              <a:rPr lang="en-US" dirty="0"/>
              <a:t>Click to insert source</a:t>
            </a:r>
          </a:p>
        </p:txBody>
      </p:sp>
    </p:spTree>
    <p:extLst>
      <p:ext uri="{BB962C8B-B14F-4D97-AF65-F5344CB8AC3E}">
        <p14:creationId xmlns:p14="http://schemas.microsoft.com/office/powerpoint/2010/main" val="41405985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Charts">
    <p:spTree>
      <p:nvGrpSpPr>
        <p:cNvPr id="1" name=""/>
        <p:cNvGrpSpPr/>
        <p:nvPr/>
      </p:nvGrpSpPr>
      <p:grpSpPr>
        <a:xfrm>
          <a:off x="0" y="0"/>
          <a:ext cx="0" cy="0"/>
          <a:chOff x="0" y="0"/>
          <a:chExt cx="0" cy="0"/>
        </a:xfrm>
      </p:grpSpPr>
      <p:sp>
        <p:nvSpPr>
          <p:cNvPr id="2" name="Title 1"/>
          <p:cNvSpPr>
            <a:spLocks noGrp="1"/>
          </p:cNvSpPr>
          <p:nvPr>
            <p:ph type="title"/>
          </p:nvPr>
        </p:nvSpPr>
        <p:spPr>
          <a:xfrm>
            <a:off x="451484" y="1006088"/>
            <a:ext cx="8243187" cy="241799"/>
          </a:xfrm>
        </p:spPr>
        <p:txBody>
          <a:bodyPr/>
          <a:lstStyle/>
          <a:p>
            <a:r>
              <a:rPr lang="en-US"/>
              <a:t>Click to edit Master title style</a:t>
            </a:r>
            <a:endParaRPr lang="en-US" dirty="0"/>
          </a:p>
        </p:txBody>
      </p:sp>
      <p:sp>
        <p:nvSpPr>
          <p:cNvPr id="6" name="Text Placeholder 2"/>
          <p:cNvSpPr>
            <a:spLocks noGrp="1"/>
          </p:cNvSpPr>
          <p:nvPr>
            <p:ph idx="1"/>
          </p:nvPr>
        </p:nvSpPr>
        <p:spPr>
          <a:xfrm>
            <a:off x="451485" y="1554479"/>
            <a:ext cx="4059936" cy="2176272"/>
          </a:xfrm>
          <a:prstGeom prst="rect">
            <a:avLst/>
          </a:prstGeom>
        </p:spPr>
        <p:txBody>
          <a:bodyPr vert="horz" wrap="square" lIns="0" tIns="0" rIns="0" bIns="0" rtlCol="0">
            <a:spAutoFit/>
          </a:bodyPr>
          <a:lstStyle>
            <a:lvl2pPr>
              <a:defRPr/>
            </a:lvl2pPr>
            <a:lvl3pPr marL="398463" indent="0">
              <a:buNone/>
              <a:defRPr/>
            </a:lvl3pPr>
            <a:lvl9pPr marL="3657600" indent="0">
              <a:buNone/>
              <a:defRPr/>
            </a:lvl9pPr>
          </a:lstStyle>
          <a:p>
            <a:pPr lvl="0"/>
            <a:r>
              <a:rPr lang="en-US"/>
              <a:t>Click to edit Master text styles</a:t>
            </a:r>
          </a:p>
          <a:p>
            <a:pPr lvl="1"/>
            <a:r>
              <a:rPr lang="en-US"/>
              <a:t>Second level</a:t>
            </a:r>
          </a:p>
        </p:txBody>
      </p:sp>
      <p:sp>
        <p:nvSpPr>
          <p:cNvPr id="8" name="Text Placeholder 4"/>
          <p:cNvSpPr>
            <a:spLocks noGrp="1"/>
          </p:cNvSpPr>
          <p:nvPr>
            <p:ph type="body" sz="quarter" idx="13" hasCustomPrompt="1"/>
          </p:nvPr>
        </p:nvSpPr>
        <p:spPr>
          <a:xfrm>
            <a:off x="450850" y="6070169"/>
            <a:ext cx="8229600" cy="147752"/>
          </a:xfrm>
        </p:spPr>
        <p:txBody>
          <a:bodyPr/>
          <a:lstStyle>
            <a:lvl1pPr marL="0" indent="0">
              <a:lnSpc>
                <a:spcPct val="100000"/>
              </a:lnSpc>
              <a:spcBef>
                <a:spcPts val="0"/>
              </a:spcBef>
              <a:buFont typeface="Arial" panose="020B0604020202020204" pitchFamily="34" charset="0"/>
              <a:buNone/>
              <a:defRPr sz="900" i="0" baseline="0">
                <a:solidFill>
                  <a:schemeClr val="tx1">
                    <a:lumMod val="50000"/>
                    <a:lumOff val="50000"/>
                  </a:schemeClr>
                </a:solidFill>
              </a:defRPr>
            </a:lvl1pPr>
          </a:lstStyle>
          <a:p>
            <a:pPr lvl="0"/>
            <a:r>
              <a:rPr lang="en-US" dirty="0"/>
              <a:t>Click to insert source</a:t>
            </a:r>
          </a:p>
        </p:txBody>
      </p:sp>
      <p:sp>
        <p:nvSpPr>
          <p:cNvPr id="7" name="Text Placeholder 2"/>
          <p:cNvSpPr>
            <a:spLocks noGrp="1"/>
          </p:cNvSpPr>
          <p:nvPr>
            <p:ph idx="14"/>
          </p:nvPr>
        </p:nvSpPr>
        <p:spPr>
          <a:xfrm>
            <a:off x="453278" y="3826142"/>
            <a:ext cx="4059936" cy="2176272"/>
          </a:xfrm>
          <a:prstGeom prst="rect">
            <a:avLst/>
          </a:prstGeom>
        </p:spPr>
        <p:txBody>
          <a:bodyPr vert="horz" wrap="square" lIns="0" tIns="0" rIns="0" bIns="0" rtlCol="0">
            <a:spAutoFit/>
          </a:bodyPr>
          <a:lstStyle>
            <a:lvl2pPr>
              <a:defRPr/>
            </a:lvl2pPr>
            <a:lvl3pPr marL="398463" indent="0">
              <a:buNone/>
              <a:defRPr/>
            </a:lvl3pPr>
            <a:lvl9pPr marL="3657600" indent="0">
              <a:buNone/>
              <a:defRPr/>
            </a:lvl9pPr>
          </a:lstStyle>
          <a:p>
            <a:pPr lvl="0"/>
            <a:r>
              <a:rPr lang="en-US"/>
              <a:t>Click to edit Master text styles</a:t>
            </a:r>
          </a:p>
          <a:p>
            <a:pPr lvl="1"/>
            <a:r>
              <a:rPr lang="en-US"/>
              <a:t>Second level</a:t>
            </a:r>
          </a:p>
        </p:txBody>
      </p:sp>
      <p:sp>
        <p:nvSpPr>
          <p:cNvPr id="9" name="Text Placeholder 2"/>
          <p:cNvSpPr>
            <a:spLocks noGrp="1"/>
          </p:cNvSpPr>
          <p:nvPr>
            <p:ph idx="15"/>
          </p:nvPr>
        </p:nvSpPr>
        <p:spPr>
          <a:xfrm>
            <a:off x="4616486" y="1556271"/>
            <a:ext cx="4059936" cy="2176272"/>
          </a:xfrm>
          <a:prstGeom prst="rect">
            <a:avLst/>
          </a:prstGeom>
        </p:spPr>
        <p:txBody>
          <a:bodyPr vert="horz" wrap="square" lIns="0" tIns="0" rIns="0" bIns="0" rtlCol="0">
            <a:spAutoFit/>
          </a:bodyPr>
          <a:lstStyle>
            <a:lvl2pPr>
              <a:defRPr/>
            </a:lvl2pPr>
            <a:lvl3pPr marL="398463" indent="0">
              <a:buNone/>
              <a:defRPr/>
            </a:lvl3pPr>
            <a:lvl9pPr marL="3657600" indent="0">
              <a:buNone/>
              <a:defRPr/>
            </a:lvl9pPr>
          </a:lstStyle>
          <a:p>
            <a:pPr lvl="0"/>
            <a:r>
              <a:rPr lang="en-US"/>
              <a:t>Click to edit Master text styles</a:t>
            </a:r>
          </a:p>
          <a:p>
            <a:pPr lvl="1"/>
            <a:r>
              <a:rPr lang="en-US"/>
              <a:t>Second level</a:t>
            </a:r>
          </a:p>
        </p:txBody>
      </p:sp>
      <p:sp>
        <p:nvSpPr>
          <p:cNvPr id="10" name="Text Placeholder 2"/>
          <p:cNvSpPr>
            <a:spLocks noGrp="1"/>
          </p:cNvSpPr>
          <p:nvPr>
            <p:ph idx="16"/>
          </p:nvPr>
        </p:nvSpPr>
        <p:spPr>
          <a:xfrm>
            <a:off x="4618279" y="3827934"/>
            <a:ext cx="4059936" cy="2176272"/>
          </a:xfrm>
          <a:prstGeom prst="rect">
            <a:avLst/>
          </a:prstGeom>
        </p:spPr>
        <p:txBody>
          <a:bodyPr vert="horz" wrap="square" lIns="0" tIns="0" rIns="0" bIns="0" rtlCol="0">
            <a:spAutoFit/>
          </a:bodyPr>
          <a:lstStyle>
            <a:lvl2pPr>
              <a:defRPr/>
            </a:lvl2pPr>
            <a:lvl3pPr marL="398463" indent="0">
              <a:buNone/>
              <a:defRPr/>
            </a:lvl3pPr>
            <a:lvl9pPr marL="3657600" indent="0">
              <a:buNone/>
              <a:defRPr/>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071457568"/>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ulleted List &amp; 3 Add Ons">
    <p:spTree>
      <p:nvGrpSpPr>
        <p:cNvPr id="1" name=""/>
        <p:cNvGrpSpPr/>
        <p:nvPr/>
      </p:nvGrpSpPr>
      <p:grpSpPr>
        <a:xfrm>
          <a:off x="0" y="0"/>
          <a:ext cx="0" cy="0"/>
          <a:chOff x="0" y="0"/>
          <a:chExt cx="0" cy="0"/>
        </a:xfrm>
      </p:grpSpPr>
      <p:sp>
        <p:nvSpPr>
          <p:cNvPr id="2" name="Title 1"/>
          <p:cNvSpPr>
            <a:spLocks noGrp="1"/>
          </p:cNvSpPr>
          <p:nvPr>
            <p:ph type="title"/>
          </p:nvPr>
        </p:nvSpPr>
        <p:spPr>
          <a:xfrm>
            <a:off x="451484" y="1006088"/>
            <a:ext cx="8243187" cy="241799"/>
          </a:xfrm>
        </p:spPr>
        <p:txBody>
          <a:bodyPr/>
          <a:lstStyle/>
          <a:p>
            <a:r>
              <a:rPr lang="en-US"/>
              <a:t>Click to edit Master title style</a:t>
            </a:r>
            <a:endParaRPr lang="en-US" dirty="0"/>
          </a:p>
        </p:txBody>
      </p:sp>
      <p:sp>
        <p:nvSpPr>
          <p:cNvPr id="6" name="Text Placeholder 2"/>
          <p:cNvSpPr>
            <a:spLocks noGrp="1"/>
          </p:cNvSpPr>
          <p:nvPr>
            <p:ph idx="1" hasCustomPrompt="1"/>
          </p:nvPr>
        </p:nvSpPr>
        <p:spPr>
          <a:xfrm>
            <a:off x="451485" y="1554479"/>
            <a:ext cx="8229111" cy="560153"/>
          </a:xfrm>
          <a:prstGeom prst="rect">
            <a:avLst/>
          </a:prstGeom>
        </p:spPr>
        <p:txBody>
          <a:bodyPr vert="horz" wrap="square" lIns="0" tIns="0" rIns="0" bIns="0" rtlCol="0">
            <a:spAutoFit/>
          </a:bodyPr>
          <a:lstStyle/>
          <a:p>
            <a:pPr lvl="0"/>
            <a:r>
              <a:rPr lang="en-US" dirty="0"/>
              <a:t>Click to edit Master text</a:t>
            </a:r>
          </a:p>
          <a:p>
            <a:pPr lvl="1"/>
            <a:r>
              <a:rPr lang="en-US" dirty="0"/>
              <a:t>Second level</a:t>
            </a:r>
          </a:p>
        </p:txBody>
      </p:sp>
      <p:sp>
        <p:nvSpPr>
          <p:cNvPr id="4" name="Content Placeholder 3"/>
          <p:cNvSpPr>
            <a:spLocks noGrp="1"/>
          </p:cNvSpPr>
          <p:nvPr>
            <p:ph sz="quarter" idx="14"/>
          </p:nvPr>
        </p:nvSpPr>
        <p:spPr>
          <a:xfrm>
            <a:off x="450851" y="3646844"/>
            <a:ext cx="2533697" cy="229788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
          <p:cNvSpPr>
            <a:spLocks noGrp="1" noChangeAspect="1"/>
          </p:cNvSpPr>
          <p:nvPr>
            <p:ph sz="quarter" idx="15"/>
          </p:nvPr>
        </p:nvSpPr>
        <p:spPr>
          <a:xfrm>
            <a:off x="3305151" y="3646844"/>
            <a:ext cx="2533697" cy="229788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3"/>
          <p:cNvSpPr>
            <a:spLocks noGrp="1"/>
          </p:cNvSpPr>
          <p:nvPr>
            <p:ph sz="quarter" idx="16"/>
          </p:nvPr>
        </p:nvSpPr>
        <p:spPr>
          <a:xfrm>
            <a:off x="6139458" y="3646844"/>
            <a:ext cx="2533697" cy="229788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4"/>
          <p:cNvSpPr>
            <a:spLocks noGrp="1"/>
          </p:cNvSpPr>
          <p:nvPr>
            <p:ph type="body" sz="quarter" idx="13" hasCustomPrompt="1"/>
          </p:nvPr>
        </p:nvSpPr>
        <p:spPr>
          <a:xfrm>
            <a:off x="450850" y="6070169"/>
            <a:ext cx="8229600" cy="147752"/>
          </a:xfrm>
        </p:spPr>
        <p:txBody>
          <a:bodyPr/>
          <a:lstStyle>
            <a:lvl1pPr marL="0" indent="0">
              <a:lnSpc>
                <a:spcPct val="100000"/>
              </a:lnSpc>
              <a:spcBef>
                <a:spcPts val="0"/>
              </a:spcBef>
              <a:buFont typeface="Arial" panose="020B0604020202020204" pitchFamily="34" charset="0"/>
              <a:buNone/>
              <a:defRPr sz="900" i="0" baseline="0">
                <a:solidFill>
                  <a:schemeClr val="tx1">
                    <a:lumMod val="50000"/>
                    <a:lumOff val="50000"/>
                  </a:schemeClr>
                </a:solidFill>
              </a:defRPr>
            </a:lvl1pPr>
          </a:lstStyle>
          <a:p>
            <a:pPr lvl="0"/>
            <a:r>
              <a:rPr lang="en-US" dirty="0"/>
              <a:t>Click to insert source</a:t>
            </a:r>
          </a:p>
        </p:txBody>
      </p:sp>
    </p:spTree>
    <p:extLst>
      <p:ext uri="{BB962C8B-B14F-4D97-AF65-F5344CB8AC3E}">
        <p14:creationId xmlns:p14="http://schemas.microsoft.com/office/powerpoint/2010/main" val="1461003622"/>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ed List &amp; Chart Columns">
    <p:spTree>
      <p:nvGrpSpPr>
        <p:cNvPr id="1" name=""/>
        <p:cNvGrpSpPr/>
        <p:nvPr/>
      </p:nvGrpSpPr>
      <p:grpSpPr>
        <a:xfrm>
          <a:off x="0" y="0"/>
          <a:ext cx="0" cy="0"/>
          <a:chOff x="0" y="0"/>
          <a:chExt cx="0" cy="0"/>
        </a:xfrm>
      </p:grpSpPr>
      <p:sp>
        <p:nvSpPr>
          <p:cNvPr id="15" name="Chart Placeholder 14"/>
          <p:cNvSpPr>
            <a:spLocks noGrp="1"/>
          </p:cNvSpPr>
          <p:nvPr>
            <p:ph type="chart" sz="quarter" idx="12"/>
          </p:nvPr>
        </p:nvSpPr>
        <p:spPr>
          <a:xfrm>
            <a:off x="3905027" y="1554480"/>
            <a:ext cx="4830182" cy="3361765"/>
          </a:xfrm>
        </p:spPr>
        <p:txBody>
          <a:bodyPr/>
          <a:lstStyle>
            <a:lvl1pPr algn="l">
              <a:defRPr/>
            </a:lvl1pPr>
          </a:lstStyle>
          <a:p>
            <a:r>
              <a:rPr lang="en-US" dirty="0"/>
              <a:t>Click icon to add chart</a:t>
            </a:r>
          </a:p>
        </p:txBody>
      </p:sp>
      <p:sp>
        <p:nvSpPr>
          <p:cNvPr id="4" name="Text Placeholder 3"/>
          <p:cNvSpPr>
            <a:spLocks noGrp="1"/>
          </p:cNvSpPr>
          <p:nvPr>
            <p:ph type="body" sz="quarter" idx="14"/>
          </p:nvPr>
        </p:nvSpPr>
        <p:spPr>
          <a:xfrm>
            <a:off x="450850" y="1554480"/>
            <a:ext cx="3357563" cy="445635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4"/>
          <p:cNvSpPr>
            <a:spLocks noGrp="1"/>
          </p:cNvSpPr>
          <p:nvPr>
            <p:ph type="body" sz="quarter" idx="13" hasCustomPrompt="1"/>
          </p:nvPr>
        </p:nvSpPr>
        <p:spPr>
          <a:xfrm>
            <a:off x="450850" y="6070169"/>
            <a:ext cx="8229600" cy="147752"/>
          </a:xfrm>
        </p:spPr>
        <p:txBody>
          <a:bodyPr/>
          <a:lstStyle>
            <a:lvl1pPr marL="0" indent="0">
              <a:lnSpc>
                <a:spcPct val="100000"/>
              </a:lnSpc>
              <a:spcBef>
                <a:spcPts val="0"/>
              </a:spcBef>
              <a:buFont typeface="Arial" panose="020B0604020202020204" pitchFamily="34" charset="0"/>
              <a:buNone/>
              <a:defRPr sz="900" i="0" baseline="0">
                <a:solidFill>
                  <a:schemeClr val="tx1">
                    <a:lumMod val="50000"/>
                    <a:lumOff val="50000"/>
                  </a:schemeClr>
                </a:solidFill>
              </a:defRPr>
            </a:lvl1pPr>
          </a:lstStyle>
          <a:p>
            <a:pPr lvl="0"/>
            <a:r>
              <a:rPr lang="en-US" dirty="0"/>
              <a:t>Click to insert source</a:t>
            </a:r>
          </a:p>
        </p:txBody>
      </p:sp>
      <p:sp>
        <p:nvSpPr>
          <p:cNvPr id="6" name="Title 1"/>
          <p:cNvSpPr>
            <a:spLocks noGrp="1"/>
          </p:cNvSpPr>
          <p:nvPr>
            <p:ph type="title"/>
          </p:nvPr>
        </p:nvSpPr>
        <p:spPr>
          <a:xfrm>
            <a:off x="451484" y="1006088"/>
            <a:ext cx="8243187" cy="241799"/>
          </a:xfrm>
        </p:spPr>
        <p:txBody>
          <a:bodyPr/>
          <a:lstStyle/>
          <a:p>
            <a:r>
              <a:rPr lang="en-US"/>
              <a:t>Click to edit Master title style</a:t>
            </a:r>
            <a:endParaRPr lang="en-US" dirty="0"/>
          </a:p>
        </p:txBody>
      </p:sp>
    </p:spTree>
    <p:extLst>
      <p:ext uri="{BB962C8B-B14F-4D97-AF65-F5344CB8AC3E}">
        <p14:creationId xmlns:p14="http://schemas.microsoft.com/office/powerpoint/2010/main" val="9214956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with No Content">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451485" y="1006088"/>
            <a:ext cx="8251450" cy="249299"/>
          </a:xfrm>
          <a:prstGeom prst="rect">
            <a:avLst/>
          </a:prstGeom>
        </p:spPr>
        <p:txBody>
          <a:bodyPr vert="horz" wrap="square" lIns="0" tIns="0" rIns="0" bIns="0" rtlCol="0" anchor="t" anchorCtr="0">
            <a:spAutoFit/>
          </a:bodyPr>
          <a:lstStyle/>
          <a:p>
            <a:r>
              <a:rPr lang="en-US"/>
              <a:t>Click to edit Master title style</a:t>
            </a:r>
            <a:endParaRPr lang="en-US" dirty="0"/>
          </a:p>
        </p:txBody>
      </p:sp>
    </p:spTree>
    <p:extLst>
      <p:ext uri="{BB962C8B-B14F-4D97-AF65-F5344CB8AC3E}">
        <p14:creationId xmlns:p14="http://schemas.microsoft.com/office/powerpoint/2010/main" val="1416601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6" name="Rectangle 5"/>
          <p:cNvSpPr/>
          <p:nvPr userDrawn="1"/>
        </p:nvSpPr>
        <p:spPr>
          <a:xfrm>
            <a:off x="0" y="0"/>
            <a:ext cx="9144000" cy="6015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charset="0"/>
            </a:endParaRP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1"/>
          </a:xfrm>
          <a:prstGeom prst="rect">
            <a:avLst/>
          </a:prstGeom>
        </p:spPr>
      </p:pic>
      <p:sp>
        <p:nvSpPr>
          <p:cNvPr id="4" name="Title 1"/>
          <p:cNvSpPr>
            <a:spLocks noGrp="1"/>
          </p:cNvSpPr>
          <p:nvPr>
            <p:ph type="ctrTitle" hasCustomPrompt="1"/>
          </p:nvPr>
        </p:nvSpPr>
        <p:spPr>
          <a:xfrm>
            <a:off x="454958" y="3200207"/>
            <a:ext cx="7772400" cy="415498"/>
          </a:xfrm>
        </p:spPr>
        <p:txBody>
          <a:bodyPr anchor="t" anchorCtr="0">
            <a:spAutoFit/>
          </a:bodyPr>
          <a:lstStyle>
            <a:lvl1pPr algn="l">
              <a:defRPr sz="3000" baseline="0"/>
            </a:lvl1pPr>
          </a:lstStyle>
          <a:p>
            <a:r>
              <a:rPr lang="en-US" dirty="0"/>
              <a:t>Click to Edit. Adjust size from 30 – 38 pt.</a:t>
            </a:r>
          </a:p>
        </p:txBody>
      </p:sp>
    </p:spTree>
    <p:extLst>
      <p:ext uri="{BB962C8B-B14F-4D97-AF65-F5344CB8AC3E}">
        <p14:creationId xmlns:p14="http://schemas.microsoft.com/office/powerpoint/2010/main" val="451883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 Taupe">
    <p:spTree>
      <p:nvGrpSpPr>
        <p:cNvPr id="1" name=""/>
        <p:cNvGrpSpPr/>
        <p:nvPr/>
      </p:nvGrpSpPr>
      <p:grpSpPr>
        <a:xfrm>
          <a:off x="0" y="0"/>
          <a:ext cx="0" cy="0"/>
          <a:chOff x="0" y="0"/>
          <a:chExt cx="0" cy="0"/>
        </a:xfrm>
      </p:grpSpPr>
      <p:sp>
        <p:nvSpPr>
          <p:cNvPr id="6" name="Rectangle 5"/>
          <p:cNvSpPr/>
          <p:nvPr userDrawn="1"/>
        </p:nvSpPr>
        <p:spPr>
          <a:xfrm>
            <a:off x="0" y="0"/>
            <a:ext cx="9144000" cy="6015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1"/>
          <p:cNvSpPr>
            <a:spLocks noGrp="1"/>
          </p:cNvSpPr>
          <p:nvPr>
            <p:ph type="ctrTitle" hasCustomPrompt="1"/>
          </p:nvPr>
        </p:nvSpPr>
        <p:spPr>
          <a:xfrm>
            <a:off x="454958" y="3200207"/>
            <a:ext cx="7772400" cy="415498"/>
          </a:xfrm>
        </p:spPr>
        <p:txBody>
          <a:bodyPr anchor="t" anchorCtr="0">
            <a:spAutoFit/>
          </a:bodyPr>
          <a:lstStyle>
            <a:lvl1pPr algn="l">
              <a:defRPr sz="3000"/>
            </a:lvl1pPr>
          </a:lstStyle>
          <a:p>
            <a:r>
              <a:rPr lang="en-US" dirty="0"/>
              <a:t>Click to Edit. Adjust size from 30 – 38 pt.</a:t>
            </a:r>
          </a:p>
        </p:txBody>
      </p:sp>
    </p:spTree>
    <p:extLst>
      <p:ext uri="{BB962C8B-B14F-4D97-AF65-F5344CB8AC3E}">
        <p14:creationId xmlns:p14="http://schemas.microsoft.com/office/powerpoint/2010/main" val="32503801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Divider Blue">
    <p:spTree>
      <p:nvGrpSpPr>
        <p:cNvPr id="1" name=""/>
        <p:cNvGrpSpPr/>
        <p:nvPr/>
      </p:nvGrpSpPr>
      <p:grpSpPr>
        <a:xfrm>
          <a:off x="0" y="0"/>
          <a:ext cx="0" cy="0"/>
          <a:chOff x="0" y="0"/>
          <a:chExt cx="0" cy="0"/>
        </a:xfrm>
      </p:grpSpPr>
      <p:sp>
        <p:nvSpPr>
          <p:cNvPr id="6" name="Rectangle 5"/>
          <p:cNvSpPr/>
          <p:nvPr userDrawn="1"/>
        </p:nvSpPr>
        <p:spPr>
          <a:xfrm>
            <a:off x="0" y="0"/>
            <a:ext cx="9144000" cy="6015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a:spLocks noGrp="1"/>
          </p:cNvSpPr>
          <p:nvPr>
            <p:ph type="ctrTitle" hasCustomPrompt="1"/>
          </p:nvPr>
        </p:nvSpPr>
        <p:spPr>
          <a:xfrm>
            <a:off x="454958" y="3200207"/>
            <a:ext cx="7772400" cy="415498"/>
          </a:xfrm>
        </p:spPr>
        <p:txBody>
          <a:bodyPr anchor="t" anchorCtr="0">
            <a:spAutoFit/>
          </a:bodyPr>
          <a:lstStyle>
            <a:lvl1pPr algn="l">
              <a:defRPr sz="3000">
                <a:solidFill>
                  <a:schemeClr val="bg1"/>
                </a:solidFill>
              </a:defRPr>
            </a:lvl1pPr>
          </a:lstStyle>
          <a:p>
            <a:r>
              <a:rPr lang="en-US" dirty="0"/>
              <a:t>Click to Edit. Adjust size from 30 – 38 pt.</a:t>
            </a:r>
          </a:p>
        </p:txBody>
      </p:sp>
    </p:spTree>
    <p:extLst>
      <p:ext uri="{BB962C8B-B14F-4D97-AF65-F5344CB8AC3E}">
        <p14:creationId xmlns:p14="http://schemas.microsoft.com/office/powerpoint/2010/main" val="3738384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Divider Yellow">
    <p:spTree>
      <p:nvGrpSpPr>
        <p:cNvPr id="1" name=""/>
        <p:cNvGrpSpPr/>
        <p:nvPr/>
      </p:nvGrpSpPr>
      <p:grpSpPr>
        <a:xfrm>
          <a:off x="0" y="0"/>
          <a:ext cx="0" cy="0"/>
          <a:chOff x="0" y="0"/>
          <a:chExt cx="0" cy="0"/>
        </a:xfrm>
      </p:grpSpPr>
      <p:sp>
        <p:nvSpPr>
          <p:cNvPr id="6" name="Rectangle 5"/>
          <p:cNvSpPr/>
          <p:nvPr userDrawn="1"/>
        </p:nvSpPr>
        <p:spPr>
          <a:xfrm>
            <a:off x="0" y="0"/>
            <a:ext cx="9144000" cy="6015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a:spLocks noGrp="1"/>
          </p:cNvSpPr>
          <p:nvPr>
            <p:ph type="ctrTitle" hasCustomPrompt="1"/>
          </p:nvPr>
        </p:nvSpPr>
        <p:spPr>
          <a:xfrm>
            <a:off x="454958" y="3200207"/>
            <a:ext cx="7772400" cy="415498"/>
          </a:xfrm>
        </p:spPr>
        <p:txBody>
          <a:bodyPr anchor="t" anchorCtr="0">
            <a:spAutoFit/>
          </a:bodyPr>
          <a:lstStyle>
            <a:lvl1pPr algn="l">
              <a:defRPr sz="3000"/>
            </a:lvl1pPr>
          </a:lstStyle>
          <a:p>
            <a:r>
              <a:rPr lang="en-US" dirty="0"/>
              <a:t>Click to Edit. Adjust size from 30 – 38 pt.</a:t>
            </a:r>
          </a:p>
        </p:txBody>
      </p:sp>
    </p:spTree>
    <p:extLst>
      <p:ext uri="{BB962C8B-B14F-4D97-AF65-F5344CB8AC3E}">
        <p14:creationId xmlns:p14="http://schemas.microsoft.com/office/powerpoint/2010/main" val="24355354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Blue">
    <p:spTree>
      <p:nvGrpSpPr>
        <p:cNvPr id="1" name=""/>
        <p:cNvGrpSpPr/>
        <p:nvPr/>
      </p:nvGrpSpPr>
      <p:grpSpPr>
        <a:xfrm>
          <a:off x="0" y="0"/>
          <a:ext cx="0" cy="0"/>
          <a:chOff x="0" y="0"/>
          <a:chExt cx="0" cy="0"/>
        </a:xfrm>
      </p:grpSpPr>
      <p:sp>
        <p:nvSpPr>
          <p:cNvPr id="8" name="Slide Number Placeholder 7"/>
          <p:cNvSpPr>
            <a:spLocks noGrp="1"/>
          </p:cNvSpPr>
          <p:nvPr>
            <p:ph type="sldNum" sz="quarter" idx="10"/>
          </p:nvPr>
        </p:nvSpPr>
        <p:spPr>
          <a:xfrm>
            <a:off x="6861605" y="6601191"/>
            <a:ext cx="2057400" cy="153888"/>
          </a:xfrm>
          <a:prstGeom prst="rect">
            <a:avLst/>
          </a:prstGeom>
        </p:spPr>
        <p:txBody>
          <a:bodyPr/>
          <a:lstStyle>
            <a:lvl1pPr>
              <a:defRPr b="0" i="0">
                <a:latin typeface="Arial" charset="0"/>
              </a:defRPr>
            </a:lvl1pPr>
          </a:lstStyle>
          <a:p>
            <a:fld id="{DF8096FD-41B5-2F46-9EA1-01A78F535848}" type="slidenum">
              <a:rPr lang="en-US" smtClean="0"/>
              <a:pPr/>
              <a:t>‹#›</a:t>
            </a:fld>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itle 1"/>
          <p:cNvSpPr>
            <a:spLocks noGrp="1"/>
          </p:cNvSpPr>
          <p:nvPr>
            <p:ph type="ctrTitle"/>
          </p:nvPr>
        </p:nvSpPr>
        <p:spPr>
          <a:xfrm>
            <a:off x="685800" y="2448862"/>
            <a:ext cx="7772400" cy="609398"/>
          </a:xfrm>
        </p:spPr>
        <p:txBody>
          <a:bodyPr anchor="t" anchorCtr="0">
            <a:spAutoFit/>
          </a:bodyPr>
          <a:lstStyle>
            <a:lvl1pPr algn="ctr">
              <a:defRPr sz="4400">
                <a:solidFill>
                  <a:schemeClr val="bg1"/>
                </a:solidFill>
              </a:defRPr>
            </a:lvl1pPr>
          </a:lstStyle>
          <a:p>
            <a:r>
              <a:rPr lang="en-US"/>
              <a:t>Click to edit Master title style</a:t>
            </a:r>
            <a:endParaRPr lang="en-US" dirty="0"/>
          </a:p>
        </p:txBody>
      </p:sp>
      <p:sp>
        <p:nvSpPr>
          <p:cNvPr id="5" name="TextBox 4"/>
          <p:cNvSpPr txBox="1"/>
          <p:nvPr userDrawn="1"/>
        </p:nvSpPr>
        <p:spPr>
          <a:xfrm>
            <a:off x="9975898" y="2805077"/>
            <a:ext cx="914400" cy="914400"/>
          </a:xfrm>
          <a:prstGeom prst="rect">
            <a:avLst/>
          </a:prstGeom>
          <a:noFill/>
        </p:spPr>
        <p:txBody>
          <a:bodyPr wrap="non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endParaRPr lang="en-US" sz="1000" b="0" i="0" dirty="0">
              <a:latin typeface="Arial Regular" charset="0"/>
              <a:ea typeface="Arial Regular" charset="0"/>
              <a:cs typeface="Arial Regular" charset="0"/>
            </a:endParaRPr>
          </a:p>
        </p:txBody>
      </p:sp>
    </p:spTree>
    <p:extLst>
      <p:ext uri="{BB962C8B-B14F-4D97-AF65-F5344CB8AC3E}">
        <p14:creationId xmlns:p14="http://schemas.microsoft.com/office/powerpoint/2010/main" val="5045973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Black &amp; White">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1000" dirty="0">
              <a:latin typeface="Arial Regular" charset="0"/>
              <a:ea typeface="Arial Regular" charset="0"/>
              <a:cs typeface="Arial Regular" charset="0"/>
            </a:endParaRPr>
          </a:p>
        </p:txBody>
      </p:sp>
      <p:sp>
        <p:nvSpPr>
          <p:cNvPr id="5" name="TextBox 4"/>
          <p:cNvSpPr txBox="1"/>
          <p:nvPr userDrawn="1"/>
        </p:nvSpPr>
        <p:spPr>
          <a:xfrm>
            <a:off x="9975898" y="2805077"/>
            <a:ext cx="914400" cy="914400"/>
          </a:xfrm>
          <a:prstGeom prst="rect">
            <a:avLst/>
          </a:prstGeom>
          <a:noFill/>
        </p:spPr>
        <p:txBody>
          <a:bodyPr wrap="non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endParaRPr lang="en-US" sz="1000" b="0" i="0" dirty="0">
              <a:latin typeface="Arial Regular" charset="0"/>
              <a:ea typeface="Arial Regular" charset="0"/>
              <a:cs typeface="Arial Regular" charset="0"/>
            </a:endParaRPr>
          </a:p>
        </p:txBody>
      </p:sp>
      <p:sp>
        <p:nvSpPr>
          <p:cNvPr id="9" name="Title 1"/>
          <p:cNvSpPr>
            <a:spLocks noGrp="1"/>
          </p:cNvSpPr>
          <p:nvPr>
            <p:ph type="ctrTitle"/>
          </p:nvPr>
        </p:nvSpPr>
        <p:spPr>
          <a:xfrm>
            <a:off x="685800" y="2448862"/>
            <a:ext cx="7772400" cy="609398"/>
          </a:xfrm>
        </p:spPr>
        <p:txBody>
          <a:bodyPr anchor="t" anchorCtr="0">
            <a:spAutoFit/>
          </a:bodyPr>
          <a:lstStyle>
            <a:lvl1pPr algn="ctr">
              <a:defRPr sz="4400">
                <a:solidFill>
                  <a:schemeClr val="tx1"/>
                </a:solidFill>
              </a:defRPr>
            </a:lvl1pPr>
          </a:lstStyle>
          <a:p>
            <a:r>
              <a:rPr lang="en-US"/>
              <a:t>Click to edit Master title style</a:t>
            </a:r>
            <a:endParaRPr lang="en-US" dirty="0"/>
          </a:p>
        </p:txBody>
      </p:sp>
      <p:pic>
        <p:nvPicPr>
          <p:cNvPr id="7" name="Picture 6"/>
          <p:cNvPicPr>
            <a:picLocks noChangeAspect="1"/>
          </p:cNvPicPr>
          <p:nvPr userDrawn="1"/>
        </p:nvPicPr>
        <p:blipFill>
          <a:blip r:embed="rId2">
            <a:clrChange>
              <a:clrFrom>
                <a:srgbClr val="FDFDFD"/>
              </a:clrFrom>
              <a:clrTo>
                <a:srgbClr val="FDFDFD">
                  <a:alpha val="0"/>
                </a:srgbClr>
              </a:clrTo>
            </a:clrChange>
          </a:blip>
          <a:stretch>
            <a:fillRect/>
          </a:stretch>
        </p:blipFill>
        <p:spPr>
          <a:xfrm>
            <a:off x="4106312" y="4648130"/>
            <a:ext cx="917379" cy="1420801"/>
          </a:xfrm>
          <a:prstGeom prst="rect">
            <a:avLst/>
          </a:prstGeom>
        </p:spPr>
      </p:pic>
    </p:spTree>
    <p:extLst>
      <p:ext uri="{BB962C8B-B14F-4D97-AF65-F5344CB8AC3E}">
        <p14:creationId xmlns:p14="http://schemas.microsoft.com/office/powerpoint/2010/main" val="22770258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6861605" y="6601191"/>
            <a:ext cx="2057400" cy="153888"/>
          </a:xfrm>
          <a:prstGeom prst="rect">
            <a:avLst/>
          </a:prstGeom>
        </p:spPr>
        <p:txBody>
          <a:bodyPr/>
          <a:lstStyle/>
          <a:p>
            <a:fld id="{DF8096FD-41B5-2F46-9EA1-01A78F535848}" type="slidenum">
              <a:rPr lang="en-US" smtClean="0"/>
              <a:pPr/>
              <a:t>‹#›</a:t>
            </a:fld>
            <a:endParaRPr lang="en-US" dirty="0"/>
          </a:p>
        </p:txBody>
      </p:sp>
      <p:sp>
        <p:nvSpPr>
          <p:cNvPr id="8" name="Text Placeholder 7"/>
          <p:cNvSpPr>
            <a:spLocks noGrp="1"/>
          </p:cNvSpPr>
          <p:nvPr>
            <p:ph type="body" sz="quarter" idx="12"/>
          </p:nvPr>
        </p:nvSpPr>
        <p:spPr>
          <a:xfrm>
            <a:off x="450850" y="1447800"/>
            <a:ext cx="8147050" cy="180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773574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ype &amp;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1484" y="2016602"/>
            <a:ext cx="4120516" cy="1143903"/>
          </a:xfrm>
          <a:prstGeom prst="rect">
            <a:avLst/>
          </a:prstGeom>
        </p:spPr>
        <p:txBody>
          <a:bodyPr wrap="square"/>
          <a:lstStyle>
            <a:lvl1pPr marL="90488" indent="-90488">
              <a:defRPr sz="1100"/>
            </a:lvl1pPr>
            <a:lvl2pPr marL="168275" indent="90488">
              <a:defRPr/>
            </a:lvl2pPr>
            <a:lvl3pPr indent="-91440">
              <a:defRPr sz="1100"/>
            </a:lvl3pPr>
            <a:lvl4pPr indent="-91440">
              <a:defRPr sz="1100"/>
            </a:lvl4pPr>
            <a:lvl5pPr indent="-91440">
              <a:defRPr sz="11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Slide Number Placeholder 10"/>
          <p:cNvSpPr>
            <a:spLocks noGrp="1"/>
          </p:cNvSpPr>
          <p:nvPr>
            <p:ph type="sldNum" sz="quarter" idx="10"/>
          </p:nvPr>
        </p:nvSpPr>
        <p:spPr>
          <a:xfrm>
            <a:off x="6869842" y="6584715"/>
            <a:ext cx="2057400" cy="153888"/>
          </a:xfrm>
          <a:prstGeom prst="rect">
            <a:avLst/>
          </a:prstGeom>
        </p:spPr>
        <p:txBody>
          <a:bodyPr/>
          <a:lstStyle/>
          <a:p>
            <a:fld id="{DF8096FD-41B5-2F46-9EA1-01A78F535848}" type="slidenum">
              <a:rPr lang="en-US" smtClean="0"/>
              <a:pPr/>
              <a:t>‹#›</a:t>
            </a:fld>
            <a:endParaRPr lang="en-US" dirty="0"/>
          </a:p>
        </p:txBody>
      </p:sp>
      <p:sp>
        <p:nvSpPr>
          <p:cNvPr id="15" name="Chart Placeholder 14"/>
          <p:cNvSpPr>
            <a:spLocks noGrp="1"/>
          </p:cNvSpPr>
          <p:nvPr>
            <p:ph type="chart" sz="quarter" idx="12"/>
          </p:nvPr>
        </p:nvSpPr>
        <p:spPr>
          <a:xfrm>
            <a:off x="5045011" y="2311429"/>
            <a:ext cx="3649662" cy="2393950"/>
          </a:xfrm>
          <a:prstGeom prst="rect">
            <a:avLst/>
          </a:prstGeom>
        </p:spPr>
        <p:txBody>
          <a:bodyPr/>
          <a:lstStyle/>
          <a:p>
            <a:r>
              <a:rPr lang="en-US" dirty="0"/>
              <a:t>Click icon to add chart</a:t>
            </a:r>
          </a:p>
        </p:txBody>
      </p:sp>
    </p:spTree>
    <p:extLst>
      <p:ext uri="{BB962C8B-B14F-4D97-AF65-F5344CB8AC3E}">
        <p14:creationId xmlns:p14="http://schemas.microsoft.com/office/powerpoint/2010/main" val="3120382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67930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863527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1485" y="1006088"/>
            <a:ext cx="8251450" cy="249299"/>
          </a:xfrm>
          <a:prstGeom prst="rect">
            <a:avLst/>
          </a:prstGeom>
        </p:spPr>
        <p:txBody>
          <a:bodyPr vert="horz" wrap="square" lIns="0" tIns="0" rIns="0" bIns="0" rtlCol="0" anchor="t" anchorCtr="0">
            <a:spAutoFit/>
          </a:bodyPr>
          <a:lstStyle/>
          <a:p>
            <a:r>
              <a:rPr lang="en-US"/>
              <a:t>Click to edit Master title style</a:t>
            </a:r>
            <a:endParaRPr lang="en-US" dirty="0"/>
          </a:p>
        </p:txBody>
      </p:sp>
      <p:sp>
        <p:nvSpPr>
          <p:cNvPr id="3" name="Text Placeholder 2"/>
          <p:cNvSpPr>
            <a:spLocks noGrp="1"/>
          </p:cNvSpPr>
          <p:nvPr>
            <p:ph type="body" idx="1"/>
          </p:nvPr>
        </p:nvSpPr>
        <p:spPr>
          <a:xfrm>
            <a:off x="451485" y="1550083"/>
            <a:ext cx="8229111" cy="1827816"/>
          </a:xfrm>
          <a:prstGeom prst="rect">
            <a:avLst/>
          </a:prstGeom>
        </p:spPr>
        <p:txBody>
          <a:bodyPr vert="horz" wrap="square" lIns="0" tIns="0" rIns="0" bIns="0" rtlCol="0">
            <a:noAutofit/>
          </a:bodyPr>
          <a:lstStyle/>
          <a:p>
            <a:pPr lvl="0"/>
            <a:r>
              <a:rPr lang="en-US" dirty="0"/>
              <a:t>Click to edit Master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1485" y="6555025"/>
            <a:ext cx="1273105" cy="246221"/>
          </a:xfrm>
          <a:prstGeom prst="rect">
            <a:avLst/>
          </a:prstGeom>
          <a:noFill/>
        </p:spPr>
        <p:txBody>
          <a:bodyPr wrap="non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charset="0"/>
                <a:ea typeface="Arial" charset="0"/>
                <a:cs typeface="Arial" charset="0"/>
              </a:rPr>
              <a:t>© PFM</a:t>
            </a:r>
          </a:p>
        </p:txBody>
      </p:sp>
      <p:sp>
        <p:nvSpPr>
          <p:cNvPr id="9" name="Slide Number Placeholder 5"/>
          <p:cNvSpPr txBox="1">
            <a:spLocks/>
          </p:cNvSpPr>
          <p:nvPr userDrawn="1"/>
        </p:nvSpPr>
        <p:spPr>
          <a:xfrm>
            <a:off x="8606117" y="6500875"/>
            <a:ext cx="39636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05F1538-3331-E648-B801-7E18C85EB11D}" type="slidenum">
              <a:rPr lang="en-US" sz="1100" smtClean="0">
                <a:latin typeface="Arial" charset="0"/>
                <a:ea typeface="Arial" charset="0"/>
                <a:cs typeface="Arial" charset="0"/>
              </a:rPr>
              <a:pPr algn="r"/>
              <a:t>‹#›</a:t>
            </a:fld>
            <a:endParaRPr lang="en-US" sz="1200" dirty="0">
              <a:latin typeface="Arial" charset="0"/>
              <a:ea typeface="Arial" charset="0"/>
              <a:cs typeface="Arial" charset="0"/>
            </a:endParaRPr>
          </a:p>
        </p:txBody>
      </p:sp>
    </p:spTree>
    <p:extLst>
      <p:ext uri="{BB962C8B-B14F-4D97-AF65-F5344CB8AC3E}">
        <p14:creationId xmlns:p14="http://schemas.microsoft.com/office/powerpoint/2010/main" val="1769589963"/>
      </p:ext>
    </p:extLst>
  </p:cSld>
  <p:clrMap bg1="lt1" tx1="dk1" bg2="lt2" tx2="dk2" accent1="accent1" accent2="accent2" accent3="accent3" accent4="accent4" accent5="accent5" accent6="accent6" hlink="hlink" folHlink="folHlink"/>
  <p:sldLayoutIdLst>
    <p:sldLayoutId id="2147483689" r:id="rId1"/>
    <p:sldLayoutId id="2147483719" r:id="rId2"/>
    <p:sldLayoutId id="2147483676" r:id="rId3"/>
    <p:sldLayoutId id="2147483677" r:id="rId4"/>
    <p:sldLayoutId id="2147483674" r:id="rId5"/>
    <p:sldLayoutId id="2147483675" r:id="rId6"/>
    <p:sldLayoutId id="2147483714" r:id="rId7"/>
    <p:sldLayoutId id="2147483720" r:id="rId8"/>
    <p:sldLayoutId id="2147483717" r:id="rId9"/>
    <p:sldLayoutId id="2147483724" r:id="rId10"/>
    <p:sldLayoutId id="2147483726" r:id="rId11"/>
    <p:sldLayoutId id="2147483725" r:id="rId12"/>
    <p:sldLayoutId id="2147483678" r:id="rId13"/>
    <p:sldLayoutId id="2147483682" r:id="rId14"/>
    <p:sldLayoutId id="2147483721" r:id="rId15"/>
    <p:sldLayoutId id="2147483684" r:id="rId16"/>
    <p:sldLayoutId id="2147483685" r:id="rId17"/>
    <p:sldLayoutId id="2147483686" r:id="rId18"/>
    <p:sldLayoutId id="2147483690" r:id="rId19"/>
    <p:sldLayoutId id="2147483722" r:id="rId20"/>
    <p:sldLayoutId id="2147483727" r:id="rId21"/>
    <p:sldLayoutId id="2147483728" r:id="rId22"/>
    <p:sldLayoutId id="2147483729" r:id="rId23"/>
    <p:sldLayoutId id="2147483730" r:id="rId24"/>
  </p:sldLayoutIdLst>
  <p:txStyles>
    <p:titleStyle>
      <a:lvl1pPr algn="l" defTabSz="914400" rtl="0" eaLnBrk="1" latinLnBrk="0" hangingPunct="1">
        <a:lnSpc>
          <a:spcPct val="90000"/>
        </a:lnSpc>
        <a:spcBef>
          <a:spcPct val="0"/>
        </a:spcBef>
        <a:buNone/>
        <a:defRPr sz="1800" b="1" i="0" kern="1200">
          <a:solidFill>
            <a:schemeClr val="tx2"/>
          </a:solidFill>
          <a:latin typeface="Arial" charset="0"/>
          <a:ea typeface="Arial" charset="0"/>
          <a:cs typeface="Arial" charset="0"/>
        </a:defRPr>
      </a:lvl1pPr>
    </p:titleStyle>
    <p:bodyStyle>
      <a:lvl1pPr marL="225425" indent="-225425" algn="l" defTabSz="914400" rtl="0" eaLnBrk="1" latinLnBrk="0" hangingPunct="1">
        <a:lnSpc>
          <a:spcPct val="110000"/>
        </a:lnSpc>
        <a:spcBef>
          <a:spcPts val="1200"/>
        </a:spcBef>
        <a:buClr>
          <a:schemeClr val="accent2"/>
        </a:buClr>
        <a:buSzPct val="90000"/>
        <a:buFont typeface="Wingdings 2" panose="05020102010507070707" pitchFamily="18" charset="2"/>
        <a:buChar char="Ã"/>
        <a:defRPr sz="1200" kern="1200">
          <a:solidFill>
            <a:schemeClr val="tx2"/>
          </a:solidFill>
          <a:latin typeface="+mn-lt"/>
          <a:ea typeface="Arial" charset="0"/>
          <a:cs typeface="Arial" charset="0"/>
        </a:defRPr>
      </a:lvl1pPr>
      <a:lvl2pPr marL="398463" indent="-173038" algn="l" defTabSz="914400" rtl="0" eaLnBrk="1" latinLnBrk="0" hangingPunct="1">
        <a:lnSpc>
          <a:spcPct val="110000"/>
        </a:lnSpc>
        <a:spcBef>
          <a:spcPts val="1200"/>
        </a:spcBef>
        <a:buClr>
          <a:schemeClr val="accent2"/>
        </a:buClr>
        <a:buFont typeface="Arial" panose="020B0604020202020204" pitchFamily="34" charset="0"/>
        <a:buChar char="•"/>
        <a:defRPr sz="1200" kern="1200">
          <a:solidFill>
            <a:schemeClr val="tx2"/>
          </a:solidFill>
          <a:latin typeface="+mn-lt"/>
          <a:ea typeface="Soleil" charset="0"/>
          <a:cs typeface="Soleil" charset="0"/>
        </a:defRPr>
      </a:lvl2pPr>
      <a:lvl3pPr marL="569913" indent="-171450" algn="l" defTabSz="914400" rtl="0" eaLnBrk="1" latinLnBrk="0" hangingPunct="1">
        <a:lnSpc>
          <a:spcPct val="110000"/>
        </a:lnSpc>
        <a:spcBef>
          <a:spcPts val="1200"/>
        </a:spcBef>
        <a:buClr>
          <a:schemeClr val="accent2"/>
        </a:buClr>
        <a:buFont typeface="Arial" panose="020B0604020202020204" pitchFamily="34" charset="0"/>
        <a:buChar char="•"/>
        <a:defRPr sz="1200" kern="1200">
          <a:solidFill>
            <a:schemeClr val="tx2"/>
          </a:solidFill>
          <a:latin typeface="+mn-lt"/>
          <a:ea typeface="Arial" charset="0"/>
          <a:cs typeface="Arial" charset="0"/>
        </a:defRPr>
      </a:lvl3pPr>
      <a:lvl4pPr marL="742950" indent="-173038" algn="l" defTabSz="914400" rtl="0" eaLnBrk="1" latinLnBrk="0" hangingPunct="1">
        <a:lnSpc>
          <a:spcPct val="110000"/>
        </a:lnSpc>
        <a:spcBef>
          <a:spcPts val="1200"/>
        </a:spcBef>
        <a:buClr>
          <a:schemeClr val="accent2"/>
        </a:buClr>
        <a:buFont typeface="Arial" panose="020B0604020202020204" pitchFamily="34" charset="0"/>
        <a:buChar char="•"/>
        <a:defRPr sz="1200" kern="1200">
          <a:solidFill>
            <a:schemeClr val="tx2"/>
          </a:solidFill>
          <a:latin typeface="+mn-lt"/>
          <a:ea typeface="Arial" charset="0"/>
          <a:cs typeface="Arial" charset="0"/>
        </a:defRPr>
      </a:lvl4pPr>
      <a:lvl5pPr marL="914400" indent="-173038" algn="l" defTabSz="914400" rtl="0" eaLnBrk="1" latinLnBrk="0" hangingPunct="1">
        <a:lnSpc>
          <a:spcPct val="110000"/>
        </a:lnSpc>
        <a:spcBef>
          <a:spcPts val="1200"/>
        </a:spcBef>
        <a:buClr>
          <a:schemeClr val="accent2"/>
        </a:buClr>
        <a:buFont typeface="Arial" panose="020B0604020202020204" pitchFamily="34" charset="0"/>
        <a:buChar char="•"/>
        <a:defRPr sz="1200" kern="1200" baseline="0">
          <a:solidFill>
            <a:schemeClr val="tx2"/>
          </a:solidFill>
          <a:latin typeface="+mn-lt"/>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1.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2.xml"/><Relationship Id="rId1" Type="http://schemas.openxmlformats.org/officeDocument/2006/relationships/slideLayout" Target="../slideLayouts/slideLayout22.xml"/><Relationship Id="rId4" Type="http://schemas.openxmlformats.org/officeDocument/2006/relationships/chart" Target="../charts/chart3.xml"/></Relationships>
</file>

<file path=ppt/slides/_rels/slide2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F786063-4A9E-471F-A8C2-C52779EB01C0}"/>
              </a:ext>
            </a:extLst>
          </p:cNvPr>
          <p:cNvSpPr>
            <a:spLocks noGrp="1"/>
          </p:cNvSpPr>
          <p:nvPr>
            <p:ph type="ctrTitle"/>
          </p:nvPr>
        </p:nvSpPr>
        <p:spPr>
          <a:xfrm>
            <a:off x="456788" y="1870512"/>
            <a:ext cx="7691403" cy="997196"/>
          </a:xfrm>
        </p:spPr>
        <p:txBody>
          <a:bodyPr/>
          <a:lstStyle/>
          <a:p>
            <a:r>
              <a:rPr lang="en-US" dirty="0">
                <a:solidFill>
                  <a:schemeClr val="accent2"/>
                </a:solidFill>
              </a:rPr>
              <a:t>Fundamentals of Collective Bargaining &amp; Union Negotiations</a:t>
            </a:r>
          </a:p>
        </p:txBody>
      </p:sp>
      <p:sp>
        <p:nvSpPr>
          <p:cNvPr id="19" name="Text Placeholder 18">
            <a:extLst>
              <a:ext uri="{FF2B5EF4-FFF2-40B4-BE49-F238E27FC236}">
                <a16:creationId xmlns:a16="http://schemas.microsoft.com/office/drawing/2014/main" id="{C91E2A26-CDD8-BD8F-E2A7-8A86B2DF2485}"/>
              </a:ext>
            </a:extLst>
          </p:cNvPr>
          <p:cNvSpPr>
            <a:spLocks noGrp="1"/>
          </p:cNvSpPr>
          <p:nvPr>
            <p:ph type="subTitle" idx="1"/>
          </p:nvPr>
        </p:nvSpPr>
        <p:spPr>
          <a:xfrm>
            <a:off x="456788" y="3218158"/>
            <a:ext cx="7693923" cy="2356799"/>
          </a:xfrm>
        </p:spPr>
        <p:txBody>
          <a:bodyPr/>
          <a:lstStyle/>
          <a:p>
            <a:r>
              <a:rPr lang="en-US" sz="3600" i="1" dirty="0"/>
              <a:t>The Role of the Finance Officer </a:t>
            </a:r>
          </a:p>
          <a:p>
            <a:r>
              <a:rPr lang="en-US" dirty="0"/>
              <a:t>Minnesota GFOA Conference (2026)</a:t>
            </a:r>
            <a:endParaRPr lang="en-US" i="1" dirty="0"/>
          </a:p>
          <a:p>
            <a:pPr>
              <a:spcBef>
                <a:spcPts val="0"/>
              </a:spcBef>
            </a:pPr>
            <a:r>
              <a:rPr lang="en-US" dirty="0"/>
              <a:t>September 22, 2026</a:t>
            </a:r>
          </a:p>
          <a:p>
            <a:pPr>
              <a:spcBef>
                <a:spcPts val="0"/>
              </a:spcBef>
            </a:pPr>
            <a:endParaRPr lang="en-US" dirty="0"/>
          </a:p>
          <a:p>
            <a:pPr>
              <a:spcBef>
                <a:spcPts val="0"/>
              </a:spcBef>
            </a:pPr>
            <a:r>
              <a:rPr lang="en-US" sz="2000" dirty="0">
                <a:solidFill>
                  <a:schemeClr val="accent2"/>
                </a:solidFill>
              </a:rPr>
              <a:t>Presented by PFM Group Consulting, LLC</a:t>
            </a:r>
            <a:r>
              <a:rPr lang="en-US" dirty="0"/>
              <a:t>	</a:t>
            </a:r>
          </a:p>
        </p:txBody>
      </p:sp>
    </p:spTree>
    <p:extLst>
      <p:ext uri="{BB962C8B-B14F-4D97-AF65-F5344CB8AC3E}">
        <p14:creationId xmlns:p14="http://schemas.microsoft.com/office/powerpoint/2010/main" val="1020123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116499-C6C1-08CF-F44E-11E553A3CF90}"/>
              </a:ext>
            </a:extLst>
          </p:cNvPr>
          <p:cNvSpPr>
            <a:spLocks noGrp="1"/>
          </p:cNvSpPr>
          <p:nvPr>
            <p:ph type="title"/>
          </p:nvPr>
        </p:nvSpPr>
        <p:spPr/>
        <p:txBody>
          <a:bodyPr/>
          <a:lstStyle/>
          <a:p>
            <a:r>
              <a:rPr lang="en-US" dirty="0"/>
              <a:t>Table of Contents</a:t>
            </a:r>
          </a:p>
        </p:txBody>
      </p:sp>
      <p:sp>
        <p:nvSpPr>
          <p:cNvPr id="4" name="Text Placeholder 3">
            <a:extLst>
              <a:ext uri="{FF2B5EF4-FFF2-40B4-BE49-F238E27FC236}">
                <a16:creationId xmlns:a16="http://schemas.microsoft.com/office/drawing/2014/main" id="{D6720AE6-4C7B-DBD2-4FF3-8F62579255DB}"/>
              </a:ext>
            </a:extLst>
          </p:cNvPr>
          <p:cNvSpPr>
            <a:spLocks noGrp="1"/>
          </p:cNvSpPr>
          <p:nvPr>
            <p:ph type="body" sz="quarter" idx="10"/>
          </p:nvPr>
        </p:nvSpPr>
        <p:spPr/>
        <p:txBody>
          <a:bodyPr/>
          <a:lstStyle/>
          <a:p>
            <a:pPr>
              <a:buFont typeface="Wingdings" panose="05000000000000000000" pitchFamily="2" charset="2"/>
              <a:buChar char="§"/>
            </a:pPr>
            <a:r>
              <a:rPr lang="en-US" sz="1400" dirty="0"/>
              <a:t>Basics of Bargaining &amp; Impasse Resolution</a:t>
            </a:r>
          </a:p>
          <a:p>
            <a:pPr>
              <a:buFont typeface="Wingdings" panose="05000000000000000000" pitchFamily="2" charset="2"/>
              <a:buChar char="§"/>
            </a:pPr>
            <a:r>
              <a:rPr lang="en-US" sz="1400" dirty="0"/>
              <a:t>Role of the Finance Officer </a:t>
            </a:r>
          </a:p>
          <a:p>
            <a:pPr>
              <a:buFont typeface="Wingdings" panose="05000000000000000000" pitchFamily="2" charset="2"/>
              <a:buChar char="§"/>
            </a:pPr>
            <a:r>
              <a:rPr lang="en-US" sz="1400" dirty="0"/>
              <a:t>Presenting the Case in Arbitration </a:t>
            </a:r>
          </a:p>
          <a:p>
            <a:pPr>
              <a:buFont typeface="Wingdings" panose="05000000000000000000" pitchFamily="2" charset="2"/>
              <a:buChar char="§"/>
            </a:pPr>
            <a:r>
              <a:rPr lang="en-US" sz="1400" dirty="0"/>
              <a:t>Parting Thoughts </a:t>
            </a:r>
          </a:p>
        </p:txBody>
      </p:sp>
    </p:spTree>
    <p:extLst>
      <p:ext uri="{BB962C8B-B14F-4D97-AF65-F5344CB8AC3E}">
        <p14:creationId xmlns:p14="http://schemas.microsoft.com/office/powerpoint/2010/main" val="1662367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48E16C-8353-D80B-1CA3-D18EEBE1AA96}"/>
              </a:ext>
            </a:extLst>
          </p:cNvPr>
          <p:cNvSpPr>
            <a:spLocks noGrp="1"/>
          </p:cNvSpPr>
          <p:nvPr>
            <p:ph type="ctrTitle"/>
          </p:nvPr>
        </p:nvSpPr>
        <p:spPr>
          <a:xfrm>
            <a:off x="454958" y="3200207"/>
            <a:ext cx="7772400" cy="830997"/>
          </a:xfrm>
        </p:spPr>
        <p:txBody>
          <a:bodyPr/>
          <a:lstStyle/>
          <a:p>
            <a:r>
              <a:rPr lang="en-US" dirty="0"/>
              <a:t>The Basics of Bargaining &amp; Impasse Resolution</a:t>
            </a:r>
          </a:p>
        </p:txBody>
      </p:sp>
    </p:spTree>
    <p:extLst>
      <p:ext uri="{BB962C8B-B14F-4D97-AF65-F5344CB8AC3E}">
        <p14:creationId xmlns:p14="http://schemas.microsoft.com/office/powerpoint/2010/main" val="1309171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D41D4-4984-629E-7347-7DD5D48BA5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3EFB4D-DDCE-3062-D4EB-1856D713121B}"/>
              </a:ext>
            </a:extLst>
          </p:cNvPr>
          <p:cNvSpPr>
            <a:spLocks noGrp="1"/>
          </p:cNvSpPr>
          <p:nvPr>
            <p:ph type="title"/>
          </p:nvPr>
        </p:nvSpPr>
        <p:spPr/>
        <p:txBody>
          <a:bodyPr/>
          <a:lstStyle/>
          <a:p>
            <a:r>
              <a:rPr lang="en-US" dirty="0"/>
              <a:t>Three Models of Bargaining </a:t>
            </a:r>
          </a:p>
        </p:txBody>
      </p:sp>
      <p:graphicFrame>
        <p:nvGraphicFramePr>
          <p:cNvPr id="6" name="Diagram 5">
            <a:extLst>
              <a:ext uri="{FF2B5EF4-FFF2-40B4-BE49-F238E27FC236}">
                <a16:creationId xmlns:a16="http://schemas.microsoft.com/office/drawing/2014/main" id="{50D22DAE-8D54-13C7-7AA4-74F2DA8C0F14}"/>
              </a:ext>
            </a:extLst>
          </p:cNvPr>
          <p:cNvGraphicFramePr/>
          <p:nvPr>
            <p:extLst>
              <p:ext uri="{D42A27DB-BD31-4B8C-83A1-F6EECF244321}">
                <p14:modId xmlns:p14="http://schemas.microsoft.com/office/powerpoint/2010/main" val="3376162218"/>
              </p:ext>
            </p:extLst>
          </p:nvPr>
        </p:nvGraphicFramePr>
        <p:xfrm>
          <a:off x="529963" y="2333095"/>
          <a:ext cx="8229599" cy="40761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2" name="Group 11">
            <a:extLst>
              <a:ext uri="{FF2B5EF4-FFF2-40B4-BE49-F238E27FC236}">
                <a16:creationId xmlns:a16="http://schemas.microsoft.com/office/drawing/2014/main" id="{81C004ED-7FB2-C94A-C053-054F2DB6964F}"/>
              </a:ext>
            </a:extLst>
          </p:cNvPr>
          <p:cNvGrpSpPr/>
          <p:nvPr/>
        </p:nvGrpSpPr>
        <p:grpSpPr>
          <a:xfrm>
            <a:off x="529963" y="1538759"/>
            <a:ext cx="8229599" cy="1133920"/>
            <a:chOff x="529962" y="1648927"/>
            <a:chExt cx="8229599" cy="1133920"/>
          </a:xfrm>
        </p:grpSpPr>
        <p:sp>
          <p:nvSpPr>
            <p:cNvPr id="9" name="Arrow: Left-Right 8">
              <a:extLst>
                <a:ext uri="{FF2B5EF4-FFF2-40B4-BE49-F238E27FC236}">
                  <a16:creationId xmlns:a16="http://schemas.microsoft.com/office/drawing/2014/main" id="{9933EA49-D375-2208-597B-0C8CA203F7D7}"/>
                </a:ext>
              </a:extLst>
            </p:cNvPr>
            <p:cNvSpPr/>
            <p:nvPr/>
          </p:nvSpPr>
          <p:spPr>
            <a:xfrm>
              <a:off x="529962" y="2287088"/>
              <a:ext cx="8229599" cy="495759"/>
            </a:xfrm>
            <a:prstGeom prst="lef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1000" dirty="0">
                <a:latin typeface="Arial Regular" charset="0"/>
                <a:ea typeface="Arial Regular" charset="0"/>
                <a:cs typeface="Arial Regular" charset="0"/>
              </a:endParaRPr>
            </a:p>
          </p:txBody>
        </p:sp>
        <p:sp>
          <p:nvSpPr>
            <p:cNvPr id="10" name="TextBox 9">
              <a:extLst>
                <a:ext uri="{FF2B5EF4-FFF2-40B4-BE49-F238E27FC236}">
                  <a16:creationId xmlns:a16="http://schemas.microsoft.com/office/drawing/2014/main" id="{58EB9716-98DC-FF5E-F740-2870DDE964A6}"/>
                </a:ext>
              </a:extLst>
            </p:cNvPr>
            <p:cNvSpPr txBox="1"/>
            <p:nvPr/>
          </p:nvSpPr>
          <p:spPr>
            <a:xfrm>
              <a:off x="529962" y="1667390"/>
              <a:ext cx="2488660" cy="495759"/>
            </a:xfrm>
            <a:prstGeom prst="rect">
              <a:avLst/>
            </a:prstGeom>
            <a:solidFill>
              <a:schemeClr val="bg1">
                <a:lumMod val="95000"/>
              </a:schemeClr>
            </a:solidFill>
            <a:ln>
              <a:solidFill>
                <a:schemeClr val="tx1"/>
              </a:solidFill>
            </a:ln>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ea typeface="Soleil" charset="0"/>
                  <a:cs typeface="Soleil" charset="0"/>
                </a:rPr>
                <a:t>Least Restrictive</a:t>
              </a:r>
            </a:p>
          </p:txBody>
        </p:sp>
        <p:sp>
          <p:nvSpPr>
            <p:cNvPr id="11" name="TextBox 10">
              <a:extLst>
                <a:ext uri="{FF2B5EF4-FFF2-40B4-BE49-F238E27FC236}">
                  <a16:creationId xmlns:a16="http://schemas.microsoft.com/office/drawing/2014/main" id="{CEA39AB7-46E0-AA06-B042-08CC04AF3EA1}"/>
                </a:ext>
              </a:extLst>
            </p:cNvPr>
            <p:cNvSpPr txBox="1"/>
            <p:nvPr/>
          </p:nvSpPr>
          <p:spPr>
            <a:xfrm>
              <a:off x="6270902" y="1648927"/>
              <a:ext cx="2488659" cy="495759"/>
            </a:xfrm>
            <a:prstGeom prst="rect">
              <a:avLst/>
            </a:prstGeom>
            <a:solidFill>
              <a:schemeClr val="bg1">
                <a:lumMod val="95000"/>
              </a:schemeClr>
            </a:solidFill>
            <a:ln>
              <a:solidFill>
                <a:schemeClr val="tx1"/>
              </a:solidFill>
            </a:ln>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rgbClr val="FF0000"/>
                  </a:solidFill>
                  <a:ea typeface="Soleil" charset="0"/>
                  <a:cs typeface="Soleil" charset="0"/>
                </a:rPr>
                <a:t>Most Restrictive</a:t>
              </a:r>
            </a:p>
          </p:txBody>
        </p:sp>
      </p:grpSp>
    </p:spTree>
    <p:extLst>
      <p:ext uri="{BB962C8B-B14F-4D97-AF65-F5344CB8AC3E}">
        <p14:creationId xmlns:p14="http://schemas.microsoft.com/office/powerpoint/2010/main" val="2256668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9DD0DFF-0739-07BB-0338-2049EE0E1162}"/>
              </a:ext>
            </a:extLst>
          </p:cNvPr>
          <p:cNvSpPr txBox="1">
            <a:spLocks/>
          </p:cNvSpPr>
          <p:nvPr/>
        </p:nvSpPr>
        <p:spPr>
          <a:xfrm>
            <a:off x="451485" y="1006088"/>
            <a:ext cx="8154632" cy="252557"/>
          </a:xfrm>
          <a:prstGeom prst="rect">
            <a:avLst/>
          </a:prstGeom>
        </p:spPr>
        <p:txBody>
          <a:bodyPr/>
          <a:lstStyle>
            <a:lvl1pPr algn="l" defTabSz="914400" rtl="0" eaLnBrk="1" latinLnBrk="0" hangingPunct="1">
              <a:lnSpc>
                <a:spcPct val="90000"/>
              </a:lnSpc>
              <a:spcBef>
                <a:spcPct val="0"/>
              </a:spcBef>
              <a:buNone/>
              <a:defRPr sz="1800" b="1" i="0" kern="1200">
                <a:solidFill>
                  <a:schemeClr val="tx2"/>
                </a:solidFill>
                <a:latin typeface="Arial" charset="0"/>
                <a:ea typeface="Arial" charset="0"/>
                <a:cs typeface="Arial" charset="0"/>
              </a:defRPr>
            </a:lvl1pPr>
          </a:lstStyle>
          <a:p>
            <a:r>
              <a:rPr lang="en-US" dirty="0"/>
              <a:t>Key Actors in the Bargaining Process </a:t>
            </a:r>
          </a:p>
        </p:txBody>
      </p:sp>
      <p:grpSp>
        <p:nvGrpSpPr>
          <p:cNvPr id="24" name="Group 23">
            <a:extLst>
              <a:ext uri="{FF2B5EF4-FFF2-40B4-BE49-F238E27FC236}">
                <a16:creationId xmlns:a16="http://schemas.microsoft.com/office/drawing/2014/main" id="{3933864C-5B1F-E64A-8FCA-2DA097EA86EE}"/>
              </a:ext>
            </a:extLst>
          </p:cNvPr>
          <p:cNvGrpSpPr/>
          <p:nvPr/>
        </p:nvGrpSpPr>
        <p:grpSpPr>
          <a:xfrm>
            <a:off x="549457" y="1633429"/>
            <a:ext cx="8349916" cy="4467728"/>
            <a:chOff x="331469" y="1395138"/>
            <a:chExt cx="8595963" cy="4743255"/>
          </a:xfrm>
        </p:grpSpPr>
        <p:grpSp>
          <p:nvGrpSpPr>
            <p:cNvPr id="23" name="Group 22">
              <a:extLst>
                <a:ext uri="{FF2B5EF4-FFF2-40B4-BE49-F238E27FC236}">
                  <a16:creationId xmlns:a16="http://schemas.microsoft.com/office/drawing/2014/main" id="{A06BAD07-8A34-8985-1AEA-F292A516CDF9}"/>
                </a:ext>
              </a:extLst>
            </p:cNvPr>
            <p:cNvGrpSpPr/>
            <p:nvPr/>
          </p:nvGrpSpPr>
          <p:grpSpPr>
            <a:xfrm>
              <a:off x="331469" y="1395138"/>
              <a:ext cx="8595963" cy="3922479"/>
              <a:chOff x="331469" y="1531631"/>
              <a:chExt cx="8595963" cy="3922479"/>
            </a:xfrm>
          </p:grpSpPr>
          <p:sp>
            <p:nvSpPr>
              <p:cNvPr id="4" name="Text 2"/>
              <p:cNvSpPr txBox="1"/>
              <p:nvPr/>
            </p:nvSpPr>
            <p:spPr>
              <a:xfrm>
                <a:off x="331469" y="1933876"/>
                <a:ext cx="8595961" cy="1659556"/>
              </a:xfrm>
              <a:prstGeom prst="rect">
                <a:avLst/>
              </a:prstGeom>
              <a:solidFill>
                <a:schemeClr val="bg2">
                  <a:lumMod val="95000"/>
                </a:schemeClr>
              </a:solidFill>
              <a:ln/>
            </p:spPr>
            <p:txBody>
              <a:bodyPr wrap="square" lIns="91440" tIns="91440" rIns="0" bIns="91440" rtlCol="0" anchor="t"/>
              <a:lstStyle/>
              <a:p>
                <a:pPr marL="225425" indent="-225425">
                  <a:lnSpc>
                    <a:spcPct val="110000"/>
                  </a:lnSpc>
                  <a:spcBef>
                    <a:spcPts val="600"/>
                  </a:spcBef>
                  <a:buClr>
                    <a:schemeClr val="accent2"/>
                  </a:buClr>
                  <a:buSzPct val="90000"/>
                  <a:buFont typeface="Wingdings" panose="05000000000000000000" pitchFamily="2" charset="2"/>
                  <a:buChar char="§"/>
                </a:pPr>
                <a:r>
                  <a:rPr lang="en-US" sz="1300" b="1" dirty="0">
                    <a:solidFill>
                      <a:srgbClr val="002060"/>
                    </a:solidFill>
                    <a:cs typeface="Arial" charset="0"/>
                  </a:rPr>
                  <a:t>Chief Negotiator/Legal Counsel </a:t>
                </a:r>
                <a:r>
                  <a:rPr lang="en-US" sz="1300" dirty="0">
                    <a:solidFill>
                      <a:schemeClr val="tx2"/>
                    </a:solidFill>
                    <a:cs typeface="Arial" charset="0"/>
                  </a:rPr>
                  <a:t>– leads management team, could be a labor attorney (in-house or external), HR director, or outside consultant</a:t>
                </a:r>
              </a:p>
              <a:p>
                <a:pPr marL="225425" indent="-225425">
                  <a:lnSpc>
                    <a:spcPct val="110000"/>
                  </a:lnSpc>
                  <a:spcBef>
                    <a:spcPts val="600"/>
                  </a:spcBef>
                  <a:buClr>
                    <a:schemeClr val="accent2"/>
                  </a:buClr>
                  <a:buSzPct val="90000"/>
                  <a:buFont typeface="Wingdings" panose="05000000000000000000" pitchFamily="2" charset="2"/>
                  <a:buChar char="§"/>
                </a:pPr>
                <a:r>
                  <a:rPr lang="en-US" sz="1300" b="1" dirty="0">
                    <a:solidFill>
                      <a:srgbClr val="002060"/>
                    </a:solidFill>
                    <a:cs typeface="Arial" charset="0"/>
                  </a:rPr>
                  <a:t>Department Heads </a:t>
                </a:r>
                <a:r>
                  <a:rPr lang="en-US" sz="1300" dirty="0">
                    <a:solidFill>
                      <a:schemeClr val="tx2"/>
                    </a:solidFill>
                    <a:cs typeface="Arial" charset="0"/>
                  </a:rPr>
                  <a:t>– evaluate operational impacts of proposals (including HR director) </a:t>
                </a:r>
              </a:p>
              <a:p>
                <a:pPr marL="225425" indent="-225425">
                  <a:lnSpc>
                    <a:spcPct val="110000"/>
                  </a:lnSpc>
                  <a:spcBef>
                    <a:spcPts val="600"/>
                  </a:spcBef>
                  <a:buClr>
                    <a:schemeClr val="accent2"/>
                  </a:buClr>
                  <a:buSzPct val="90000"/>
                  <a:buFont typeface="Wingdings" panose="05000000000000000000" pitchFamily="2" charset="2"/>
                  <a:buChar char="§"/>
                </a:pPr>
                <a:r>
                  <a:rPr lang="en-US" sz="1300" b="1" dirty="0">
                    <a:solidFill>
                      <a:srgbClr val="002060"/>
                    </a:solidFill>
                    <a:cs typeface="Arial" charset="0"/>
                  </a:rPr>
                  <a:t>Finance Officer </a:t>
                </a:r>
                <a:r>
                  <a:rPr lang="en-US" sz="1300" dirty="0">
                    <a:solidFill>
                      <a:schemeClr val="tx2"/>
                    </a:solidFill>
                    <a:cs typeface="Arial" charset="0"/>
                  </a:rPr>
                  <a:t>– determines available funds, performs costing; messages financial condition</a:t>
                </a:r>
              </a:p>
              <a:p>
                <a:pPr marL="225425" indent="-225425">
                  <a:lnSpc>
                    <a:spcPct val="110000"/>
                  </a:lnSpc>
                  <a:spcBef>
                    <a:spcPts val="600"/>
                  </a:spcBef>
                  <a:buClr>
                    <a:schemeClr val="accent2"/>
                  </a:buClr>
                  <a:buSzPct val="90000"/>
                  <a:buFont typeface="Wingdings" panose="05000000000000000000" pitchFamily="2" charset="2"/>
                  <a:buChar char="§"/>
                </a:pPr>
                <a:r>
                  <a:rPr lang="en-US" sz="1300" b="1" dirty="0">
                    <a:solidFill>
                      <a:srgbClr val="002060"/>
                    </a:solidFill>
                    <a:cs typeface="Arial" charset="0"/>
                  </a:rPr>
                  <a:t>Outside Consultants </a:t>
                </a:r>
                <a:r>
                  <a:rPr lang="en-US" sz="1300" dirty="0">
                    <a:solidFill>
                      <a:schemeClr val="tx2"/>
                    </a:solidFill>
                    <a:cs typeface="Arial" charset="0"/>
                  </a:rPr>
                  <a:t>– comparability, costing, benefits, operations; may provide expert witness testimony  </a:t>
                </a:r>
              </a:p>
              <a:p>
                <a:pPr>
                  <a:spcAft>
                    <a:spcPts val="300"/>
                  </a:spcAft>
                  <a:buSzPct val="100000"/>
                </a:pPr>
                <a:endParaRPr lang="en-US" sz="1400" b="1" dirty="0">
                  <a:solidFill>
                    <a:schemeClr val="tx2"/>
                  </a:solidFill>
                </a:endParaRPr>
              </a:p>
            </p:txBody>
          </p:sp>
          <p:sp>
            <p:nvSpPr>
              <p:cNvPr id="6" name="TextBox 5">
                <a:extLst>
                  <a:ext uri="{FF2B5EF4-FFF2-40B4-BE49-F238E27FC236}">
                    <a16:creationId xmlns:a16="http://schemas.microsoft.com/office/drawing/2014/main" id="{65B46A35-0D1F-24A0-BAC6-5C6C46790483}"/>
                  </a:ext>
                </a:extLst>
              </p:cNvPr>
              <p:cNvSpPr txBox="1"/>
              <p:nvPr/>
            </p:nvSpPr>
            <p:spPr>
              <a:xfrm>
                <a:off x="331470" y="1531631"/>
                <a:ext cx="8595962" cy="402245"/>
              </a:xfrm>
              <a:prstGeom prst="rect">
                <a:avLst/>
              </a:prstGeom>
              <a:solidFill>
                <a:schemeClr val="accent2"/>
              </a:solidFill>
            </p:spPr>
            <p:txBody>
              <a:bodyPr wrap="square" lIns="0" tIns="0" rIns="0" bIns="0" rtlCol="0" anchor="ctr"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r>
                  <a:rPr lang="en-US" sz="1400" b="1" dirty="0">
                    <a:solidFill>
                      <a:schemeClr val="bg2"/>
                    </a:solidFill>
                    <a:ea typeface="Soleil" charset="0"/>
                    <a:cs typeface="Soleil" charset="0"/>
                  </a:rPr>
                  <a:t> Management Team</a:t>
                </a:r>
              </a:p>
            </p:txBody>
          </p:sp>
          <p:sp>
            <p:nvSpPr>
              <p:cNvPr id="12" name="TextBox 11">
                <a:extLst>
                  <a:ext uri="{FF2B5EF4-FFF2-40B4-BE49-F238E27FC236}">
                    <a16:creationId xmlns:a16="http://schemas.microsoft.com/office/drawing/2014/main" id="{A2449D2D-4464-4DBD-9F84-22AC84FB718A}"/>
                  </a:ext>
                </a:extLst>
              </p:cNvPr>
              <p:cNvSpPr txBox="1"/>
              <p:nvPr/>
            </p:nvSpPr>
            <p:spPr>
              <a:xfrm>
                <a:off x="331469" y="3593432"/>
                <a:ext cx="8595962" cy="402245"/>
              </a:xfrm>
              <a:prstGeom prst="rect">
                <a:avLst/>
              </a:prstGeom>
              <a:solidFill>
                <a:schemeClr val="accent5"/>
              </a:solidFill>
            </p:spPr>
            <p:txBody>
              <a:bodyPr wrap="square" lIns="0" tIns="0" rIns="0" bIns="0" rtlCol="0" anchor="ctr"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r>
                  <a:rPr lang="en-US" sz="1600" b="1" dirty="0">
                    <a:solidFill>
                      <a:schemeClr val="bg2"/>
                    </a:solidFill>
                    <a:ea typeface="Soleil" charset="0"/>
                    <a:cs typeface="Soleil" charset="0"/>
                  </a:rPr>
                  <a:t> </a:t>
                </a:r>
                <a:r>
                  <a:rPr lang="en-US" sz="1400" b="1" dirty="0">
                    <a:solidFill>
                      <a:schemeClr val="bg2"/>
                    </a:solidFill>
                    <a:ea typeface="Soleil" charset="0"/>
                    <a:cs typeface="Soleil" charset="0"/>
                  </a:rPr>
                  <a:t>Union Team</a:t>
                </a:r>
              </a:p>
            </p:txBody>
          </p:sp>
          <p:sp>
            <p:nvSpPr>
              <p:cNvPr id="16" name="Text 2">
                <a:extLst>
                  <a:ext uri="{FF2B5EF4-FFF2-40B4-BE49-F238E27FC236}">
                    <a16:creationId xmlns:a16="http://schemas.microsoft.com/office/drawing/2014/main" id="{1F0226C4-2F57-55A2-CC39-24FB9B416504}"/>
                  </a:ext>
                </a:extLst>
              </p:cNvPr>
              <p:cNvSpPr txBox="1"/>
              <p:nvPr/>
            </p:nvSpPr>
            <p:spPr>
              <a:xfrm>
                <a:off x="331469" y="3995677"/>
                <a:ext cx="8595961" cy="1057586"/>
              </a:xfrm>
              <a:prstGeom prst="rect">
                <a:avLst/>
              </a:prstGeom>
              <a:solidFill>
                <a:schemeClr val="bg2">
                  <a:lumMod val="95000"/>
                </a:schemeClr>
              </a:solidFill>
              <a:ln/>
            </p:spPr>
            <p:txBody>
              <a:bodyPr wrap="square" lIns="91440" tIns="91440" rIns="0" bIns="91440" rtlCol="0" anchor="t"/>
              <a:lstStyle/>
              <a:p>
                <a:pPr marL="225425" indent="-225425">
                  <a:lnSpc>
                    <a:spcPct val="110000"/>
                  </a:lnSpc>
                  <a:spcBef>
                    <a:spcPts val="600"/>
                  </a:spcBef>
                  <a:buClr>
                    <a:schemeClr val="accent2"/>
                  </a:buClr>
                  <a:buSzPct val="90000"/>
                  <a:buFont typeface="Wingdings" panose="05000000000000000000" pitchFamily="2" charset="2"/>
                  <a:buChar char="§"/>
                </a:pPr>
                <a:r>
                  <a:rPr lang="en-US" sz="1300" b="1" dirty="0">
                    <a:solidFill>
                      <a:srgbClr val="002060"/>
                    </a:solidFill>
                    <a:cs typeface="Arial" charset="0"/>
                  </a:rPr>
                  <a:t>Union President </a:t>
                </a:r>
                <a:r>
                  <a:rPr lang="en-US" sz="1300" dirty="0">
                    <a:solidFill>
                      <a:schemeClr val="tx2"/>
                    </a:solidFill>
                    <a:cs typeface="Arial" charset="0"/>
                  </a:rPr>
                  <a:t>– leads union team, often in concert with senior union leadership </a:t>
                </a:r>
                <a:endParaRPr lang="en-US" sz="1300" dirty="0">
                  <a:solidFill>
                    <a:schemeClr val="tx2"/>
                  </a:solidFill>
                  <a:highlight>
                    <a:srgbClr val="FFFF00"/>
                  </a:highlight>
                  <a:cs typeface="Arial" charset="0"/>
                </a:endParaRPr>
              </a:p>
              <a:p>
                <a:pPr marL="225425" indent="-225425">
                  <a:lnSpc>
                    <a:spcPct val="110000"/>
                  </a:lnSpc>
                  <a:spcBef>
                    <a:spcPts val="600"/>
                  </a:spcBef>
                  <a:buClr>
                    <a:schemeClr val="accent2"/>
                  </a:buClr>
                  <a:buSzPct val="90000"/>
                  <a:buFont typeface="Wingdings" panose="05000000000000000000" pitchFamily="2" charset="2"/>
                  <a:buChar char="§"/>
                </a:pPr>
                <a:r>
                  <a:rPr lang="en-US" sz="1300" b="1" dirty="0">
                    <a:solidFill>
                      <a:srgbClr val="002060"/>
                    </a:solidFill>
                    <a:cs typeface="Arial" charset="0"/>
                  </a:rPr>
                  <a:t>Union Counsel </a:t>
                </a:r>
                <a:r>
                  <a:rPr lang="en-US" sz="1300" dirty="0">
                    <a:solidFill>
                      <a:schemeClr val="tx2"/>
                    </a:solidFill>
                    <a:cs typeface="Arial" charset="0"/>
                  </a:rPr>
                  <a:t>– often serves as union-side Chief Negotiator with Union President as client   </a:t>
                </a:r>
              </a:p>
              <a:p>
                <a:pPr marL="225425" indent="-225425">
                  <a:lnSpc>
                    <a:spcPct val="110000"/>
                  </a:lnSpc>
                  <a:spcBef>
                    <a:spcPts val="600"/>
                  </a:spcBef>
                  <a:buClr>
                    <a:schemeClr val="accent2"/>
                  </a:buClr>
                  <a:buSzPct val="90000"/>
                  <a:buFont typeface="Wingdings" panose="05000000000000000000" pitchFamily="2" charset="2"/>
                  <a:buChar char="§"/>
                </a:pPr>
                <a:r>
                  <a:rPr lang="en-US" sz="1300" b="1" dirty="0">
                    <a:solidFill>
                      <a:srgbClr val="002060"/>
                    </a:solidFill>
                    <a:cs typeface="Arial" charset="0"/>
                  </a:rPr>
                  <a:t>Outside Consultants </a:t>
                </a:r>
                <a:r>
                  <a:rPr lang="en-US" sz="1300" dirty="0">
                    <a:solidFill>
                      <a:schemeClr val="tx2"/>
                    </a:solidFill>
                    <a:cs typeface="Arial" charset="0"/>
                  </a:rPr>
                  <a:t>– may be independent HR consultants/economists, or from regional/international union</a:t>
                </a:r>
              </a:p>
            </p:txBody>
          </p:sp>
          <p:sp>
            <p:nvSpPr>
              <p:cNvPr id="20" name="TextBox 19">
                <a:extLst>
                  <a:ext uri="{FF2B5EF4-FFF2-40B4-BE49-F238E27FC236}">
                    <a16:creationId xmlns:a16="http://schemas.microsoft.com/office/drawing/2014/main" id="{648997D0-8877-77E2-51BB-15AFB8A21465}"/>
                  </a:ext>
                </a:extLst>
              </p:cNvPr>
              <p:cNvSpPr txBox="1"/>
              <p:nvPr/>
            </p:nvSpPr>
            <p:spPr>
              <a:xfrm>
                <a:off x="331469" y="5051865"/>
                <a:ext cx="8595962" cy="402245"/>
              </a:xfrm>
              <a:prstGeom prst="rect">
                <a:avLst/>
              </a:prstGeom>
              <a:solidFill>
                <a:schemeClr val="accent6"/>
              </a:solidFill>
            </p:spPr>
            <p:txBody>
              <a:bodyPr wrap="square" lIns="0" tIns="0" rIns="0" bIns="0" rtlCol="0" anchor="ctr"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r>
                  <a:rPr lang="en-US" sz="1600" b="1" dirty="0">
                    <a:solidFill>
                      <a:schemeClr val="bg2"/>
                    </a:solidFill>
                    <a:ea typeface="Soleil" charset="0"/>
                    <a:cs typeface="Soleil" charset="0"/>
                  </a:rPr>
                  <a:t> </a:t>
                </a:r>
                <a:r>
                  <a:rPr lang="en-US" sz="1400" b="1" dirty="0">
                    <a:solidFill>
                      <a:schemeClr val="bg2"/>
                    </a:solidFill>
                    <a:ea typeface="Soleil" charset="0"/>
                    <a:cs typeface="Soleil" charset="0"/>
                  </a:rPr>
                  <a:t>Neutral Third Parties (BMS) </a:t>
                </a:r>
              </a:p>
            </p:txBody>
          </p:sp>
        </p:grpSp>
        <p:sp>
          <p:nvSpPr>
            <p:cNvPr id="22" name="Text 2">
              <a:extLst>
                <a:ext uri="{FF2B5EF4-FFF2-40B4-BE49-F238E27FC236}">
                  <a16:creationId xmlns:a16="http://schemas.microsoft.com/office/drawing/2014/main" id="{0BAC3F6F-52DF-EE66-FE49-305A0FBAFE71}"/>
                </a:ext>
              </a:extLst>
            </p:cNvPr>
            <p:cNvSpPr txBox="1"/>
            <p:nvPr/>
          </p:nvSpPr>
          <p:spPr>
            <a:xfrm>
              <a:off x="331469" y="5317618"/>
              <a:ext cx="8595961" cy="820775"/>
            </a:xfrm>
            <a:prstGeom prst="rect">
              <a:avLst/>
            </a:prstGeom>
            <a:solidFill>
              <a:schemeClr val="bg2">
                <a:lumMod val="95000"/>
              </a:schemeClr>
            </a:solidFill>
            <a:ln/>
          </p:spPr>
          <p:txBody>
            <a:bodyPr wrap="square" lIns="91440" tIns="91440" rIns="0" bIns="91440" rtlCol="0" anchor="t"/>
            <a:lstStyle/>
            <a:p>
              <a:pPr marL="225425" indent="-225425">
                <a:lnSpc>
                  <a:spcPct val="110000"/>
                </a:lnSpc>
                <a:spcBef>
                  <a:spcPts val="600"/>
                </a:spcBef>
                <a:buClr>
                  <a:schemeClr val="accent2"/>
                </a:buClr>
                <a:buSzPct val="90000"/>
                <a:buFont typeface="Wingdings" panose="05000000000000000000" pitchFamily="2" charset="2"/>
                <a:buChar char="§"/>
              </a:pPr>
              <a:r>
                <a:rPr lang="en-US" sz="1300" b="1" dirty="0">
                  <a:solidFill>
                    <a:srgbClr val="002060"/>
                  </a:solidFill>
                  <a:cs typeface="Arial" charset="0"/>
                </a:rPr>
                <a:t>Mediators</a:t>
              </a:r>
              <a:r>
                <a:rPr lang="en-US" sz="1300" dirty="0">
                  <a:solidFill>
                    <a:schemeClr val="tx2"/>
                  </a:solidFill>
                  <a:cs typeface="Arial" charset="0"/>
                </a:rPr>
                <a:t> – attempt to facilitate agreement; lack authority to impose terms on either party</a:t>
              </a:r>
            </a:p>
            <a:p>
              <a:pPr marL="225425" indent="-225425">
                <a:lnSpc>
                  <a:spcPct val="110000"/>
                </a:lnSpc>
                <a:spcBef>
                  <a:spcPts val="600"/>
                </a:spcBef>
                <a:buClr>
                  <a:schemeClr val="accent2"/>
                </a:buClr>
                <a:buSzPct val="90000"/>
                <a:buFont typeface="Wingdings" panose="05000000000000000000" pitchFamily="2" charset="2"/>
                <a:buChar char="§"/>
              </a:pPr>
              <a:r>
                <a:rPr lang="en-US" sz="1300" b="1" dirty="0">
                  <a:solidFill>
                    <a:srgbClr val="002060"/>
                  </a:solidFill>
                  <a:cs typeface="Arial" charset="0"/>
                </a:rPr>
                <a:t>Arbitrators</a:t>
              </a:r>
              <a:r>
                <a:rPr lang="en-US" sz="1300" dirty="0">
                  <a:solidFill>
                    <a:schemeClr val="tx2"/>
                  </a:solidFill>
                  <a:cs typeface="Arial" charset="0"/>
                </a:rPr>
                <a:t> – render interest arbitration awards (i.e., decisions) binding on both parties  </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20CBF-B805-770A-EB84-7F21E05A172D}"/>
              </a:ext>
            </a:extLst>
          </p:cNvPr>
          <p:cNvSpPr>
            <a:spLocks noGrp="1"/>
          </p:cNvSpPr>
          <p:nvPr>
            <p:ph type="title"/>
          </p:nvPr>
        </p:nvSpPr>
        <p:spPr/>
        <p:txBody>
          <a:bodyPr/>
          <a:lstStyle/>
          <a:p>
            <a:r>
              <a:rPr lang="en-US" dirty="0"/>
              <a:t>Minnesota Bargaining – State Authorization </a:t>
            </a:r>
          </a:p>
        </p:txBody>
      </p:sp>
      <p:sp>
        <p:nvSpPr>
          <p:cNvPr id="3" name="Text Placeholder 2">
            <a:extLst>
              <a:ext uri="{FF2B5EF4-FFF2-40B4-BE49-F238E27FC236}">
                <a16:creationId xmlns:a16="http://schemas.microsoft.com/office/drawing/2014/main" id="{F174966F-E2C1-53F5-73A9-23EC50970DFD}"/>
              </a:ext>
            </a:extLst>
          </p:cNvPr>
          <p:cNvSpPr>
            <a:spLocks noGrp="1"/>
          </p:cNvSpPr>
          <p:nvPr>
            <p:ph type="body" sz="quarter" idx="10"/>
          </p:nvPr>
        </p:nvSpPr>
        <p:spPr/>
        <p:txBody>
          <a:bodyPr/>
          <a:lstStyle/>
          <a:p>
            <a:pPr>
              <a:buFont typeface="Wingdings" panose="05000000000000000000" pitchFamily="2" charset="2"/>
              <a:buChar char="§"/>
            </a:pPr>
            <a:r>
              <a:rPr lang="en-US" sz="1400" dirty="0"/>
              <a:t>Collective bargaining in Minnesota is authorized through the Public Employment Labor Relations Act (</a:t>
            </a:r>
            <a:r>
              <a:rPr lang="en-US" sz="1400" b="1" dirty="0">
                <a:solidFill>
                  <a:srgbClr val="002060"/>
                </a:solidFill>
              </a:rPr>
              <a:t>PELRA</a:t>
            </a:r>
            <a:r>
              <a:rPr lang="en-US" sz="1400" dirty="0"/>
              <a:t>), which establishes the following:</a:t>
            </a:r>
          </a:p>
          <a:p>
            <a:pPr lvl="1">
              <a:buFont typeface="Arial" panose="020B0604020202020204" pitchFamily="34" charset="0"/>
              <a:buChar char="−"/>
            </a:pPr>
            <a:r>
              <a:rPr lang="en-US" sz="1400" dirty="0"/>
              <a:t>Rules and procedures for bargaining</a:t>
            </a:r>
          </a:p>
          <a:p>
            <a:pPr lvl="1">
              <a:buFont typeface="Arial" panose="020B0604020202020204" pitchFamily="34" charset="0"/>
              <a:buChar char="−"/>
            </a:pPr>
            <a:r>
              <a:rPr lang="en-US" sz="1400" dirty="0"/>
              <a:t>Criteria for establishing bargaining units </a:t>
            </a:r>
          </a:p>
          <a:p>
            <a:pPr lvl="1">
              <a:buFont typeface="Arial" panose="020B0604020202020204" pitchFamily="34" charset="0"/>
              <a:buChar char="−"/>
            </a:pPr>
            <a:r>
              <a:rPr lang="en-US" sz="1400" dirty="0"/>
              <a:t>Procedures for election of exclusive representatives</a:t>
            </a:r>
          </a:p>
          <a:p>
            <a:pPr lvl="1">
              <a:buFont typeface="Arial" panose="020B0604020202020204" pitchFamily="34" charset="0"/>
              <a:buChar char="−"/>
            </a:pPr>
            <a:r>
              <a:rPr lang="en-US" sz="1400" b="1" dirty="0"/>
              <a:t>Mechanisms for resolving impasse in collective bargaining </a:t>
            </a:r>
          </a:p>
          <a:p>
            <a:pPr>
              <a:buFont typeface="Wingdings" panose="05000000000000000000" pitchFamily="2" charset="2"/>
              <a:buChar char="§"/>
            </a:pPr>
            <a:r>
              <a:rPr lang="en-US" sz="1400" dirty="0"/>
              <a:t>PELRA also created the</a:t>
            </a:r>
            <a:r>
              <a:rPr lang="en-US" sz="1400" b="1" dirty="0">
                <a:solidFill>
                  <a:srgbClr val="002060"/>
                </a:solidFill>
              </a:rPr>
              <a:t> Bureau of Mediation Services (BMS)</a:t>
            </a:r>
            <a:r>
              <a:rPr lang="en-US" sz="1400" dirty="0"/>
              <a:t>.  BMS is the State agency created to administer PELRA, with the following principal functions:   </a:t>
            </a:r>
          </a:p>
          <a:p>
            <a:pPr lvl="1">
              <a:buFont typeface="Arial" panose="020B0604020202020204" pitchFamily="34" charset="0"/>
              <a:buChar char="−"/>
            </a:pPr>
            <a:r>
              <a:rPr lang="en-US" sz="1400" b="1" dirty="0"/>
              <a:t>Mediation</a:t>
            </a:r>
          </a:p>
          <a:p>
            <a:pPr lvl="1">
              <a:buFont typeface="Arial" panose="020B0604020202020204" pitchFamily="34" charset="0"/>
              <a:buChar char="−"/>
            </a:pPr>
            <a:r>
              <a:rPr lang="en-US" sz="1400" b="1" dirty="0"/>
              <a:t>Arbitration </a:t>
            </a:r>
          </a:p>
          <a:p>
            <a:pPr lvl="1">
              <a:buFont typeface="Arial" panose="020B0604020202020204" pitchFamily="34" charset="0"/>
              <a:buChar char="−"/>
            </a:pPr>
            <a:r>
              <a:rPr lang="en-US" sz="1400" dirty="0"/>
              <a:t>Bargaining unit determinations</a:t>
            </a:r>
          </a:p>
          <a:p>
            <a:pPr lvl="1">
              <a:buFont typeface="Arial" panose="020B0604020202020204" pitchFamily="34" charset="0"/>
              <a:buChar char="−"/>
            </a:pPr>
            <a:r>
              <a:rPr lang="en-US" sz="1400" dirty="0"/>
              <a:t>Bargaining unit election certification </a:t>
            </a:r>
          </a:p>
        </p:txBody>
      </p:sp>
      <p:sp>
        <p:nvSpPr>
          <p:cNvPr id="4" name="Rectangle 3">
            <a:extLst>
              <a:ext uri="{FF2B5EF4-FFF2-40B4-BE49-F238E27FC236}">
                <a16:creationId xmlns:a16="http://schemas.microsoft.com/office/drawing/2014/main" id="{609479FA-11A4-D22C-A7F8-8DDCB3B9CAA5}"/>
              </a:ext>
            </a:extLst>
          </p:cNvPr>
          <p:cNvSpPr/>
          <p:nvPr/>
        </p:nvSpPr>
        <p:spPr>
          <a:xfrm>
            <a:off x="463551" y="4315326"/>
            <a:ext cx="3105818" cy="68981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1000" dirty="0">
              <a:latin typeface="Arial Regular" charset="0"/>
              <a:ea typeface="Arial Regular" charset="0"/>
              <a:cs typeface="Arial Regular" charset="0"/>
            </a:endParaRPr>
          </a:p>
        </p:txBody>
      </p:sp>
      <p:sp>
        <p:nvSpPr>
          <p:cNvPr id="6" name="Rectangle 5">
            <a:extLst>
              <a:ext uri="{FF2B5EF4-FFF2-40B4-BE49-F238E27FC236}">
                <a16:creationId xmlns:a16="http://schemas.microsoft.com/office/drawing/2014/main" id="{82C3B92B-0067-0391-9428-27D70FF83423}"/>
              </a:ext>
            </a:extLst>
          </p:cNvPr>
          <p:cNvSpPr/>
          <p:nvPr/>
        </p:nvSpPr>
        <p:spPr>
          <a:xfrm>
            <a:off x="463550" y="3222781"/>
            <a:ext cx="5822949" cy="4744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1000" dirty="0">
              <a:latin typeface="Arial Regular" charset="0"/>
              <a:ea typeface="Arial Regular" charset="0"/>
              <a:cs typeface="Arial Regular" charset="0"/>
            </a:endParaRPr>
          </a:p>
        </p:txBody>
      </p:sp>
    </p:spTree>
    <p:extLst>
      <p:ext uri="{BB962C8B-B14F-4D97-AF65-F5344CB8AC3E}">
        <p14:creationId xmlns:p14="http://schemas.microsoft.com/office/powerpoint/2010/main" val="928777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365760" y="930402"/>
            <a:ext cx="8412480" cy="502920"/>
          </a:xfrm>
          <a:prstGeom prst="rect">
            <a:avLst/>
          </a:prstGeom>
          <a:noFill/>
          <a:ln/>
        </p:spPr>
        <p:txBody>
          <a:bodyPr wrap="square" rtlCol="0" anchor="ctr"/>
          <a:lstStyle/>
          <a:p>
            <a:r>
              <a:rPr lang="en-US" sz="2200" b="1" dirty="0">
                <a:solidFill>
                  <a:srgbClr val="FFFFFF"/>
                </a:solidFill>
                <a:latin typeface="Calibri" pitchFamily="34" charset="0"/>
                <a:ea typeface="Calibri" pitchFamily="34" charset="-122"/>
                <a:cs typeface="Calibri" pitchFamily="34" charset="-120"/>
              </a:rPr>
              <a:t>Who Is Covered? Essential vs. Non-Essential Employees</a:t>
            </a:r>
            <a:endParaRPr lang="en-US" sz="2200" dirty="0"/>
          </a:p>
        </p:txBody>
      </p:sp>
      <p:sp>
        <p:nvSpPr>
          <p:cNvPr id="4" name="Shape 2"/>
          <p:cNvSpPr/>
          <p:nvPr/>
        </p:nvSpPr>
        <p:spPr>
          <a:xfrm>
            <a:off x="274320" y="1725929"/>
            <a:ext cx="4114800" cy="4530491"/>
          </a:xfrm>
          <a:prstGeom prst="rect">
            <a:avLst/>
          </a:prstGeom>
          <a:solidFill>
            <a:srgbClr val="D6E4F0"/>
          </a:solidFill>
          <a:ln w="12700">
            <a:solidFill>
              <a:srgbClr val="2563A8"/>
            </a:solidFill>
            <a:prstDash val="solid"/>
          </a:ln>
        </p:spPr>
        <p:txBody>
          <a:bodyPr/>
          <a:lstStyle/>
          <a:p>
            <a:endParaRPr lang="en-US"/>
          </a:p>
        </p:txBody>
      </p:sp>
      <p:sp>
        <p:nvSpPr>
          <p:cNvPr id="5" name="Shape 3"/>
          <p:cNvSpPr/>
          <p:nvPr/>
        </p:nvSpPr>
        <p:spPr>
          <a:xfrm>
            <a:off x="274320" y="1725930"/>
            <a:ext cx="4114800" cy="475488"/>
          </a:xfrm>
          <a:prstGeom prst="rect">
            <a:avLst/>
          </a:prstGeom>
          <a:solidFill>
            <a:srgbClr val="2563A8"/>
          </a:solidFill>
          <a:ln/>
        </p:spPr>
        <p:txBody>
          <a:bodyPr/>
          <a:lstStyle/>
          <a:p>
            <a:endParaRPr lang="en-US"/>
          </a:p>
        </p:txBody>
      </p:sp>
      <p:sp>
        <p:nvSpPr>
          <p:cNvPr id="6" name="Text 4"/>
          <p:cNvSpPr txBox="1"/>
          <p:nvPr/>
        </p:nvSpPr>
        <p:spPr>
          <a:xfrm>
            <a:off x="274320" y="1744218"/>
            <a:ext cx="4114800" cy="420624"/>
          </a:xfrm>
          <a:prstGeom prst="rect">
            <a:avLst/>
          </a:prstGeom>
          <a:noFill/>
          <a:ln/>
        </p:spPr>
        <p:txBody>
          <a:bodyPr wrap="square" rtlCol="0" anchor="ctr"/>
          <a:lstStyle/>
          <a:p>
            <a:pPr algn="ctr"/>
            <a:r>
              <a:rPr lang="en-US" sz="1500" b="1" dirty="0">
                <a:solidFill>
                  <a:srgbClr val="FFFFFF"/>
                </a:solidFill>
                <a:latin typeface="+mj-lt"/>
                <a:ea typeface="Calibri" pitchFamily="34" charset="-122"/>
                <a:cs typeface="Calibri" pitchFamily="34" charset="-120"/>
              </a:rPr>
              <a:t>ESSENTIAL EMPLOYEES</a:t>
            </a:r>
            <a:endParaRPr lang="en-US" sz="1500" dirty="0">
              <a:latin typeface="+mj-lt"/>
            </a:endParaRPr>
          </a:p>
        </p:txBody>
      </p:sp>
      <p:sp>
        <p:nvSpPr>
          <p:cNvPr id="23" name="Shape 21"/>
          <p:cNvSpPr/>
          <p:nvPr/>
        </p:nvSpPr>
        <p:spPr>
          <a:xfrm>
            <a:off x="4754880" y="1725930"/>
            <a:ext cx="4114800" cy="4530490"/>
          </a:xfrm>
          <a:prstGeom prst="rect">
            <a:avLst/>
          </a:prstGeom>
          <a:solidFill>
            <a:srgbClr val="FFF7E6"/>
          </a:solidFill>
          <a:ln w="12700">
            <a:solidFill>
              <a:srgbClr val="C8922A"/>
            </a:solidFill>
            <a:prstDash val="solid"/>
          </a:ln>
        </p:spPr>
        <p:txBody>
          <a:bodyPr/>
          <a:lstStyle/>
          <a:p>
            <a:endParaRPr lang="en-US"/>
          </a:p>
        </p:txBody>
      </p:sp>
      <p:sp>
        <p:nvSpPr>
          <p:cNvPr id="24" name="Shape 22"/>
          <p:cNvSpPr/>
          <p:nvPr/>
        </p:nvSpPr>
        <p:spPr>
          <a:xfrm>
            <a:off x="4754880" y="1725930"/>
            <a:ext cx="4114800" cy="475488"/>
          </a:xfrm>
          <a:prstGeom prst="rect">
            <a:avLst/>
          </a:prstGeom>
          <a:solidFill>
            <a:srgbClr val="C8922A"/>
          </a:solidFill>
          <a:ln/>
        </p:spPr>
        <p:txBody>
          <a:bodyPr/>
          <a:lstStyle/>
          <a:p>
            <a:endParaRPr lang="en-US"/>
          </a:p>
        </p:txBody>
      </p:sp>
      <p:sp>
        <p:nvSpPr>
          <p:cNvPr id="25" name="Text 23"/>
          <p:cNvSpPr txBox="1"/>
          <p:nvPr/>
        </p:nvSpPr>
        <p:spPr>
          <a:xfrm>
            <a:off x="4754880" y="1744218"/>
            <a:ext cx="4114800" cy="420624"/>
          </a:xfrm>
          <a:prstGeom prst="rect">
            <a:avLst/>
          </a:prstGeom>
          <a:noFill/>
          <a:ln/>
        </p:spPr>
        <p:txBody>
          <a:bodyPr wrap="square" rtlCol="0" anchor="ctr"/>
          <a:lstStyle/>
          <a:p>
            <a:pPr algn="ctr"/>
            <a:r>
              <a:rPr lang="en-US" sz="1500" b="1" dirty="0">
                <a:solidFill>
                  <a:srgbClr val="FFFFFF"/>
                </a:solidFill>
                <a:latin typeface="+mj-lt"/>
                <a:ea typeface="Calibri" pitchFamily="34" charset="-122"/>
                <a:cs typeface="Calibri" pitchFamily="34" charset="-120"/>
              </a:rPr>
              <a:t>NON-ESSENTIAL EMPLOYEES</a:t>
            </a:r>
            <a:endParaRPr lang="en-US" sz="1500" dirty="0">
              <a:latin typeface="+mj-lt"/>
            </a:endParaRPr>
          </a:p>
        </p:txBody>
      </p:sp>
      <p:sp>
        <p:nvSpPr>
          <p:cNvPr id="26" name="Text 24"/>
          <p:cNvSpPr txBox="1"/>
          <p:nvPr/>
        </p:nvSpPr>
        <p:spPr>
          <a:xfrm>
            <a:off x="4892040" y="2338578"/>
            <a:ext cx="3840480" cy="868680"/>
          </a:xfrm>
          <a:prstGeom prst="rect">
            <a:avLst/>
          </a:prstGeom>
          <a:noFill/>
          <a:ln/>
        </p:spPr>
        <p:txBody>
          <a:bodyPr wrap="square" lIns="0" tIns="0" rIns="0" bIns="0" rtlCol="0" anchor="ctr"/>
          <a:lstStyle/>
          <a:p>
            <a:r>
              <a:rPr lang="en-US" sz="1300" dirty="0">
                <a:solidFill>
                  <a:srgbClr val="1A1A2E"/>
                </a:solidFill>
                <a:latin typeface="+mj-lt"/>
                <a:ea typeface="Calibri" pitchFamily="34" charset="-122"/>
                <a:cs typeface="Calibri" pitchFamily="34" charset="-120"/>
              </a:rPr>
              <a:t>All other public employees not in the essential categories (e.g., most AFSCME, Teamster, and general government bargaining units)</a:t>
            </a:r>
            <a:endParaRPr lang="en-US" sz="1300" dirty="0">
              <a:latin typeface="+mj-lt"/>
            </a:endParaRPr>
          </a:p>
        </p:txBody>
      </p:sp>
      <p:sp>
        <p:nvSpPr>
          <p:cNvPr id="27" name="Shape 25"/>
          <p:cNvSpPr/>
          <p:nvPr/>
        </p:nvSpPr>
        <p:spPr>
          <a:xfrm>
            <a:off x="4892040" y="3326130"/>
            <a:ext cx="3794760" cy="457200"/>
          </a:xfrm>
          <a:prstGeom prst="rect">
            <a:avLst/>
          </a:prstGeom>
          <a:solidFill>
            <a:srgbClr val="C8922A"/>
          </a:solidFill>
          <a:ln w="12700">
            <a:solidFill>
              <a:srgbClr val="C8922A"/>
            </a:solidFill>
            <a:prstDash val="solid"/>
          </a:ln>
        </p:spPr>
        <p:txBody>
          <a:bodyPr/>
          <a:lstStyle/>
          <a:p>
            <a:endParaRPr lang="en-US"/>
          </a:p>
        </p:txBody>
      </p:sp>
      <p:sp>
        <p:nvSpPr>
          <p:cNvPr id="28" name="Text 26"/>
          <p:cNvSpPr txBox="1"/>
          <p:nvPr/>
        </p:nvSpPr>
        <p:spPr>
          <a:xfrm>
            <a:off x="4892040" y="3344418"/>
            <a:ext cx="3794760" cy="402336"/>
          </a:xfrm>
          <a:prstGeom prst="rect">
            <a:avLst/>
          </a:prstGeom>
          <a:noFill/>
          <a:ln/>
        </p:spPr>
        <p:txBody>
          <a:bodyPr wrap="square" lIns="0" tIns="0" rIns="0" bIns="0" rtlCol="0" anchor="ctr"/>
          <a:lstStyle/>
          <a:p>
            <a:pPr algn="ctr"/>
            <a:r>
              <a:rPr lang="en-US" sz="1400" b="1" dirty="0">
                <a:solidFill>
                  <a:srgbClr val="FFFFFF"/>
                </a:solidFill>
                <a:latin typeface="+mj-lt"/>
                <a:ea typeface="Calibri" pitchFamily="34" charset="-122"/>
                <a:cs typeface="Calibri" pitchFamily="34" charset="-120"/>
              </a:rPr>
              <a:t>Key Right: May Strike</a:t>
            </a:r>
            <a:endParaRPr lang="en-US" sz="1400" dirty="0">
              <a:latin typeface="+mj-lt"/>
            </a:endParaRPr>
          </a:p>
        </p:txBody>
      </p:sp>
      <p:sp>
        <p:nvSpPr>
          <p:cNvPr id="29" name="Text 27"/>
          <p:cNvSpPr txBox="1"/>
          <p:nvPr/>
        </p:nvSpPr>
        <p:spPr>
          <a:xfrm>
            <a:off x="4892040" y="3856481"/>
            <a:ext cx="3840480" cy="1682497"/>
          </a:xfrm>
          <a:prstGeom prst="rect">
            <a:avLst/>
          </a:prstGeom>
          <a:noFill/>
          <a:ln/>
        </p:spPr>
        <p:txBody>
          <a:bodyPr wrap="square" lIns="0" tIns="0" rIns="0" bIns="0" rtlCol="0" anchor="ctr"/>
          <a:lstStyle/>
          <a:p>
            <a:r>
              <a:rPr lang="en-US" sz="1300" dirty="0">
                <a:solidFill>
                  <a:srgbClr val="1A1A2E"/>
                </a:solidFill>
                <a:latin typeface="+mj-lt"/>
                <a:ea typeface="Calibri" pitchFamily="34" charset="-122"/>
                <a:cs typeface="Calibri" pitchFamily="34" charset="-120"/>
              </a:rPr>
              <a:t>After a collective bargaining agreement expires and following at least 45 days of BMS-facilitated mediation, non-essential employees may engage in a lawful strike</a:t>
            </a:r>
          </a:p>
          <a:p>
            <a:endParaRPr lang="en-US" sz="1300" dirty="0">
              <a:solidFill>
                <a:srgbClr val="1A1A2E"/>
              </a:solidFill>
              <a:latin typeface="+mj-lt"/>
              <a:ea typeface="Calibri" pitchFamily="34" charset="-122"/>
              <a:cs typeface="Calibri" pitchFamily="34" charset="-120"/>
            </a:endParaRPr>
          </a:p>
          <a:p>
            <a:r>
              <a:rPr lang="en-US" sz="1300" dirty="0">
                <a:solidFill>
                  <a:srgbClr val="1A1A2E"/>
                </a:solidFill>
                <a:latin typeface="+mj-lt"/>
                <a:ea typeface="Calibri" pitchFamily="34" charset="-122"/>
                <a:cs typeface="Calibri" pitchFamily="34" charset="-120"/>
              </a:rPr>
              <a:t>Parties may voluntarily opt-in to binding interest arbitration</a:t>
            </a:r>
          </a:p>
          <a:p>
            <a:endParaRPr lang="en-US" sz="1300" dirty="0">
              <a:latin typeface="+mj-lt"/>
            </a:endParaRPr>
          </a:p>
        </p:txBody>
      </p:sp>
      <p:grpSp>
        <p:nvGrpSpPr>
          <p:cNvPr id="36" name="Group 35">
            <a:extLst>
              <a:ext uri="{FF2B5EF4-FFF2-40B4-BE49-F238E27FC236}">
                <a16:creationId xmlns:a16="http://schemas.microsoft.com/office/drawing/2014/main" id="{AC0FA860-093A-DB7B-AD1D-3B5FA598C966}"/>
              </a:ext>
            </a:extLst>
          </p:cNvPr>
          <p:cNvGrpSpPr/>
          <p:nvPr/>
        </p:nvGrpSpPr>
        <p:grpSpPr>
          <a:xfrm>
            <a:off x="365760" y="5081778"/>
            <a:ext cx="3794760" cy="457200"/>
            <a:chOff x="4892040" y="4679442"/>
            <a:chExt cx="3794760" cy="457200"/>
          </a:xfrm>
          <a:solidFill>
            <a:schemeClr val="accent2"/>
          </a:solidFill>
        </p:grpSpPr>
        <p:sp>
          <p:nvSpPr>
            <p:cNvPr id="30" name="Shape 28"/>
            <p:cNvSpPr/>
            <p:nvPr/>
          </p:nvSpPr>
          <p:spPr>
            <a:xfrm>
              <a:off x="4892040" y="4679442"/>
              <a:ext cx="3794760" cy="457200"/>
            </a:xfrm>
            <a:prstGeom prst="rect">
              <a:avLst/>
            </a:prstGeom>
            <a:grpFill/>
            <a:ln/>
          </p:spPr>
          <p:txBody>
            <a:bodyPr/>
            <a:lstStyle/>
            <a:p>
              <a:endParaRPr lang="en-US"/>
            </a:p>
          </p:txBody>
        </p:sp>
        <p:sp>
          <p:nvSpPr>
            <p:cNvPr id="31" name="Text 29"/>
            <p:cNvSpPr txBox="1"/>
            <p:nvPr/>
          </p:nvSpPr>
          <p:spPr>
            <a:xfrm>
              <a:off x="4892040" y="4706874"/>
              <a:ext cx="3794760" cy="402336"/>
            </a:xfrm>
            <a:prstGeom prst="rect">
              <a:avLst/>
            </a:prstGeom>
            <a:grpFill/>
            <a:ln/>
          </p:spPr>
          <p:txBody>
            <a:bodyPr wrap="square" lIns="0" tIns="0" rIns="0" bIns="0" rtlCol="0" anchor="ctr"/>
            <a:lstStyle/>
            <a:p>
              <a:pPr algn="ctr"/>
              <a:r>
                <a:rPr lang="en-US" sz="1300" b="1" dirty="0">
                  <a:solidFill>
                    <a:srgbClr val="FFFFFF"/>
                  </a:solidFill>
                  <a:latin typeface="+mj-lt"/>
                  <a:ea typeface="Calibri" pitchFamily="34" charset="-122"/>
                  <a:cs typeface="Calibri" pitchFamily="34" charset="-120"/>
                </a:rPr>
                <a:t>Essential Employees: No Strike Right</a:t>
              </a:r>
              <a:endParaRPr lang="en-US" sz="1300" dirty="0">
                <a:latin typeface="+mj-lt"/>
              </a:endParaRPr>
            </a:p>
          </p:txBody>
        </p:sp>
      </p:grpSp>
      <p:sp>
        <p:nvSpPr>
          <p:cNvPr id="32" name="Text 30"/>
          <p:cNvSpPr txBox="1"/>
          <p:nvPr/>
        </p:nvSpPr>
        <p:spPr>
          <a:xfrm>
            <a:off x="451485" y="5639201"/>
            <a:ext cx="3709035" cy="411480"/>
          </a:xfrm>
          <a:prstGeom prst="rect">
            <a:avLst/>
          </a:prstGeom>
          <a:noFill/>
          <a:ln/>
        </p:spPr>
        <p:txBody>
          <a:bodyPr wrap="square" lIns="0" tIns="0" rIns="0" bIns="0" rtlCol="0" anchor="ctr"/>
          <a:lstStyle/>
          <a:p>
            <a:r>
              <a:rPr lang="en-US" sz="1300" dirty="0">
                <a:solidFill>
                  <a:srgbClr val="1A1A2E"/>
                </a:solidFill>
                <a:latin typeface="+mj-lt"/>
                <a:ea typeface="Calibri" pitchFamily="34" charset="-122"/>
                <a:cs typeface="Calibri" pitchFamily="34" charset="-120"/>
              </a:rPr>
              <a:t>May not strike; but have access to binding interest arbitration</a:t>
            </a:r>
            <a:endParaRPr lang="en-US" sz="1300" dirty="0">
              <a:latin typeface="+mj-lt"/>
            </a:endParaRPr>
          </a:p>
        </p:txBody>
      </p:sp>
      <p:sp>
        <p:nvSpPr>
          <p:cNvPr id="33" name="Title 1">
            <a:extLst>
              <a:ext uri="{FF2B5EF4-FFF2-40B4-BE49-F238E27FC236}">
                <a16:creationId xmlns:a16="http://schemas.microsoft.com/office/drawing/2014/main" id="{390075AB-EA51-DCD1-EE9F-3A0DA9261B8C}"/>
              </a:ext>
            </a:extLst>
          </p:cNvPr>
          <p:cNvSpPr txBox="1">
            <a:spLocks/>
          </p:cNvSpPr>
          <p:nvPr/>
        </p:nvSpPr>
        <p:spPr>
          <a:xfrm>
            <a:off x="451485" y="1006088"/>
            <a:ext cx="8154632" cy="252557"/>
          </a:xfrm>
          <a:prstGeom prst="rect">
            <a:avLst/>
          </a:prstGeom>
        </p:spPr>
        <p:txBody>
          <a:bodyPr/>
          <a:lstStyle>
            <a:lvl1pPr algn="l" defTabSz="914400" rtl="0" eaLnBrk="1" latinLnBrk="0" hangingPunct="1">
              <a:lnSpc>
                <a:spcPct val="90000"/>
              </a:lnSpc>
              <a:spcBef>
                <a:spcPct val="0"/>
              </a:spcBef>
              <a:buNone/>
              <a:defRPr sz="1800" b="1" i="0" kern="1200">
                <a:solidFill>
                  <a:schemeClr val="tx2"/>
                </a:solidFill>
                <a:latin typeface="Arial" charset="0"/>
                <a:ea typeface="Arial" charset="0"/>
                <a:cs typeface="Arial" charset="0"/>
              </a:defRPr>
            </a:lvl1pPr>
          </a:lstStyle>
          <a:p>
            <a:r>
              <a:rPr lang="en-US" dirty="0"/>
              <a:t>“Essential” &amp; “Non-Essential” Employees </a:t>
            </a:r>
          </a:p>
        </p:txBody>
      </p:sp>
      <p:sp>
        <p:nvSpPr>
          <p:cNvPr id="35" name="Text Placeholder 2">
            <a:extLst>
              <a:ext uri="{FF2B5EF4-FFF2-40B4-BE49-F238E27FC236}">
                <a16:creationId xmlns:a16="http://schemas.microsoft.com/office/drawing/2014/main" id="{2B6F59A5-763D-4640-D096-BF9BEDB356BC}"/>
              </a:ext>
            </a:extLst>
          </p:cNvPr>
          <p:cNvSpPr txBox="1">
            <a:spLocks/>
          </p:cNvSpPr>
          <p:nvPr/>
        </p:nvSpPr>
        <p:spPr>
          <a:xfrm>
            <a:off x="365760" y="2338578"/>
            <a:ext cx="3960796" cy="1881397"/>
          </a:xfrm>
          <a:prstGeom prst="rect">
            <a:avLst/>
          </a:prstGeom>
        </p:spPr>
        <p:txBody>
          <a:bodyPr/>
          <a:lstStyle>
            <a:lvl1pPr marL="225425" indent="-225425" algn="l" defTabSz="914400" rtl="0" eaLnBrk="1" latinLnBrk="0" hangingPunct="1">
              <a:lnSpc>
                <a:spcPct val="110000"/>
              </a:lnSpc>
              <a:spcBef>
                <a:spcPts val="1200"/>
              </a:spcBef>
              <a:buClr>
                <a:schemeClr val="accent2"/>
              </a:buClr>
              <a:buSzPct val="90000"/>
              <a:buFont typeface="Wingdings 2" panose="05020102010507070707" pitchFamily="18" charset="2"/>
              <a:buChar char="Ã"/>
              <a:defRPr sz="1200" kern="1200">
                <a:solidFill>
                  <a:schemeClr val="tx2"/>
                </a:solidFill>
                <a:latin typeface="+mn-lt"/>
                <a:ea typeface="Arial" charset="0"/>
                <a:cs typeface="Arial" charset="0"/>
              </a:defRPr>
            </a:lvl1pPr>
            <a:lvl2pPr marL="398463" indent="-173038" algn="l" defTabSz="914400" rtl="0" eaLnBrk="1" latinLnBrk="0" hangingPunct="1">
              <a:lnSpc>
                <a:spcPct val="110000"/>
              </a:lnSpc>
              <a:spcBef>
                <a:spcPts val="1200"/>
              </a:spcBef>
              <a:buClr>
                <a:schemeClr val="accent2"/>
              </a:buClr>
              <a:buFont typeface="Arial" panose="020B0604020202020204" pitchFamily="34" charset="0"/>
              <a:buChar char="•"/>
              <a:defRPr sz="1200" kern="1200">
                <a:solidFill>
                  <a:schemeClr val="tx2"/>
                </a:solidFill>
                <a:latin typeface="+mn-lt"/>
                <a:ea typeface="Soleil" charset="0"/>
                <a:cs typeface="Soleil" charset="0"/>
              </a:defRPr>
            </a:lvl2pPr>
            <a:lvl3pPr marL="569913" indent="-171450" algn="l" defTabSz="914400" rtl="0" eaLnBrk="1" latinLnBrk="0" hangingPunct="1">
              <a:lnSpc>
                <a:spcPct val="110000"/>
              </a:lnSpc>
              <a:spcBef>
                <a:spcPts val="1200"/>
              </a:spcBef>
              <a:buClr>
                <a:schemeClr val="accent2"/>
              </a:buClr>
              <a:buFont typeface="Arial" panose="020B0604020202020204" pitchFamily="34" charset="0"/>
              <a:buChar char="•"/>
              <a:defRPr sz="1200" kern="1200">
                <a:solidFill>
                  <a:schemeClr val="tx2"/>
                </a:solidFill>
                <a:latin typeface="+mn-lt"/>
                <a:ea typeface="Arial" charset="0"/>
                <a:cs typeface="Arial" charset="0"/>
              </a:defRPr>
            </a:lvl3pPr>
            <a:lvl4pPr marL="742950" indent="-173038" algn="l" defTabSz="914400" rtl="0" eaLnBrk="1" latinLnBrk="0" hangingPunct="1">
              <a:lnSpc>
                <a:spcPct val="110000"/>
              </a:lnSpc>
              <a:spcBef>
                <a:spcPts val="1200"/>
              </a:spcBef>
              <a:buClr>
                <a:schemeClr val="accent2"/>
              </a:buClr>
              <a:buFont typeface="Arial" panose="020B0604020202020204" pitchFamily="34" charset="0"/>
              <a:buChar char="•"/>
              <a:defRPr sz="1200" kern="1200">
                <a:solidFill>
                  <a:schemeClr val="tx2"/>
                </a:solidFill>
                <a:latin typeface="+mn-lt"/>
                <a:ea typeface="Arial" charset="0"/>
                <a:cs typeface="Arial" charset="0"/>
              </a:defRPr>
            </a:lvl4pPr>
            <a:lvl5pPr marL="914400" indent="-173038" algn="l" defTabSz="914400" rtl="0" eaLnBrk="1" latinLnBrk="0" hangingPunct="1">
              <a:lnSpc>
                <a:spcPct val="110000"/>
              </a:lnSpc>
              <a:spcBef>
                <a:spcPts val="1200"/>
              </a:spcBef>
              <a:buClr>
                <a:schemeClr val="accent2"/>
              </a:buClr>
              <a:buFont typeface="Arial" panose="020B0604020202020204" pitchFamily="34" charset="0"/>
              <a:buChar char="•"/>
              <a:defRPr sz="1200" kern="1200" baseline="0">
                <a:solidFill>
                  <a:schemeClr val="tx2"/>
                </a:solidFill>
                <a:latin typeface="+mn-lt"/>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dirty="0"/>
              <a:t>Firefighters</a:t>
            </a:r>
          </a:p>
          <a:p>
            <a:pPr>
              <a:buFont typeface="Wingdings" panose="05000000000000000000" pitchFamily="2" charset="2"/>
              <a:buChar char="§"/>
            </a:pPr>
            <a:r>
              <a:rPr lang="en-US" dirty="0"/>
              <a:t>Peace Officers</a:t>
            </a:r>
          </a:p>
          <a:p>
            <a:pPr>
              <a:buFont typeface="Wingdings" panose="05000000000000000000" pitchFamily="2" charset="2"/>
              <a:buChar char="§"/>
            </a:pPr>
            <a:r>
              <a:rPr lang="en-US" dirty="0"/>
              <a:t>Corrections/Jail Officers</a:t>
            </a:r>
          </a:p>
          <a:p>
            <a:pPr>
              <a:buFont typeface="Wingdings" panose="05000000000000000000" pitchFamily="2" charset="2"/>
              <a:buChar char="§"/>
            </a:pPr>
            <a:r>
              <a:rPr lang="en-US" dirty="0"/>
              <a:t>911 dispatchers </a:t>
            </a:r>
          </a:p>
          <a:p>
            <a:pPr>
              <a:buFont typeface="Wingdings" panose="05000000000000000000" pitchFamily="2" charset="2"/>
              <a:buChar char="§"/>
            </a:pPr>
            <a:r>
              <a:rPr lang="en-US" dirty="0"/>
              <a:t>Confidential and Supervisory Employees</a:t>
            </a:r>
          </a:p>
          <a:p>
            <a:pPr>
              <a:buFont typeface="Wingdings" panose="05000000000000000000" pitchFamily="2" charset="2"/>
              <a:buChar char="§"/>
            </a:pPr>
            <a:r>
              <a:rPr lang="en-US" dirty="0"/>
              <a:t>Assistant County/City Attorneys</a:t>
            </a:r>
          </a:p>
          <a:p>
            <a:pPr>
              <a:buFont typeface="Wingdings" panose="05000000000000000000" pitchFamily="2" charset="2"/>
              <a:buChar char="§"/>
            </a:pPr>
            <a:r>
              <a:rPr lang="en-US" dirty="0"/>
              <a:t>Principals/Assistant Principals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58D5FF49-A6FD-74FF-1CC8-0949F8F8D23F}"/>
              </a:ext>
            </a:extLst>
          </p:cNvPr>
          <p:cNvSpPr/>
          <p:nvPr/>
        </p:nvSpPr>
        <p:spPr>
          <a:xfrm>
            <a:off x="2263140" y="1912620"/>
            <a:ext cx="6248400" cy="19431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1000" dirty="0">
              <a:latin typeface="Arial Regular" charset="0"/>
              <a:ea typeface="Arial Regular" charset="0"/>
              <a:cs typeface="Arial Regular" charset="0"/>
            </a:endParaRPr>
          </a:p>
        </p:txBody>
      </p:sp>
      <p:sp>
        <p:nvSpPr>
          <p:cNvPr id="2" name="Title 1">
            <a:extLst>
              <a:ext uri="{FF2B5EF4-FFF2-40B4-BE49-F238E27FC236}">
                <a16:creationId xmlns:a16="http://schemas.microsoft.com/office/drawing/2014/main" id="{3326B840-0CD5-3152-C435-23A981016096}"/>
              </a:ext>
            </a:extLst>
          </p:cNvPr>
          <p:cNvSpPr>
            <a:spLocks noGrp="1"/>
          </p:cNvSpPr>
          <p:nvPr>
            <p:ph type="title"/>
          </p:nvPr>
        </p:nvSpPr>
        <p:spPr/>
        <p:txBody>
          <a:bodyPr/>
          <a:lstStyle/>
          <a:p>
            <a:r>
              <a:rPr lang="en-US" dirty="0"/>
              <a:t>Impasse Resolution Processes </a:t>
            </a:r>
          </a:p>
        </p:txBody>
      </p:sp>
      <p:sp>
        <p:nvSpPr>
          <p:cNvPr id="5" name="Shape 7">
            <a:extLst>
              <a:ext uri="{FF2B5EF4-FFF2-40B4-BE49-F238E27FC236}">
                <a16:creationId xmlns:a16="http://schemas.microsoft.com/office/drawing/2014/main" id="{DF8E938B-2FA9-2C90-2A7A-811D3158DC7E}"/>
              </a:ext>
            </a:extLst>
          </p:cNvPr>
          <p:cNvSpPr/>
          <p:nvPr/>
        </p:nvSpPr>
        <p:spPr>
          <a:xfrm>
            <a:off x="355041" y="2129428"/>
            <a:ext cx="1802431" cy="1406251"/>
          </a:xfrm>
          <a:prstGeom prst="rect">
            <a:avLst/>
          </a:prstGeom>
          <a:solidFill>
            <a:schemeClr val="accent2">
              <a:lumMod val="50000"/>
            </a:schemeClr>
          </a:solidFill>
          <a:ln/>
        </p:spPr>
        <p:txBody>
          <a:bodyPr/>
          <a:lstStyle/>
          <a:p>
            <a:endParaRPr lang="en-US" dirty="0"/>
          </a:p>
        </p:txBody>
      </p:sp>
      <p:sp>
        <p:nvSpPr>
          <p:cNvPr id="9" name="Text 10">
            <a:extLst>
              <a:ext uri="{FF2B5EF4-FFF2-40B4-BE49-F238E27FC236}">
                <a16:creationId xmlns:a16="http://schemas.microsoft.com/office/drawing/2014/main" id="{3166E05F-460C-BEA3-7439-6B1ACB21BA8F}"/>
              </a:ext>
            </a:extLst>
          </p:cNvPr>
          <p:cNvSpPr txBox="1"/>
          <p:nvPr/>
        </p:nvSpPr>
        <p:spPr>
          <a:xfrm>
            <a:off x="355040" y="2947576"/>
            <a:ext cx="1802431" cy="47548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anose="020F0502020204030204" pitchFamily="34" charset="0"/>
                <a:ea typeface="Calibri" panose="020F0502020204030204" pitchFamily="34" charset="0"/>
                <a:cs typeface="Calibri" panose="020F0502020204030204" pitchFamily="34" charset="0"/>
              </a:rPr>
              <a:t>Good-Faith</a:t>
            </a:r>
            <a:r>
              <a:rPr lang="en-US" sz="1450" dirty="0">
                <a:latin typeface="Calibri" panose="020F0502020204030204" pitchFamily="34" charset="0"/>
                <a:ea typeface="Calibri" panose="020F0502020204030204" pitchFamily="34" charset="0"/>
                <a:cs typeface="Calibri" panose="020F0502020204030204" pitchFamily="34" charset="0"/>
              </a:rPr>
              <a:t> </a:t>
            </a:r>
          </a:p>
          <a:p>
            <a:pPr marL="0" indent="0" algn="ctr">
              <a:buNone/>
            </a:pPr>
            <a:r>
              <a:rPr lang="en-US" sz="1450" b="1" dirty="0">
                <a:solidFill>
                  <a:srgbClr val="FFFFFF"/>
                </a:solidFill>
                <a:latin typeface="Calibri" panose="020F0502020204030204" pitchFamily="34" charset="0"/>
                <a:ea typeface="Calibri" panose="020F0502020204030204" pitchFamily="34" charset="0"/>
                <a:cs typeface="Calibri" panose="020F0502020204030204" pitchFamily="34" charset="0"/>
              </a:rPr>
              <a:t>Bargaining</a:t>
            </a:r>
            <a:endParaRPr lang="en-US" sz="1450" dirty="0">
              <a:latin typeface="Calibri" panose="020F0502020204030204" pitchFamily="34" charset="0"/>
              <a:ea typeface="Calibri" panose="020F0502020204030204" pitchFamily="34" charset="0"/>
              <a:cs typeface="Calibri" panose="020F0502020204030204" pitchFamily="34" charset="0"/>
            </a:endParaRPr>
          </a:p>
        </p:txBody>
      </p:sp>
      <p:sp>
        <p:nvSpPr>
          <p:cNvPr id="13" name="Shape 8">
            <a:extLst>
              <a:ext uri="{FF2B5EF4-FFF2-40B4-BE49-F238E27FC236}">
                <a16:creationId xmlns:a16="http://schemas.microsoft.com/office/drawing/2014/main" id="{D45D055C-34C2-9156-5488-E0DD9FACFD8D}"/>
              </a:ext>
            </a:extLst>
          </p:cNvPr>
          <p:cNvSpPr/>
          <p:nvPr/>
        </p:nvSpPr>
        <p:spPr>
          <a:xfrm>
            <a:off x="932971" y="2353056"/>
            <a:ext cx="585216" cy="585216"/>
          </a:xfrm>
          <a:prstGeom prst="ellipse">
            <a:avLst/>
          </a:prstGeom>
          <a:solidFill>
            <a:srgbClr val="FFFFFF"/>
          </a:solidFill>
          <a:ln w="12700">
            <a:solidFill>
              <a:srgbClr val="FFFFFF"/>
            </a:solidFill>
            <a:prstDash val="solid"/>
          </a:ln>
        </p:spPr>
        <p:txBody>
          <a:bodyPr/>
          <a:lstStyle/>
          <a:p>
            <a:endParaRPr lang="en-US"/>
          </a:p>
        </p:txBody>
      </p:sp>
      <p:sp>
        <p:nvSpPr>
          <p:cNvPr id="11" name="Text 9">
            <a:extLst>
              <a:ext uri="{FF2B5EF4-FFF2-40B4-BE49-F238E27FC236}">
                <a16:creationId xmlns:a16="http://schemas.microsoft.com/office/drawing/2014/main" id="{50C44EB0-73C6-B7A5-71FB-F1A23480E213}"/>
              </a:ext>
            </a:extLst>
          </p:cNvPr>
          <p:cNvSpPr txBox="1"/>
          <p:nvPr/>
        </p:nvSpPr>
        <p:spPr>
          <a:xfrm>
            <a:off x="932971" y="2373269"/>
            <a:ext cx="585216" cy="530352"/>
          </a:xfrm>
          <a:prstGeom prst="rect">
            <a:avLst/>
          </a:prstGeom>
          <a:noFill/>
          <a:ln/>
        </p:spPr>
        <p:txBody>
          <a:bodyPr wrap="square" lIns="0" tIns="0" rIns="0" bIns="0" rtlCol="0" anchor="ctr"/>
          <a:lstStyle/>
          <a:p>
            <a:pPr marL="0" indent="0" algn="ctr">
              <a:buNone/>
            </a:pPr>
            <a:r>
              <a:rPr lang="en-US" sz="2200" b="1" dirty="0">
                <a:solidFill>
                  <a:srgbClr val="1B3A6B"/>
                </a:solidFill>
                <a:latin typeface="Calibri" pitchFamily="34" charset="0"/>
                <a:ea typeface="Calibri" pitchFamily="34" charset="-122"/>
                <a:cs typeface="Calibri" pitchFamily="34" charset="-120"/>
              </a:rPr>
              <a:t>1</a:t>
            </a:r>
            <a:endParaRPr lang="en-US" sz="2200" dirty="0"/>
          </a:p>
        </p:txBody>
      </p:sp>
      <p:sp>
        <p:nvSpPr>
          <p:cNvPr id="19" name="Shape 7">
            <a:extLst>
              <a:ext uri="{FF2B5EF4-FFF2-40B4-BE49-F238E27FC236}">
                <a16:creationId xmlns:a16="http://schemas.microsoft.com/office/drawing/2014/main" id="{D698D4E1-B14C-A1F9-770D-6F37A1E85035}"/>
              </a:ext>
            </a:extLst>
          </p:cNvPr>
          <p:cNvSpPr/>
          <p:nvPr/>
        </p:nvSpPr>
        <p:spPr>
          <a:xfrm>
            <a:off x="2411243" y="2129429"/>
            <a:ext cx="1802431" cy="1406250"/>
          </a:xfrm>
          <a:prstGeom prst="rect">
            <a:avLst/>
          </a:prstGeom>
          <a:solidFill>
            <a:schemeClr val="accent2">
              <a:lumMod val="60000"/>
              <a:lumOff val="40000"/>
            </a:schemeClr>
          </a:solidFill>
          <a:ln/>
        </p:spPr>
        <p:txBody>
          <a:bodyPr/>
          <a:lstStyle/>
          <a:p>
            <a:endParaRPr lang="en-US"/>
          </a:p>
        </p:txBody>
      </p:sp>
      <p:sp>
        <p:nvSpPr>
          <p:cNvPr id="21" name="Shape 7">
            <a:extLst>
              <a:ext uri="{FF2B5EF4-FFF2-40B4-BE49-F238E27FC236}">
                <a16:creationId xmlns:a16="http://schemas.microsoft.com/office/drawing/2014/main" id="{1B67A70F-D96E-4A18-998A-1E4DE7D91DDC}"/>
              </a:ext>
            </a:extLst>
          </p:cNvPr>
          <p:cNvSpPr/>
          <p:nvPr/>
        </p:nvSpPr>
        <p:spPr>
          <a:xfrm>
            <a:off x="4467445" y="2123011"/>
            <a:ext cx="1802431" cy="1412667"/>
          </a:xfrm>
          <a:prstGeom prst="rect">
            <a:avLst/>
          </a:prstGeom>
          <a:solidFill>
            <a:schemeClr val="accent6">
              <a:lumMod val="75000"/>
            </a:schemeClr>
          </a:solidFill>
          <a:ln/>
        </p:spPr>
        <p:txBody>
          <a:bodyPr/>
          <a:lstStyle/>
          <a:p>
            <a:endParaRPr lang="en-US"/>
          </a:p>
        </p:txBody>
      </p:sp>
      <p:sp>
        <p:nvSpPr>
          <p:cNvPr id="23" name="Shape 7">
            <a:extLst>
              <a:ext uri="{FF2B5EF4-FFF2-40B4-BE49-F238E27FC236}">
                <a16:creationId xmlns:a16="http://schemas.microsoft.com/office/drawing/2014/main" id="{6C361E53-9C3A-A9C9-B3EA-765B0ACC6930}"/>
              </a:ext>
            </a:extLst>
          </p:cNvPr>
          <p:cNvSpPr/>
          <p:nvPr/>
        </p:nvSpPr>
        <p:spPr>
          <a:xfrm>
            <a:off x="6523647" y="2123012"/>
            <a:ext cx="1802431" cy="1412666"/>
          </a:xfrm>
          <a:prstGeom prst="rect">
            <a:avLst/>
          </a:prstGeom>
          <a:solidFill>
            <a:schemeClr val="accent4">
              <a:lumMod val="75000"/>
            </a:schemeClr>
          </a:solidFill>
          <a:ln/>
        </p:spPr>
        <p:txBody>
          <a:bodyPr/>
          <a:lstStyle/>
          <a:p>
            <a:endParaRPr lang="en-US"/>
          </a:p>
        </p:txBody>
      </p:sp>
      <p:sp>
        <p:nvSpPr>
          <p:cNvPr id="27" name="Shape 27">
            <a:extLst>
              <a:ext uri="{FF2B5EF4-FFF2-40B4-BE49-F238E27FC236}">
                <a16:creationId xmlns:a16="http://schemas.microsoft.com/office/drawing/2014/main" id="{3E565169-954B-AB4D-8A44-2A4BAB98ED9B}"/>
              </a:ext>
            </a:extLst>
          </p:cNvPr>
          <p:cNvSpPr/>
          <p:nvPr/>
        </p:nvSpPr>
        <p:spPr>
          <a:xfrm>
            <a:off x="3019850" y="2359072"/>
            <a:ext cx="585216" cy="585216"/>
          </a:xfrm>
          <a:prstGeom prst="ellipse">
            <a:avLst/>
          </a:prstGeom>
          <a:solidFill>
            <a:srgbClr val="FFFFFF"/>
          </a:solidFill>
          <a:ln w="12700">
            <a:solidFill>
              <a:srgbClr val="FFFFFF"/>
            </a:solidFill>
            <a:prstDash val="solid"/>
          </a:ln>
        </p:spPr>
        <p:txBody>
          <a:bodyPr/>
          <a:lstStyle/>
          <a:p>
            <a:endParaRPr lang="en-US"/>
          </a:p>
        </p:txBody>
      </p:sp>
      <p:sp>
        <p:nvSpPr>
          <p:cNvPr id="29" name="Shape 27">
            <a:extLst>
              <a:ext uri="{FF2B5EF4-FFF2-40B4-BE49-F238E27FC236}">
                <a16:creationId xmlns:a16="http://schemas.microsoft.com/office/drawing/2014/main" id="{B178DC16-8422-6530-92FD-A9EA93AB45F6}"/>
              </a:ext>
            </a:extLst>
          </p:cNvPr>
          <p:cNvSpPr/>
          <p:nvPr/>
        </p:nvSpPr>
        <p:spPr>
          <a:xfrm>
            <a:off x="5054565" y="2362360"/>
            <a:ext cx="585216" cy="585216"/>
          </a:xfrm>
          <a:prstGeom prst="ellipse">
            <a:avLst/>
          </a:prstGeom>
          <a:solidFill>
            <a:srgbClr val="FFFFFF"/>
          </a:solidFill>
          <a:ln w="12700">
            <a:solidFill>
              <a:srgbClr val="FFFFFF"/>
            </a:solidFill>
            <a:prstDash val="solid"/>
          </a:ln>
        </p:spPr>
        <p:txBody>
          <a:bodyPr/>
          <a:lstStyle/>
          <a:p>
            <a:endParaRPr lang="en-US" dirty="0"/>
          </a:p>
        </p:txBody>
      </p:sp>
      <p:sp>
        <p:nvSpPr>
          <p:cNvPr id="31" name="Shape 27">
            <a:extLst>
              <a:ext uri="{FF2B5EF4-FFF2-40B4-BE49-F238E27FC236}">
                <a16:creationId xmlns:a16="http://schemas.microsoft.com/office/drawing/2014/main" id="{F6722DE9-F79A-B760-5CB9-E744C5065FBE}"/>
              </a:ext>
            </a:extLst>
          </p:cNvPr>
          <p:cNvSpPr/>
          <p:nvPr/>
        </p:nvSpPr>
        <p:spPr>
          <a:xfrm>
            <a:off x="7132254" y="2362360"/>
            <a:ext cx="585216" cy="585216"/>
          </a:xfrm>
          <a:prstGeom prst="ellipse">
            <a:avLst/>
          </a:prstGeom>
          <a:solidFill>
            <a:srgbClr val="FFFFFF"/>
          </a:solidFill>
          <a:ln w="12700">
            <a:solidFill>
              <a:srgbClr val="FFFFFF"/>
            </a:solidFill>
            <a:prstDash val="solid"/>
          </a:ln>
        </p:spPr>
        <p:txBody>
          <a:bodyPr/>
          <a:lstStyle/>
          <a:p>
            <a:endParaRPr lang="en-US"/>
          </a:p>
        </p:txBody>
      </p:sp>
      <p:sp>
        <p:nvSpPr>
          <p:cNvPr id="33" name="Text 9">
            <a:extLst>
              <a:ext uri="{FF2B5EF4-FFF2-40B4-BE49-F238E27FC236}">
                <a16:creationId xmlns:a16="http://schemas.microsoft.com/office/drawing/2014/main" id="{596EFF06-235A-A9B1-B3F5-07CD08233D55}"/>
              </a:ext>
            </a:extLst>
          </p:cNvPr>
          <p:cNvSpPr txBox="1"/>
          <p:nvPr/>
        </p:nvSpPr>
        <p:spPr>
          <a:xfrm>
            <a:off x="3019850" y="2389792"/>
            <a:ext cx="585216" cy="530352"/>
          </a:xfrm>
          <a:prstGeom prst="rect">
            <a:avLst/>
          </a:prstGeom>
          <a:noFill/>
          <a:ln/>
        </p:spPr>
        <p:txBody>
          <a:bodyPr wrap="square" lIns="0" tIns="0" rIns="0" bIns="0" rtlCol="0" anchor="ctr"/>
          <a:lstStyle/>
          <a:p>
            <a:pPr marL="0" indent="0" algn="ctr">
              <a:buNone/>
            </a:pPr>
            <a:r>
              <a:rPr lang="en-US" sz="2200" b="1" dirty="0">
                <a:solidFill>
                  <a:schemeClr val="accent2">
                    <a:lumMod val="60000"/>
                    <a:lumOff val="40000"/>
                  </a:schemeClr>
                </a:solidFill>
                <a:latin typeface="Calibri" pitchFamily="34" charset="0"/>
                <a:ea typeface="Calibri" pitchFamily="34" charset="-122"/>
                <a:cs typeface="Calibri" pitchFamily="34" charset="-120"/>
              </a:rPr>
              <a:t>2</a:t>
            </a:r>
            <a:endParaRPr lang="en-US" sz="2200" dirty="0">
              <a:solidFill>
                <a:schemeClr val="accent2">
                  <a:lumMod val="60000"/>
                  <a:lumOff val="40000"/>
                </a:schemeClr>
              </a:solidFill>
            </a:endParaRPr>
          </a:p>
        </p:txBody>
      </p:sp>
      <p:sp>
        <p:nvSpPr>
          <p:cNvPr id="35" name="Text 10">
            <a:extLst>
              <a:ext uri="{FF2B5EF4-FFF2-40B4-BE49-F238E27FC236}">
                <a16:creationId xmlns:a16="http://schemas.microsoft.com/office/drawing/2014/main" id="{59400CDA-7376-EBCE-8607-F8581C9E6AE4}"/>
              </a:ext>
            </a:extLst>
          </p:cNvPr>
          <p:cNvSpPr txBox="1"/>
          <p:nvPr/>
        </p:nvSpPr>
        <p:spPr>
          <a:xfrm>
            <a:off x="2411243" y="2924155"/>
            <a:ext cx="1802431" cy="47548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BMS </a:t>
            </a:r>
          </a:p>
          <a:p>
            <a:pPr marL="0" indent="0" algn="ctr">
              <a:buNone/>
            </a:pPr>
            <a:r>
              <a:rPr lang="en-US" sz="1450" b="1" dirty="0">
                <a:solidFill>
                  <a:srgbClr val="FFFFFF"/>
                </a:solidFill>
                <a:latin typeface="Calibri" pitchFamily="34" charset="0"/>
                <a:ea typeface="Calibri" pitchFamily="34" charset="-122"/>
                <a:cs typeface="Calibri" pitchFamily="34" charset="-120"/>
              </a:rPr>
              <a:t>Mediation</a:t>
            </a:r>
            <a:endParaRPr lang="en-US" sz="1450" dirty="0"/>
          </a:p>
        </p:txBody>
      </p:sp>
      <p:sp>
        <p:nvSpPr>
          <p:cNvPr id="37" name="Text 10">
            <a:extLst>
              <a:ext uri="{FF2B5EF4-FFF2-40B4-BE49-F238E27FC236}">
                <a16:creationId xmlns:a16="http://schemas.microsoft.com/office/drawing/2014/main" id="{24642D75-1FFA-A9E6-3B58-3DE44B4A009A}"/>
              </a:ext>
            </a:extLst>
          </p:cNvPr>
          <p:cNvSpPr txBox="1"/>
          <p:nvPr/>
        </p:nvSpPr>
        <p:spPr>
          <a:xfrm>
            <a:off x="4467444" y="2947576"/>
            <a:ext cx="1802431" cy="47548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Interest </a:t>
            </a:r>
          </a:p>
          <a:p>
            <a:pPr marL="0" indent="0" algn="ctr">
              <a:buNone/>
            </a:pPr>
            <a:r>
              <a:rPr lang="en-US" sz="1450" b="1" dirty="0">
                <a:solidFill>
                  <a:srgbClr val="FFFFFF"/>
                </a:solidFill>
                <a:latin typeface="Calibri" pitchFamily="34" charset="0"/>
                <a:ea typeface="Calibri" pitchFamily="34" charset="-122"/>
                <a:cs typeface="Calibri" pitchFamily="34" charset="-120"/>
              </a:rPr>
              <a:t>Arbitration</a:t>
            </a:r>
            <a:endParaRPr lang="en-US" sz="1450" dirty="0"/>
          </a:p>
        </p:txBody>
      </p:sp>
      <p:sp>
        <p:nvSpPr>
          <p:cNvPr id="39" name="Text 9">
            <a:extLst>
              <a:ext uri="{FF2B5EF4-FFF2-40B4-BE49-F238E27FC236}">
                <a16:creationId xmlns:a16="http://schemas.microsoft.com/office/drawing/2014/main" id="{67330FD4-CAB1-B53E-A8B5-77A257EA8877}"/>
              </a:ext>
            </a:extLst>
          </p:cNvPr>
          <p:cNvSpPr txBox="1"/>
          <p:nvPr/>
        </p:nvSpPr>
        <p:spPr>
          <a:xfrm>
            <a:off x="5054565" y="2380488"/>
            <a:ext cx="585216" cy="530352"/>
          </a:xfrm>
          <a:prstGeom prst="rect">
            <a:avLst/>
          </a:prstGeom>
          <a:noFill/>
          <a:ln/>
        </p:spPr>
        <p:txBody>
          <a:bodyPr wrap="square" lIns="0" tIns="0" rIns="0" bIns="0" rtlCol="0" anchor="ctr"/>
          <a:lstStyle/>
          <a:p>
            <a:pPr marL="0" indent="0" algn="ctr">
              <a:buNone/>
            </a:pPr>
            <a:r>
              <a:rPr lang="en-US" sz="2200" b="1" dirty="0">
                <a:solidFill>
                  <a:schemeClr val="accent6">
                    <a:lumMod val="75000"/>
                  </a:schemeClr>
                </a:solidFill>
                <a:latin typeface="Calibri" pitchFamily="34" charset="0"/>
                <a:ea typeface="Calibri" pitchFamily="34" charset="-122"/>
                <a:cs typeface="Calibri" pitchFamily="34" charset="-120"/>
              </a:rPr>
              <a:t>3</a:t>
            </a:r>
            <a:endParaRPr lang="en-US" sz="2200" dirty="0">
              <a:solidFill>
                <a:schemeClr val="accent6">
                  <a:lumMod val="75000"/>
                </a:schemeClr>
              </a:solidFill>
            </a:endParaRPr>
          </a:p>
        </p:txBody>
      </p:sp>
      <p:sp>
        <p:nvSpPr>
          <p:cNvPr id="41" name="Text 10">
            <a:extLst>
              <a:ext uri="{FF2B5EF4-FFF2-40B4-BE49-F238E27FC236}">
                <a16:creationId xmlns:a16="http://schemas.microsoft.com/office/drawing/2014/main" id="{595260B8-E8B7-56CA-E339-7F3D16EA6249}"/>
              </a:ext>
            </a:extLst>
          </p:cNvPr>
          <p:cNvSpPr txBox="1"/>
          <p:nvPr/>
        </p:nvSpPr>
        <p:spPr>
          <a:xfrm>
            <a:off x="6578184" y="2947576"/>
            <a:ext cx="1802431" cy="47548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Arbitration </a:t>
            </a:r>
          </a:p>
          <a:p>
            <a:pPr marL="0" indent="0" algn="ctr">
              <a:buNone/>
            </a:pPr>
            <a:r>
              <a:rPr lang="en-US" sz="1450" b="1" dirty="0">
                <a:solidFill>
                  <a:srgbClr val="FFFFFF"/>
                </a:solidFill>
                <a:latin typeface="Calibri" pitchFamily="34" charset="0"/>
                <a:ea typeface="Calibri" pitchFamily="34" charset="-122"/>
                <a:cs typeface="Calibri" pitchFamily="34" charset="-120"/>
              </a:rPr>
              <a:t>Award</a:t>
            </a:r>
            <a:endParaRPr lang="en-US" sz="1450" dirty="0"/>
          </a:p>
        </p:txBody>
      </p:sp>
      <p:sp>
        <p:nvSpPr>
          <p:cNvPr id="43" name="Text 9">
            <a:extLst>
              <a:ext uri="{FF2B5EF4-FFF2-40B4-BE49-F238E27FC236}">
                <a16:creationId xmlns:a16="http://schemas.microsoft.com/office/drawing/2014/main" id="{F11FD4CF-A7E4-D003-DC4C-DEED6AA0E3E6}"/>
              </a:ext>
            </a:extLst>
          </p:cNvPr>
          <p:cNvSpPr txBox="1"/>
          <p:nvPr/>
        </p:nvSpPr>
        <p:spPr>
          <a:xfrm>
            <a:off x="7132254" y="2386584"/>
            <a:ext cx="585216" cy="530352"/>
          </a:xfrm>
          <a:prstGeom prst="rect">
            <a:avLst/>
          </a:prstGeom>
          <a:noFill/>
          <a:ln/>
        </p:spPr>
        <p:txBody>
          <a:bodyPr wrap="square" lIns="0" tIns="0" rIns="0" bIns="0" rtlCol="0" anchor="ctr"/>
          <a:lstStyle/>
          <a:p>
            <a:pPr marL="0" indent="0" algn="ctr">
              <a:buNone/>
            </a:pPr>
            <a:r>
              <a:rPr lang="en-US" sz="2200" b="1" dirty="0">
                <a:solidFill>
                  <a:schemeClr val="accent4">
                    <a:lumMod val="75000"/>
                  </a:schemeClr>
                </a:solidFill>
                <a:latin typeface="Calibri" pitchFamily="34" charset="0"/>
                <a:ea typeface="Calibri" pitchFamily="34" charset="-122"/>
                <a:cs typeface="Calibri" pitchFamily="34" charset="-120"/>
              </a:rPr>
              <a:t>4</a:t>
            </a:r>
            <a:endParaRPr lang="en-US" sz="2200" dirty="0">
              <a:solidFill>
                <a:schemeClr val="accent4">
                  <a:lumMod val="75000"/>
                </a:schemeClr>
              </a:solidFill>
            </a:endParaRPr>
          </a:p>
        </p:txBody>
      </p:sp>
      <p:sp>
        <p:nvSpPr>
          <p:cNvPr id="47" name="TextBox 46">
            <a:extLst>
              <a:ext uri="{FF2B5EF4-FFF2-40B4-BE49-F238E27FC236}">
                <a16:creationId xmlns:a16="http://schemas.microsoft.com/office/drawing/2014/main" id="{6CF254E1-B3CE-3235-6240-443A35F07862}"/>
              </a:ext>
            </a:extLst>
          </p:cNvPr>
          <p:cNvSpPr txBox="1"/>
          <p:nvPr/>
        </p:nvSpPr>
        <p:spPr>
          <a:xfrm>
            <a:off x="355040" y="1455420"/>
            <a:ext cx="8154632" cy="368308"/>
          </a:xfrm>
          <a:prstGeom prst="rect">
            <a:avLst/>
          </a:prstGeom>
          <a:solidFill>
            <a:schemeClr val="accent2"/>
          </a:solidFill>
          <a:ln>
            <a:solidFill>
              <a:schemeClr val="tx1"/>
            </a:solidFill>
          </a:ln>
        </p:spPr>
        <p:txBody>
          <a:bodyPr wrap="square" lIns="0" tIns="0" rIns="0" bIns="0" rtlCol="0" anchor="ctr"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r>
              <a:rPr lang="en-US" sz="1400" b="1" dirty="0">
                <a:ea typeface="Soleil" charset="0"/>
                <a:cs typeface="Soleil" charset="0"/>
              </a:rPr>
              <a:t> </a:t>
            </a:r>
            <a:r>
              <a:rPr lang="en-US" sz="1400" b="1" dirty="0">
                <a:solidFill>
                  <a:schemeClr val="bg2"/>
                </a:solidFill>
                <a:ea typeface="Soleil" charset="0"/>
                <a:cs typeface="Soleil" charset="0"/>
              </a:rPr>
              <a:t>Essential Employees</a:t>
            </a:r>
          </a:p>
        </p:txBody>
      </p:sp>
      <p:sp>
        <p:nvSpPr>
          <p:cNvPr id="50" name="TextBox 49">
            <a:extLst>
              <a:ext uri="{FF2B5EF4-FFF2-40B4-BE49-F238E27FC236}">
                <a16:creationId xmlns:a16="http://schemas.microsoft.com/office/drawing/2014/main" id="{404BF3F1-1556-8B6A-61BC-DFA3C52AF69D}"/>
              </a:ext>
            </a:extLst>
          </p:cNvPr>
          <p:cNvSpPr txBox="1"/>
          <p:nvPr/>
        </p:nvSpPr>
        <p:spPr>
          <a:xfrm>
            <a:off x="355040" y="4033636"/>
            <a:ext cx="8154632" cy="368308"/>
          </a:xfrm>
          <a:prstGeom prst="rect">
            <a:avLst/>
          </a:prstGeom>
          <a:solidFill>
            <a:schemeClr val="tx1"/>
          </a:solidFill>
          <a:ln>
            <a:solidFill>
              <a:schemeClr val="tx1"/>
            </a:solidFill>
          </a:ln>
        </p:spPr>
        <p:txBody>
          <a:bodyPr wrap="square" lIns="0" tIns="0" rIns="0" bIns="0" rtlCol="0" anchor="ctr"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r>
              <a:rPr lang="en-US" sz="1400" b="1" dirty="0">
                <a:ea typeface="Soleil" charset="0"/>
                <a:cs typeface="Soleil" charset="0"/>
              </a:rPr>
              <a:t> </a:t>
            </a:r>
            <a:r>
              <a:rPr lang="en-US" sz="1400" b="1" dirty="0">
                <a:solidFill>
                  <a:schemeClr val="bg2"/>
                </a:solidFill>
                <a:ea typeface="Soleil" charset="0"/>
                <a:cs typeface="Soleil" charset="0"/>
              </a:rPr>
              <a:t>Non-Essential Employees</a:t>
            </a:r>
          </a:p>
        </p:txBody>
      </p:sp>
      <p:sp>
        <p:nvSpPr>
          <p:cNvPr id="52" name="Shape 7">
            <a:extLst>
              <a:ext uri="{FF2B5EF4-FFF2-40B4-BE49-F238E27FC236}">
                <a16:creationId xmlns:a16="http://schemas.microsoft.com/office/drawing/2014/main" id="{7420FB3E-F764-0A0B-1ADC-599401DE18C8}"/>
              </a:ext>
            </a:extLst>
          </p:cNvPr>
          <p:cNvSpPr/>
          <p:nvPr/>
        </p:nvSpPr>
        <p:spPr>
          <a:xfrm>
            <a:off x="353173" y="4672377"/>
            <a:ext cx="1802431" cy="1406251"/>
          </a:xfrm>
          <a:prstGeom prst="rect">
            <a:avLst/>
          </a:prstGeom>
          <a:solidFill>
            <a:schemeClr val="accent2">
              <a:lumMod val="50000"/>
            </a:schemeClr>
          </a:solidFill>
          <a:ln/>
        </p:spPr>
        <p:txBody>
          <a:bodyPr/>
          <a:lstStyle/>
          <a:p>
            <a:endParaRPr lang="en-US" dirty="0"/>
          </a:p>
        </p:txBody>
      </p:sp>
      <p:sp>
        <p:nvSpPr>
          <p:cNvPr id="54" name="Text 10">
            <a:extLst>
              <a:ext uri="{FF2B5EF4-FFF2-40B4-BE49-F238E27FC236}">
                <a16:creationId xmlns:a16="http://schemas.microsoft.com/office/drawing/2014/main" id="{E473B100-4E46-9D9A-C669-C322CE852C51}"/>
              </a:ext>
            </a:extLst>
          </p:cNvPr>
          <p:cNvSpPr txBox="1"/>
          <p:nvPr/>
        </p:nvSpPr>
        <p:spPr>
          <a:xfrm>
            <a:off x="331955" y="5549177"/>
            <a:ext cx="1802431" cy="47548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anose="020F0502020204030204" pitchFamily="34" charset="0"/>
                <a:ea typeface="Calibri" panose="020F0502020204030204" pitchFamily="34" charset="0"/>
                <a:cs typeface="Calibri" panose="020F0502020204030204" pitchFamily="34" charset="0"/>
              </a:rPr>
              <a:t>Good-Faith</a:t>
            </a:r>
            <a:r>
              <a:rPr lang="en-US" sz="1450" dirty="0">
                <a:latin typeface="Calibri" panose="020F0502020204030204" pitchFamily="34" charset="0"/>
                <a:ea typeface="Calibri" panose="020F0502020204030204" pitchFamily="34" charset="0"/>
                <a:cs typeface="Calibri" panose="020F0502020204030204" pitchFamily="34" charset="0"/>
              </a:rPr>
              <a:t> </a:t>
            </a:r>
          </a:p>
          <a:p>
            <a:pPr marL="0" indent="0" algn="ctr">
              <a:buNone/>
            </a:pPr>
            <a:r>
              <a:rPr lang="en-US" sz="1450" b="1" dirty="0">
                <a:solidFill>
                  <a:srgbClr val="FFFFFF"/>
                </a:solidFill>
                <a:latin typeface="Calibri" panose="020F0502020204030204" pitchFamily="34" charset="0"/>
                <a:ea typeface="Calibri" panose="020F0502020204030204" pitchFamily="34" charset="0"/>
                <a:cs typeface="Calibri" panose="020F0502020204030204" pitchFamily="34" charset="0"/>
              </a:rPr>
              <a:t>Bargaining</a:t>
            </a:r>
            <a:endParaRPr lang="en-US" sz="1450" dirty="0">
              <a:latin typeface="Calibri" panose="020F0502020204030204" pitchFamily="34" charset="0"/>
              <a:ea typeface="Calibri" panose="020F0502020204030204" pitchFamily="34" charset="0"/>
              <a:cs typeface="Calibri" panose="020F0502020204030204" pitchFamily="34" charset="0"/>
            </a:endParaRPr>
          </a:p>
        </p:txBody>
      </p:sp>
      <p:sp>
        <p:nvSpPr>
          <p:cNvPr id="56" name="Shape 8">
            <a:extLst>
              <a:ext uri="{FF2B5EF4-FFF2-40B4-BE49-F238E27FC236}">
                <a16:creationId xmlns:a16="http://schemas.microsoft.com/office/drawing/2014/main" id="{3532C74E-C5D5-8E1F-99F9-ADD02A3BDED4}"/>
              </a:ext>
            </a:extLst>
          </p:cNvPr>
          <p:cNvSpPr/>
          <p:nvPr/>
        </p:nvSpPr>
        <p:spPr>
          <a:xfrm>
            <a:off x="932970" y="4883155"/>
            <a:ext cx="585216" cy="585216"/>
          </a:xfrm>
          <a:prstGeom prst="ellipse">
            <a:avLst/>
          </a:prstGeom>
          <a:solidFill>
            <a:srgbClr val="FFFFFF"/>
          </a:solidFill>
          <a:ln w="12700">
            <a:solidFill>
              <a:srgbClr val="FFFFFF"/>
            </a:solidFill>
            <a:prstDash val="solid"/>
          </a:ln>
        </p:spPr>
        <p:txBody>
          <a:bodyPr/>
          <a:lstStyle/>
          <a:p>
            <a:endParaRPr lang="en-US"/>
          </a:p>
        </p:txBody>
      </p:sp>
      <p:sp>
        <p:nvSpPr>
          <p:cNvPr id="58" name="Text 9">
            <a:extLst>
              <a:ext uri="{FF2B5EF4-FFF2-40B4-BE49-F238E27FC236}">
                <a16:creationId xmlns:a16="http://schemas.microsoft.com/office/drawing/2014/main" id="{32CA14C3-F6D9-DEC4-3482-E2AA62DFE699}"/>
              </a:ext>
            </a:extLst>
          </p:cNvPr>
          <p:cNvSpPr txBox="1"/>
          <p:nvPr/>
        </p:nvSpPr>
        <p:spPr>
          <a:xfrm>
            <a:off x="932970" y="4903368"/>
            <a:ext cx="585216" cy="530352"/>
          </a:xfrm>
          <a:prstGeom prst="rect">
            <a:avLst/>
          </a:prstGeom>
          <a:noFill/>
          <a:ln/>
        </p:spPr>
        <p:txBody>
          <a:bodyPr wrap="square" lIns="0" tIns="0" rIns="0" bIns="0" rtlCol="0" anchor="ctr"/>
          <a:lstStyle/>
          <a:p>
            <a:pPr marL="0" indent="0" algn="ctr">
              <a:buNone/>
            </a:pPr>
            <a:r>
              <a:rPr lang="en-US" sz="2200" b="1" dirty="0">
                <a:solidFill>
                  <a:srgbClr val="1B3A6B"/>
                </a:solidFill>
                <a:latin typeface="Calibri" pitchFamily="34" charset="0"/>
                <a:ea typeface="Calibri" pitchFamily="34" charset="-122"/>
                <a:cs typeface="Calibri" pitchFamily="34" charset="-120"/>
              </a:rPr>
              <a:t>1</a:t>
            </a:r>
            <a:endParaRPr lang="en-US" sz="2200" dirty="0"/>
          </a:p>
        </p:txBody>
      </p:sp>
      <p:sp>
        <p:nvSpPr>
          <p:cNvPr id="60" name="Rectangle 59">
            <a:extLst>
              <a:ext uri="{FF2B5EF4-FFF2-40B4-BE49-F238E27FC236}">
                <a16:creationId xmlns:a16="http://schemas.microsoft.com/office/drawing/2014/main" id="{D4CD6314-4170-DDE0-68C5-E93B679B69CD}"/>
              </a:ext>
            </a:extLst>
          </p:cNvPr>
          <p:cNvSpPr/>
          <p:nvPr/>
        </p:nvSpPr>
        <p:spPr>
          <a:xfrm>
            <a:off x="2242591" y="4472337"/>
            <a:ext cx="6248400" cy="19431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1000" dirty="0">
              <a:latin typeface="Arial Regular" charset="0"/>
              <a:ea typeface="Arial Regular" charset="0"/>
              <a:cs typeface="Arial Regular" charset="0"/>
            </a:endParaRPr>
          </a:p>
        </p:txBody>
      </p:sp>
      <p:sp>
        <p:nvSpPr>
          <p:cNvPr id="62" name="Shape 7">
            <a:extLst>
              <a:ext uri="{FF2B5EF4-FFF2-40B4-BE49-F238E27FC236}">
                <a16:creationId xmlns:a16="http://schemas.microsoft.com/office/drawing/2014/main" id="{A82D83BF-9C42-0F4D-8758-E6BB830F8B9A}"/>
              </a:ext>
            </a:extLst>
          </p:cNvPr>
          <p:cNvSpPr/>
          <p:nvPr/>
        </p:nvSpPr>
        <p:spPr>
          <a:xfrm>
            <a:off x="2409375" y="4678979"/>
            <a:ext cx="1802431" cy="1406250"/>
          </a:xfrm>
          <a:prstGeom prst="rect">
            <a:avLst/>
          </a:prstGeom>
          <a:solidFill>
            <a:schemeClr val="accent2">
              <a:lumMod val="60000"/>
              <a:lumOff val="40000"/>
            </a:schemeClr>
          </a:solidFill>
          <a:ln/>
        </p:spPr>
        <p:txBody>
          <a:bodyPr/>
          <a:lstStyle/>
          <a:p>
            <a:endParaRPr lang="en-US"/>
          </a:p>
        </p:txBody>
      </p:sp>
      <p:sp>
        <p:nvSpPr>
          <p:cNvPr id="64" name="Shape 7">
            <a:extLst>
              <a:ext uri="{FF2B5EF4-FFF2-40B4-BE49-F238E27FC236}">
                <a16:creationId xmlns:a16="http://schemas.microsoft.com/office/drawing/2014/main" id="{2B674947-5E2A-C2CC-921B-657B5CA117AC}"/>
              </a:ext>
            </a:extLst>
          </p:cNvPr>
          <p:cNvSpPr/>
          <p:nvPr/>
        </p:nvSpPr>
        <p:spPr>
          <a:xfrm>
            <a:off x="4465577" y="4672561"/>
            <a:ext cx="1802431" cy="1412667"/>
          </a:xfrm>
          <a:prstGeom prst="rect">
            <a:avLst/>
          </a:prstGeom>
          <a:solidFill>
            <a:schemeClr val="accent5">
              <a:lumMod val="75000"/>
            </a:schemeClr>
          </a:solidFill>
          <a:ln/>
        </p:spPr>
        <p:txBody>
          <a:bodyPr/>
          <a:lstStyle/>
          <a:p>
            <a:endParaRPr lang="en-US"/>
          </a:p>
        </p:txBody>
      </p:sp>
      <p:sp>
        <p:nvSpPr>
          <p:cNvPr id="66" name="Shape 7">
            <a:extLst>
              <a:ext uri="{FF2B5EF4-FFF2-40B4-BE49-F238E27FC236}">
                <a16:creationId xmlns:a16="http://schemas.microsoft.com/office/drawing/2014/main" id="{122800C8-EDB1-04DA-2ED0-6EE3923B2661}"/>
              </a:ext>
            </a:extLst>
          </p:cNvPr>
          <p:cNvSpPr/>
          <p:nvPr/>
        </p:nvSpPr>
        <p:spPr>
          <a:xfrm>
            <a:off x="6521779" y="4672562"/>
            <a:ext cx="1802431" cy="1412666"/>
          </a:xfrm>
          <a:prstGeom prst="rect">
            <a:avLst/>
          </a:prstGeom>
          <a:solidFill>
            <a:schemeClr val="accent4">
              <a:lumMod val="75000"/>
            </a:schemeClr>
          </a:solidFill>
          <a:ln/>
        </p:spPr>
        <p:txBody>
          <a:bodyPr/>
          <a:lstStyle/>
          <a:p>
            <a:endParaRPr lang="en-US"/>
          </a:p>
        </p:txBody>
      </p:sp>
      <p:sp>
        <p:nvSpPr>
          <p:cNvPr id="68" name="Text 9">
            <a:extLst>
              <a:ext uri="{FF2B5EF4-FFF2-40B4-BE49-F238E27FC236}">
                <a16:creationId xmlns:a16="http://schemas.microsoft.com/office/drawing/2014/main" id="{C20526C3-D69A-D8D0-3657-FB6B4C251DE8}"/>
              </a:ext>
            </a:extLst>
          </p:cNvPr>
          <p:cNvSpPr txBox="1"/>
          <p:nvPr/>
        </p:nvSpPr>
        <p:spPr>
          <a:xfrm>
            <a:off x="3017982" y="4939342"/>
            <a:ext cx="585216" cy="530352"/>
          </a:xfrm>
          <a:prstGeom prst="rect">
            <a:avLst/>
          </a:prstGeom>
          <a:noFill/>
          <a:ln/>
        </p:spPr>
        <p:txBody>
          <a:bodyPr wrap="square" lIns="0" tIns="0" rIns="0" bIns="0" rtlCol="0" anchor="ctr"/>
          <a:lstStyle/>
          <a:p>
            <a:pPr marL="0" indent="0" algn="ctr">
              <a:buNone/>
            </a:pPr>
            <a:r>
              <a:rPr lang="en-US" sz="2200" b="1" dirty="0">
                <a:solidFill>
                  <a:schemeClr val="accent2">
                    <a:lumMod val="60000"/>
                    <a:lumOff val="40000"/>
                  </a:schemeClr>
                </a:solidFill>
                <a:latin typeface="Calibri" pitchFamily="34" charset="0"/>
                <a:ea typeface="Calibri" pitchFamily="34" charset="-122"/>
                <a:cs typeface="Calibri" pitchFamily="34" charset="-120"/>
              </a:rPr>
              <a:t>2</a:t>
            </a:r>
            <a:endParaRPr lang="en-US" sz="2200" dirty="0">
              <a:solidFill>
                <a:schemeClr val="accent2">
                  <a:lumMod val="60000"/>
                  <a:lumOff val="40000"/>
                </a:schemeClr>
              </a:solidFill>
            </a:endParaRPr>
          </a:p>
        </p:txBody>
      </p:sp>
      <p:sp>
        <p:nvSpPr>
          <p:cNvPr id="70" name="Text 10">
            <a:extLst>
              <a:ext uri="{FF2B5EF4-FFF2-40B4-BE49-F238E27FC236}">
                <a16:creationId xmlns:a16="http://schemas.microsoft.com/office/drawing/2014/main" id="{722FB315-4DF4-791E-BF9B-BB9680A7543C}"/>
              </a:ext>
            </a:extLst>
          </p:cNvPr>
          <p:cNvSpPr txBox="1"/>
          <p:nvPr/>
        </p:nvSpPr>
        <p:spPr>
          <a:xfrm>
            <a:off x="2409375" y="5473705"/>
            <a:ext cx="1802431" cy="47548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BMS </a:t>
            </a:r>
          </a:p>
          <a:p>
            <a:pPr marL="0" indent="0" algn="ctr">
              <a:buNone/>
            </a:pPr>
            <a:r>
              <a:rPr lang="en-US" sz="1450" b="1" dirty="0">
                <a:solidFill>
                  <a:srgbClr val="FFFFFF"/>
                </a:solidFill>
                <a:latin typeface="Calibri" pitchFamily="34" charset="0"/>
                <a:ea typeface="Calibri" pitchFamily="34" charset="-122"/>
                <a:cs typeface="Calibri" pitchFamily="34" charset="-120"/>
              </a:rPr>
              <a:t>Mediation</a:t>
            </a:r>
            <a:endParaRPr lang="en-US" sz="1450" dirty="0"/>
          </a:p>
        </p:txBody>
      </p:sp>
      <p:sp>
        <p:nvSpPr>
          <p:cNvPr id="72" name="Text 10">
            <a:extLst>
              <a:ext uri="{FF2B5EF4-FFF2-40B4-BE49-F238E27FC236}">
                <a16:creationId xmlns:a16="http://schemas.microsoft.com/office/drawing/2014/main" id="{BC78CB8B-476F-36DD-9BD1-164145775D85}"/>
              </a:ext>
            </a:extLst>
          </p:cNvPr>
          <p:cNvSpPr txBox="1"/>
          <p:nvPr/>
        </p:nvSpPr>
        <p:spPr>
          <a:xfrm>
            <a:off x="4465576" y="5497126"/>
            <a:ext cx="1802431" cy="47548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Strike/</a:t>
            </a:r>
          </a:p>
          <a:p>
            <a:pPr marL="0" indent="0" algn="ctr">
              <a:buNone/>
            </a:pPr>
            <a:r>
              <a:rPr lang="en-US" sz="1450" b="1" dirty="0">
                <a:solidFill>
                  <a:srgbClr val="FFFFFF"/>
                </a:solidFill>
                <a:latin typeface="Calibri" pitchFamily="34" charset="0"/>
                <a:ea typeface="Calibri" pitchFamily="34" charset="-122"/>
                <a:cs typeface="Calibri" pitchFamily="34" charset="-120"/>
              </a:rPr>
              <a:t>Voluntary Arbitration</a:t>
            </a:r>
            <a:endParaRPr lang="en-US" sz="1450" dirty="0"/>
          </a:p>
        </p:txBody>
      </p:sp>
      <p:sp>
        <p:nvSpPr>
          <p:cNvPr id="76" name="Text 10">
            <a:extLst>
              <a:ext uri="{FF2B5EF4-FFF2-40B4-BE49-F238E27FC236}">
                <a16:creationId xmlns:a16="http://schemas.microsoft.com/office/drawing/2014/main" id="{A36B474E-2E4B-BEEE-EBC7-F8737F366972}"/>
              </a:ext>
            </a:extLst>
          </p:cNvPr>
          <p:cNvSpPr txBox="1"/>
          <p:nvPr/>
        </p:nvSpPr>
        <p:spPr>
          <a:xfrm>
            <a:off x="6576316" y="5497126"/>
            <a:ext cx="1802431" cy="475488"/>
          </a:xfrm>
          <a:prstGeom prst="rect">
            <a:avLst/>
          </a:prstGeom>
          <a:noFill/>
          <a:ln/>
        </p:spPr>
        <p:txBody>
          <a:bodyPr wrap="square" lIns="0" tIns="0" rIns="0" bIns="0" rtlCol="0" anchor="ctr"/>
          <a:lstStyle/>
          <a:p>
            <a:pPr marL="0" indent="0" algn="ctr">
              <a:buNone/>
            </a:pPr>
            <a:r>
              <a:rPr lang="en-US" sz="1450" b="1" dirty="0">
                <a:solidFill>
                  <a:srgbClr val="FFFFFF"/>
                </a:solidFill>
                <a:latin typeface="Calibri" pitchFamily="34" charset="0"/>
                <a:ea typeface="Calibri" pitchFamily="34" charset="-122"/>
                <a:cs typeface="Calibri" pitchFamily="34" charset="-120"/>
              </a:rPr>
              <a:t>Settlement/</a:t>
            </a:r>
          </a:p>
          <a:p>
            <a:pPr marL="0" indent="0" algn="ctr">
              <a:buNone/>
            </a:pPr>
            <a:r>
              <a:rPr lang="en-US" sz="1450" b="1" dirty="0">
                <a:solidFill>
                  <a:srgbClr val="FFFFFF"/>
                </a:solidFill>
                <a:latin typeface="Calibri" pitchFamily="34" charset="0"/>
                <a:ea typeface="Calibri" pitchFamily="34" charset="-122"/>
                <a:cs typeface="Calibri" pitchFamily="34" charset="-120"/>
              </a:rPr>
              <a:t>Arbitration Award</a:t>
            </a:r>
            <a:endParaRPr lang="en-US" sz="1450" dirty="0"/>
          </a:p>
        </p:txBody>
      </p:sp>
      <p:sp>
        <p:nvSpPr>
          <p:cNvPr id="84" name="Shape 27">
            <a:extLst>
              <a:ext uri="{FF2B5EF4-FFF2-40B4-BE49-F238E27FC236}">
                <a16:creationId xmlns:a16="http://schemas.microsoft.com/office/drawing/2014/main" id="{FAE929A0-9EA8-5D89-9BC0-011AC4371E69}"/>
              </a:ext>
            </a:extLst>
          </p:cNvPr>
          <p:cNvSpPr/>
          <p:nvPr/>
        </p:nvSpPr>
        <p:spPr>
          <a:xfrm>
            <a:off x="2983828" y="4884978"/>
            <a:ext cx="585216" cy="585216"/>
          </a:xfrm>
          <a:prstGeom prst="ellipse">
            <a:avLst/>
          </a:prstGeom>
          <a:solidFill>
            <a:srgbClr val="FFFFFF"/>
          </a:solidFill>
          <a:ln w="12700">
            <a:solidFill>
              <a:srgbClr val="FFFFFF"/>
            </a:solidFill>
            <a:prstDash val="solid"/>
          </a:ln>
        </p:spPr>
        <p:txBody>
          <a:bodyPr/>
          <a:lstStyle/>
          <a:p>
            <a:pPr algn="ctr"/>
            <a:r>
              <a:rPr lang="en-US" sz="2200" b="1" dirty="0">
                <a:solidFill>
                  <a:schemeClr val="accent2">
                    <a:lumMod val="60000"/>
                    <a:lumOff val="40000"/>
                  </a:schemeClr>
                </a:solidFill>
                <a:latin typeface="Calibri" pitchFamily="34" charset="0"/>
                <a:ea typeface="Calibri" pitchFamily="34" charset="-122"/>
                <a:cs typeface="Calibri" pitchFamily="34" charset="-120"/>
              </a:rPr>
              <a:t>2</a:t>
            </a:r>
          </a:p>
        </p:txBody>
      </p:sp>
      <p:sp>
        <p:nvSpPr>
          <p:cNvPr id="88" name="Shape 27">
            <a:extLst>
              <a:ext uri="{FF2B5EF4-FFF2-40B4-BE49-F238E27FC236}">
                <a16:creationId xmlns:a16="http://schemas.microsoft.com/office/drawing/2014/main" id="{A0902A72-3783-6327-5E70-42C1BCECB58D}"/>
              </a:ext>
            </a:extLst>
          </p:cNvPr>
          <p:cNvSpPr/>
          <p:nvPr/>
        </p:nvSpPr>
        <p:spPr>
          <a:xfrm>
            <a:off x="5040030" y="4873852"/>
            <a:ext cx="585216" cy="585216"/>
          </a:xfrm>
          <a:prstGeom prst="ellipse">
            <a:avLst/>
          </a:prstGeom>
          <a:solidFill>
            <a:srgbClr val="FFFFFF"/>
          </a:solidFill>
          <a:ln w="12700">
            <a:solidFill>
              <a:srgbClr val="FFFFFF"/>
            </a:solidFill>
            <a:prstDash val="solid"/>
          </a:ln>
        </p:spPr>
        <p:txBody>
          <a:bodyPr/>
          <a:lstStyle/>
          <a:p>
            <a:pPr algn="ctr"/>
            <a:r>
              <a:rPr lang="en-US" sz="2200" b="1" dirty="0">
                <a:solidFill>
                  <a:srgbClr val="FF0000"/>
                </a:solidFill>
                <a:latin typeface="Calibri" pitchFamily="34" charset="0"/>
                <a:ea typeface="Calibri" pitchFamily="34" charset="-122"/>
                <a:cs typeface="Calibri" pitchFamily="34" charset="-120"/>
              </a:rPr>
              <a:t>3</a:t>
            </a:r>
          </a:p>
        </p:txBody>
      </p:sp>
      <p:sp>
        <p:nvSpPr>
          <p:cNvPr id="90" name="Shape 27">
            <a:extLst>
              <a:ext uri="{FF2B5EF4-FFF2-40B4-BE49-F238E27FC236}">
                <a16:creationId xmlns:a16="http://schemas.microsoft.com/office/drawing/2014/main" id="{59ECB4B9-B5C8-CC21-9203-6AABDB52E1CB}"/>
              </a:ext>
            </a:extLst>
          </p:cNvPr>
          <p:cNvSpPr/>
          <p:nvPr/>
        </p:nvSpPr>
        <p:spPr>
          <a:xfrm>
            <a:off x="7142758" y="4873852"/>
            <a:ext cx="585216" cy="585216"/>
          </a:xfrm>
          <a:prstGeom prst="ellipse">
            <a:avLst/>
          </a:prstGeom>
          <a:solidFill>
            <a:srgbClr val="FFFFFF"/>
          </a:solidFill>
          <a:ln w="12700">
            <a:solidFill>
              <a:srgbClr val="FFFFFF"/>
            </a:solidFill>
            <a:prstDash val="solid"/>
          </a:ln>
        </p:spPr>
        <p:txBody>
          <a:bodyPr/>
          <a:lstStyle/>
          <a:p>
            <a:pPr algn="ctr"/>
            <a:r>
              <a:rPr lang="en-US" sz="2200" b="1" dirty="0">
                <a:solidFill>
                  <a:schemeClr val="accent4"/>
                </a:solidFill>
                <a:latin typeface="Calibri" pitchFamily="34" charset="0"/>
                <a:ea typeface="Calibri" pitchFamily="34" charset="-122"/>
                <a:cs typeface="Calibri" pitchFamily="34" charset="-120"/>
              </a:rPr>
              <a:t>4</a:t>
            </a:r>
          </a:p>
        </p:txBody>
      </p:sp>
      <p:sp>
        <p:nvSpPr>
          <p:cNvPr id="91" name="TextBox 90">
            <a:extLst>
              <a:ext uri="{FF2B5EF4-FFF2-40B4-BE49-F238E27FC236}">
                <a16:creationId xmlns:a16="http://schemas.microsoft.com/office/drawing/2014/main" id="{CB89C5B0-EAAD-1107-BA29-CFDC88CDFD28}"/>
              </a:ext>
            </a:extLst>
          </p:cNvPr>
          <p:cNvSpPr txBox="1"/>
          <p:nvPr/>
        </p:nvSpPr>
        <p:spPr>
          <a:xfrm>
            <a:off x="2392317" y="3623271"/>
            <a:ext cx="1176727" cy="177647"/>
          </a:xfrm>
          <a:prstGeom prst="rect">
            <a:avLst/>
          </a:prstGeom>
          <a:noFill/>
        </p:spPr>
        <p:txBody>
          <a:bodyPr wrap="square" lIns="0" tIns="0" rIns="0" bIns="0" rtlCol="0" anchor="t"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000" b="1" i="1" dirty="0">
                <a:solidFill>
                  <a:schemeClr val="tx2"/>
                </a:solidFill>
                <a:ea typeface="Soleil" charset="0"/>
                <a:cs typeface="Soleil" charset="0"/>
              </a:rPr>
              <a:t>Impasse Declared</a:t>
            </a:r>
            <a:r>
              <a:rPr lang="en-US" sz="1000" b="1" i="1" dirty="0">
                <a:ea typeface="Soleil" charset="0"/>
                <a:cs typeface="Soleil" charset="0"/>
              </a:rPr>
              <a:t> </a:t>
            </a:r>
          </a:p>
        </p:txBody>
      </p:sp>
      <p:sp>
        <p:nvSpPr>
          <p:cNvPr id="93" name="TextBox 92">
            <a:extLst>
              <a:ext uri="{FF2B5EF4-FFF2-40B4-BE49-F238E27FC236}">
                <a16:creationId xmlns:a16="http://schemas.microsoft.com/office/drawing/2014/main" id="{7FCE3C92-442D-F76A-31CF-16BF2000A023}"/>
              </a:ext>
            </a:extLst>
          </p:cNvPr>
          <p:cNvSpPr txBox="1"/>
          <p:nvPr/>
        </p:nvSpPr>
        <p:spPr>
          <a:xfrm>
            <a:off x="2409375" y="6182274"/>
            <a:ext cx="1514925" cy="155609"/>
          </a:xfrm>
          <a:prstGeom prst="rect">
            <a:avLst/>
          </a:prstGeom>
          <a:noFill/>
        </p:spPr>
        <p:txBody>
          <a:bodyPr wrap="square" lIns="0" tIns="0" rIns="0" bIns="0" rtlCol="0" anchor="t" anchorCtr="0">
            <a:noAutofit/>
          </a:bodyPr>
          <a:lstStyle/>
          <a:p>
            <a:pPr marL="0" marR="0" indent="0" defTabSz="914400" rtl="0" eaLnBrk="1" fontAlgn="auto" latinLnBrk="0" hangingPunct="1">
              <a:lnSpc>
                <a:spcPct val="100000"/>
              </a:lnSpc>
              <a:spcBef>
                <a:spcPts val="0"/>
              </a:spcBef>
              <a:spcAft>
                <a:spcPts val="0"/>
              </a:spcAft>
              <a:buClrTx/>
              <a:buSzTx/>
              <a:buFontTx/>
              <a:buNone/>
              <a:tabLst/>
            </a:pPr>
            <a:r>
              <a:rPr lang="en-US" sz="1000" b="1" i="1" dirty="0">
                <a:solidFill>
                  <a:schemeClr val="tx2"/>
                </a:solidFill>
                <a:ea typeface="Soleil" charset="0"/>
                <a:cs typeface="Soleil" charset="0"/>
              </a:rPr>
              <a:t>Impasse Declared</a:t>
            </a:r>
            <a:r>
              <a:rPr lang="en-US" sz="1000" b="1" i="1" dirty="0">
                <a:ea typeface="Soleil" charset="0"/>
                <a:cs typeface="Soleil" charset="0"/>
              </a:rPr>
              <a:t> </a:t>
            </a:r>
          </a:p>
        </p:txBody>
      </p:sp>
      <p:cxnSp>
        <p:nvCxnSpPr>
          <p:cNvPr id="95" name="Straight Arrow Connector 94">
            <a:extLst>
              <a:ext uri="{FF2B5EF4-FFF2-40B4-BE49-F238E27FC236}">
                <a16:creationId xmlns:a16="http://schemas.microsoft.com/office/drawing/2014/main" id="{C1DB8BE0-2FDB-6C65-B11A-D3E242E60C7F}"/>
              </a:ext>
            </a:extLst>
          </p:cNvPr>
          <p:cNvCxnSpPr/>
          <p:nvPr/>
        </p:nvCxnSpPr>
        <p:spPr>
          <a:xfrm>
            <a:off x="3703320" y="3712094"/>
            <a:ext cx="2818459" cy="0"/>
          </a:xfrm>
          <a:prstGeom prst="straightConnector1">
            <a:avLst/>
          </a:prstGeom>
          <a:ln w="31750" cap="rnd">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9C382BE7-268F-308E-0704-D0890A4D624A}"/>
              </a:ext>
            </a:extLst>
          </p:cNvPr>
          <p:cNvSpPr txBox="1"/>
          <p:nvPr/>
        </p:nvSpPr>
        <p:spPr>
          <a:xfrm>
            <a:off x="6847002" y="3618297"/>
            <a:ext cx="1176727" cy="177647"/>
          </a:xfrm>
          <a:prstGeom prst="rect">
            <a:avLst/>
          </a:prstGeom>
          <a:noFill/>
        </p:spPr>
        <p:txBody>
          <a:bodyPr wrap="square" lIns="0" tIns="0" rIns="0" bIns="0" rtlCol="0" anchor="t"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000" b="1" i="1" dirty="0">
                <a:solidFill>
                  <a:schemeClr val="tx2"/>
                </a:solidFill>
                <a:ea typeface="Soleil" charset="0"/>
                <a:cs typeface="Soleil" charset="0"/>
              </a:rPr>
              <a:t>Impasse Resolved</a:t>
            </a:r>
            <a:endParaRPr lang="en-US" sz="1000" b="1" i="1" dirty="0">
              <a:ea typeface="Soleil" charset="0"/>
              <a:cs typeface="Soleil" charset="0"/>
            </a:endParaRPr>
          </a:p>
        </p:txBody>
      </p:sp>
      <p:cxnSp>
        <p:nvCxnSpPr>
          <p:cNvPr id="98" name="Straight Arrow Connector 97">
            <a:extLst>
              <a:ext uri="{FF2B5EF4-FFF2-40B4-BE49-F238E27FC236}">
                <a16:creationId xmlns:a16="http://schemas.microsoft.com/office/drawing/2014/main" id="{837B06EB-8522-03DE-67C7-B7C65E9785D5}"/>
              </a:ext>
            </a:extLst>
          </p:cNvPr>
          <p:cNvCxnSpPr/>
          <p:nvPr/>
        </p:nvCxnSpPr>
        <p:spPr>
          <a:xfrm>
            <a:off x="3603198" y="6260078"/>
            <a:ext cx="2818459" cy="0"/>
          </a:xfrm>
          <a:prstGeom prst="straightConnector1">
            <a:avLst/>
          </a:prstGeom>
          <a:ln w="31750" cap="rnd">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806014BD-0B2B-2703-7910-BDB6E83F5196}"/>
              </a:ext>
            </a:extLst>
          </p:cNvPr>
          <p:cNvSpPr txBox="1"/>
          <p:nvPr/>
        </p:nvSpPr>
        <p:spPr>
          <a:xfrm>
            <a:off x="6834630" y="6160236"/>
            <a:ext cx="1176727" cy="177647"/>
          </a:xfrm>
          <a:prstGeom prst="rect">
            <a:avLst/>
          </a:prstGeom>
          <a:noFill/>
        </p:spPr>
        <p:txBody>
          <a:bodyPr wrap="square" lIns="0" tIns="0" rIns="0" bIns="0" rtlCol="0" anchor="t"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000" b="1" i="1" dirty="0">
                <a:solidFill>
                  <a:schemeClr val="tx2"/>
                </a:solidFill>
                <a:ea typeface="Soleil" charset="0"/>
                <a:cs typeface="Soleil" charset="0"/>
              </a:rPr>
              <a:t>Impasse Resolved</a:t>
            </a:r>
            <a:endParaRPr lang="en-US" sz="1000" b="1" i="1" dirty="0">
              <a:ea typeface="Soleil" charset="0"/>
              <a:cs typeface="Soleil" charset="0"/>
            </a:endParaRPr>
          </a:p>
        </p:txBody>
      </p:sp>
    </p:spTree>
    <p:extLst>
      <p:ext uri="{BB962C8B-B14F-4D97-AF65-F5344CB8AC3E}">
        <p14:creationId xmlns:p14="http://schemas.microsoft.com/office/powerpoint/2010/main" val="3914468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DF476F9-073D-9868-30F8-61E54E79231E}"/>
              </a:ext>
            </a:extLst>
          </p:cNvPr>
          <p:cNvSpPr/>
          <p:nvPr/>
        </p:nvSpPr>
        <p:spPr>
          <a:xfrm>
            <a:off x="5116075" y="3245630"/>
            <a:ext cx="3372604" cy="361237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1000" dirty="0">
              <a:latin typeface="Arial Regular" charset="0"/>
              <a:ea typeface="Arial Regular" charset="0"/>
              <a:cs typeface="Arial Regular" charset="0"/>
            </a:endParaRPr>
          </a:p>
        </p:txBody>
      </p:sp>
      <p:sp>
        <p:nvSpPr>
          <p:cNvPr id="2" name="Title 1">
            <a:extLst>
              <a:ext uri="{FF2B5EF4-FFF2-40B4-BE49-F238E27FC236}">
                <a16:creationId xmlns:a16="http://schemas.microsoft.com/office/drawing/2014/main" id="{4D29B3B6-A42D-F7B1-F29B-DF105DD24583}"/>
              </a:ext>
            </a:extLst>
          </p:cNvPr>
          <p:cNvSpPr>
            <a:spLocks noGrp="1"/>
          </p:cNvSpPr>
          <p:nvPr>
            <p:ph type="title"/>
          </p:nvPr>
        </p:nvSpPr>
        <p:spPr>
          <a:xfrm>
            <a:off x="451485" y="1006088"/>
            <a:ext cx="8154632" cy="443198"/>
          </a:xfrm>
        </p:spPr>
        <p:txBody>
          <a:bodyPr/>
          <a:lstStyle/>
          <a:p>
            <a:r>
              <a:rPr lang="en-US" dirty="0"/>
              <a:t>Collective Bargaining Timeline</a:t>
            </a:r>
            <a:br>
              <a:rPr lang="en-US" dirty="0"/>
            </a:br>
            <a:r>
              <a:rPr lang="en-US" sz="1400" i="1" dirty="0"/>
              <a:t>A Real-Life Example, Though Names Have Been Changed </a:t>
            </a:r>
            <a:r>
              <a:rPr lang="en-US" sz="1400" dirty="0"/>
              <a:t> </a:t>
            </a:r>
          </a:p>
        </p:txBody>
      </p:sp>
      <p:sp>
        <p:nvSpPr>
          <p:cNvPr id="3" name="Text Placeholder 2">
            <a:extLst>
              <a:ext uri="{FF2B5EF4-FFF2-40B4-BE49-F238E27FC236}">
                <a16:creationId xmlns:a16="http://schemas.microsoft.com/office/drawing/2014/main" id="{EDBF7BB5-8218-F4FF-BFE4-CBFCCDF45BA5}"/>
              </a:ext>
            </a:extLst>
          </p:cNvPr>
          <p:cNvSpPr>
            <a:spLocks noGrp="1"/>
          </p:cNvSpPr>
          <p:nvPr>
            <p:ph type="body" sz="quarter" idx="10"/>
          </p:nvPr>
        </p:nvSpPr>
        <p:spPr>
          <a:xfrm>
            <a:off x="457200" y="1495818"/>
            <a:ext cx="8229600" cy="628883"/>
          </a:xfrm>
        </p:spPr>
        <p:txBody>
          <a:bodyPr/>
          <a:lstStyle/>
          <a:p>
            <a:pPr>
              <a:buFont typeface="Wingdings" panose="05000000000000000000" pitchFamily="2" charset="2"/>
              <a:buChar char="§"/>
            </a:pPr>
            <a:r>
              <a:rPr lang="en-US" dirty="0"/>
              <a:t>“Springfield” has a rigid deadline for collective bargaining.  The city statute calls for all bargaining (including issuance of an interest arbitration award, if necessary) to be completed by end of February for the FY beginning in July</a:t>
            </a:r>
          </a:p>
          <a:p>
            <a:pPr>
              <a:buFont typeface="Wingdings" panose="05000000000000000000" pitchFamily="2" charset="2"/>
              <a:buChar char="§"/>
            </a:pPr>
            <a:r>
              <a:rPr lang="en-US" dirty="0"/>
              <a:t>Typically, preparations begin in August, with internal departmental meetings beginning shortly after Labor Day.  Negotiations typically span the fall, with mediation and arbitration (when needed) happening January and early February</a:t>
            </a:r>
          </a:p>
          <a:p>
            <a:pPr>
              <a:buFont typeface="Wingdings" panose="05000000000000000000" pitchFamily="2" charset="2"/>
              <a:buChar char="§"/>
            </a:pPr>
            <a:r>
              <a:rPr lang="en-US" dirty="0"/>
              <a:t>City Council reviews/approves agreements and/or arbitration awards in March and April  </a:t>
            </a:r>
          </a:p>
          <a:p>
            <a:pPr>
              <a:buFont typeface="Wingdings" panose="05000000000000000000" pitchFamily="2" charset="2"/>
              <a:buChar char="§"/>
            </a:pPr>
            <a:endParaRPr lang="en-US" dirty="0"/>
          </a:p>
        </p:txBody>
      </p:sp>
      <p:grpSp>
        <p:nvGrpSpPr>
          <p:cNvPr id="17" name="Group 16">
            <a:extLst>
              <a:ext uri="{FF2B5EF4-FFF2-40B4-BE49-F238E27FC236}">
                <a16:creationId xmlns:a16="http://schemas.microsoft.com/office/drawing/2014/main" id="{065CB798-EE0A-7755-A851-35B04B321F88}"/>
              </a:ext>
            </a:extLst>
          </p:cNvPr>
          <p:cNvGrpSpPr/>
          <p:nvPr/>
        </p:nvGrpSpPr>
        <p:grpSpPr>
          <a:xfrm>
            <a:off x="249348" y="3493711"/>
            <a:ext cx="8818012" cy="3307400"/>
            <a:chOff x="131186" y="2663753"/>
            <a:chExt cx="8818012" cy="3307400"/>
          </a:xfrm>
        </p:grpSpPr>
        <p:sp>
          <p:nvSpPr>
            <p:cNvPr id="4" name="Arrow: Right 3">
              <a:extLst>
                <a:ext uri="{FF2B5EF4-FFF2-40B4-BE49-F238E27FC236}">
                  <a16:creationId xmlns:a16="http://schemas.microsoft.com/office/drawing/2014/main" id="{4AB3B10E-6A9F-BB7F-6050-CDC8044AAB96}"/>
                </a:ext>
              </a:extLst>
            </p:cNvPr>
            <p:cNvSpPr/>
            <p:nvPr/>
          </p:nvSpPr>
          <p:spPr>
            <a:xfrm>
              <a:off x="1017036" y="3225006"/>
              <a:ext cx="7203232" cy="754846"/>
            </a:xfrm>
            <a:prstGeom prst="rightArrow">
              <a:avLst/>
            </a:prstGeom>
            <a:pattFill prst="pct70">
              <a:fgClr>
                <a:schemeClr val="accent2"/>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1000" dirty="0">
                <a:latin typeface="Arial Regular" charset="0"/>
                <a:ea typeface="Arial Regular" charset="0"/>
                <a:cs typeface="Arial Regular" charset="0"/>
              </a:endParaRPr>
            </a:p>
          </p:txBody>
        </p:sp>
        <p:sp>
          <p:nvSpPr>
            <p:cNvPr id="5" name="TextBox 4">
              <a:extLst>
                <a:ext uri="{FF2B5EF4-FFF2-40B4-BE49-F238E27FC236}">
                  <a16:creationId xmlns:a16="http://schemas.microsoft.com/office/drawing/2014/main" id="{A1D52D36-68A3-B481-1F0D-E7955B59EF7D}"/>
                </a:ext>
              </a:extLst>
            </p:cNvPr>
            <p:cNvSpPr txBox="1"/>
            <p:nvPr/>
          </p:nvSpPr>
          <p:spPr>
            <a:xfrm>
              <a:off x="1017037" y="2663754"/>
              <a:ext cx="3980876" cy="486125"/>
            </a:xfrm>
            <a:prstGeom prst="rect">
              <a:avLst/>
            </a:prstGeom>
            <a:solidFill>
              <a:schemeClr val="accent2">
                <a:lumMod val="20000"/>
                <a:lumOff val="80000"/>
              </a:schemeClr>
            </a:solidFill>
            <a:ln>
              <a:solidFill>
                <a:schemeClr val="tx1"/>
              </a:solidFill>
            </a:ln>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000" b="1" dirty="0">
                  <a:ea typeface="Soleil" charset="0"/>
                  <a:cs typeface="Soleil" charset="0"/>
                </a:rPr>
                <a:t>Bargaining</a:t>
              </a:r>
            </a:p>
          </p:txBody>
        </p:sp>
        <p:sp>
          <p:nvSpPr>
            <p:cNvPr id="6" name="TextBox 5">
              <a:extLst>
                <a:ext uri="{FF2B5EF4-FFF2-40B4-BE49-F238E27FC236}">
                  <a16:creationId xmlns:a16="http://schemas.microsoft.com/office/drawing/2014/main" id="{F8B149B8-D780-956A-4793-737EDF0335F9}"/>
                </a:ext>
              </a:extLst>
            </p:cNvPr>
            <p:cNvSpPr txBox="1"/>
            <p:nvPr/>
          </p:nvSpPr>
          <p:spPr>
            <a:xfrm>
              <a:off x="1017036" y="3934509"/>
              <a:ext cx="6568752" cy="387688"/>
            </a:xfrm>
            <a:prstGeom prst="rect">
              <a:avLst/>
            </a:prstGeom>
            <a:solidFill>
              <a:schemeClr val="accent6">
                <a:lumMod val="20000"/>
                <a:lumOff val="80000"/>
              </a:schemeClr>
            </a:solidFill>
            <a:ln>
              <a:solidFill>
                <a:schemeClr val="tx1"/>
              </a:solidFill>
            </a:ln>
          </p:spPr>
          <p:txBody>
            <a:bodyPr wrap="square" lIns="91440" tIns="0" rIns="0" bIns="0" rtlCol="0" anchor="ctr" anchorCtr="0">
              <a:noAutofit/>
            </a:bodyPr>
            <a:lstStyle/>
            <a:p>
              <a:pPr marL="0" marR="0" indent="0" defTabSz="914400" rtl="0" eaLnBrk="1" fontAlgn="auto" latinLnBrk="0" hangingPunct="1">
                <a:lnSpc>
                  <a:spcPct val="100000"/>
                </a:lnSpc>
                <a:spcBef>
                  <a:spcPts val="0"/>
                </a:spcBef>
                <a:spcAft>
                  <a:spcPts val="0"/>
                </a:spcAft>
                <a:buClrTx/>
                <a:buSzTx/>
                <a:buFontTx/>
                <a:buNone/>
                <a:tabLst/>
              </a:pPr>
              <a:r>
                <a:rPr lang="en-US" sz="1000" b="1" dirty="0">
                  <a:ea typeface="Soleil" charset="0"/>
                  <a:cs typeface="Soleil" charset="0"/>
                </a:rPr>
                <a:t>Labor Costing</a:t>
              </a:r>
            </a:p>
          </p:txBody>
        </p:sp>
        <p:sp>
          <p:nvSpPr>
            <p:cNvPr id="7" name="TextBox 6">
              <a:extLst>
                <a:ext uri="{FF2B5EF4-FFF2-40B4-BE49-F238E27FC236}">
                  <a16:creationId xmlns:a16="http://schemas.microsoft.com/office/drawing/2014/main" id="{3B25DE86-5FCF-3C8A-A4F4-F417B7668BC0}"/>
                </a:ext>
              </a:extLst>
            </p:cNvPr>
            <p:cNvSpPr txBox="1"/>
            <p:nvPr/>
          </p:nvSpPr>
          <p:spPr>
            <a:xfrm>
              <a:off x="5075852" y="4937425"/>
              <a:ext cx="855308" cy="486125"/>
            </a:xfrm>
            <a:prstGeom prst="rect">
              <a:avLst/>
            </a:prstGeom>
            <a:solidFill>
              <a:schemeClr val="accent6">
                <a:lumMod val="20000"/>
                <a:lumOff val="80000"/>
              </a:schemeClr>
            </a:solidFill>
            <a:ln>
              <a:solidFill>
                <a:schemeClr val="tx1"/>
              </a:solidFill>
            </a:ln>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000" b="1" dirty="0">
                  <a:ea typeface="Soleil" charset="0"/>
                  <a:cs typeface="Soleil" charset="0"/>
                </a:rPr>
                <a:t>Mediation</a:t>
              </a:r>
            </a:p>
            <a:p>
              <a:pPr marL="0" marR="0" indent="0" algn="ctr" defTabSz="914400" rtl="0" eaLnBrk="1" fontAlgn="auto" latinLnBrk="0" hangingPunct="1">
                <a:lnSpc>
                  <a:spcPct val="100000"/>
                </a:lnSpc>
                <a:spcBef>
                  <a:spcPts val="0"/>
                </a:spcBef>
                <a:spcAft>
                  <a:spcPts val="0"/>
                </a:spcAft>
                <a:buClrTx/>
                <a:buSzTx/>
                <a:buFontTx/>
                <a:buNone/>
                <a:tabLst/>
              </a:pPr>
              <a:r>
                <a:rPr lang="en-US" sz="1000" b="1" dirty="0">
                  <a:ea typeface="Soleil" charset="0"/>
                  <a:cs typeface="Soleil" charset="0"/>
                </a:rPr>
                <a:t>Support</a:t>
              </a:r>
            </a:p>
          </p:txBody>
        </p:sp>
        <p:sp>
          <p:nvSpPr>
            <p:cNvPr id="8" name="TextBox 7">
              <a:extLst>
                <a:ext uri="{FF2B5EF4-FFF2-40B4-BE49-F238E27FC236}">
                  <a16:creationId xmlns:a16="http://schemas.microsoft.com/office/drawing/2014/main" id="{15CAAE30-B809-0219-7983-E4A7121F4D92}"/>
                </a:ext>
              </a:extLst>
            </p:cNvPr>
            <p:cNvSpPr txBox="1"/>
            <p:nvPr/>
          </p:nvSpPr>
          <p:spPr>
            <a:xfrm>
              <a:off x="6793644" y="2663753"/>
              <a:ext cx="1539733" cy="486125"/>
            </a:xfrm>
            <a:prstGeom prst="rect">
              <a:avLst/>
            </a:prstGeom>
            <a:solidFill>
              <a:schemeClr val="accent2">
                <a:lumMod val="20000"/>
                <a:lumOff val="80000"/>
              </a:schemeClr>
            </a:solidFill>
            <a:ln>
              <a:solidFill>
                <a:schemeClr val="tx1"/>
              </a:solidFill>
            </a:ln>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000" b="1" dirty="0">
                  <a:ea typeface="Soleil" charset="0"/>
                  <a:cs typeface="Soleil" charset="0"/>
                </a:rPr>
                <a:t>Council Review/</a:t>
              </a:r>
            </a:p>
            <a:p>
              <a:pPr marL="0" marR="0" indent="0" algn="ctr" defTabSz="914400" rtl="0" eaLnBrk="1" fontAlgn="auto" latinLnBrk="0" hangingPunct="1">
                <a:lnSpc>
                  <a:spcPct val="100000"/>
                </a:lnSpc>
                <a:spcBef>
                  <a:spcPts val="0"/>
                </a:spcBef>
                <a:spcAft>
                  <a:spcPts val="0"/>
                </a:spcAft>
                <a:buClrTx/>
                <a:buSzTx/>
                <a:buFontTx/>
                <a:buNone/>
                <a:tabLst/>
              </a:pPr>
              <a:r>
                <a:rPr lang="en-US" sz="1000" b="1" dirty="0">
                  <a:ea typeface="Soleil" charset="0"/>
                  <a:cs typeface="Soleil" charset="0"/>
                </a:rPr>
                <a:t>Approval</a:t>
              </a:r>
            </a:p>
          </p:txBody>
        </p:sp>
        <p:sp>
          <p:nvSpPr>
            <p:cNvPr id="9" name="TextBox 8">
              <a:extLst>
                <a:ext uri="{FF2B5EF4-FFF2-40B4-BE49-F238E27FC236}">
                  <a16:creationId xmlns:a16="http://schemas.microsoft.com/office/drawing/2014/main" id="{6C689044-CE94-7918-33A9-15F9CA12262E}"/>
                </a:ext>
              </a:extLst>
            </p:cNvPr>
            <p:cNvSpPr txBox="1"/>
            <p:nvPr/>
          </p:nvSpPr>
          <p:spPr>
            <a:xfrm>
              <a:off x="131186" y="3359367"/>
              <a:ext cx="615821" cy="486125"/>
            </a:xfrm>
            <a:prstGeom prst="rect">
              <a:avLst/>
            </a:prstGeom>
            <a:noFill/>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ea typeface="Soleil" charset="0"/>
                  <a:cs typeface="Soleil" charset="0"/>
                </a:rPr>
                <a:t>Sept</a:t>
              </a:r>
            </a:p>
          </p:txBody>
        </p:sp>
        <p:sp>
          <p:nvSpPr>
            <p:cNvPr id="10" name="TextBox 9">
              <a:extLst>
                <a:ext uri="{FF2B5EF4-FFF2-40B4-BE49-F238E27FC236}">
                  <a16:creationId xmlns:a16="http://schemas.microsoft.com/office/drawing/2014/main" id="{0D5A892A-F437-C07B-A3E8-E95FD36DBC5D}"/>
                </a:ext>
              </a:extLst>
            </p:cNvPr>
            <p:cNvSpPr txBox="1"/>
            <p:nvPr/>
          </p:nvSpPr>
          <p:spPr>
            <a:xfrm>
              <a:off x="8333377" y="3359368"/>
              <a:ext cx="615821" cy="486125"/>
            </a:xfrm>
            <a:prstGeom prst="rect">
              <a:avLst/>
            </a:prstGeom>
            <a:noFill/>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ea typeface="Soleil" charset="0"/>
                  <a:cs typeface="Soleil" charset="0"/>
                </a:rPr>
                <a:t>April</a:t>
              </a:r>
            </a:p>
          </p:txBody>
        </p:sp>
        <p:sp>
          <p:nvSpPr>
            <p:cNvPr id="12" name="TextBox 11">
              <a:extLst>
                <a:ext uri="{FF2B5EF4-FFF2-40B4-BE49-F238E27FC236}">
                  <a16:creationId xmlns:a16="http://schemas.microsoft.com/office/drawing/2014/main" id="{8A369F0D-3A81-2018-73E8-EEC962019A5F}"/>
                </a:ext>
              </a:extLst>
            </p:cNvPr>
            <p:cNvSpPr txBox="1"/>
            <p:nvPr/>
          </p:nvSpPr>
          <p:spPr>
            <a:xfrm>
              <a:off x="1017036" y="4468711"/>
              <a:ext cx="5663499" cy="387688"/>
            </a:xfrm>
            <a:prstGeom prst="rect">
              <a:avLst/>
            </a:prstGeom>
            <a:solidFill>
              <a:schemeClr val="accent6">
                <a:lumMod val="20000"/>
                <a:lumOff val="80000"/>
              </a:schemeClr>
            </a:solidFill>
            <a:ln>
              <a:solidFill>
                <a:schemeClr val="tx1"/>
              </a:solidFill>
            </a:ln>
          </p:spPr>
          <p:txBody>
            <a:bodyPr wrap="square" lIns="91440" tIns="0" rIns="0" bIns="0" rtlCol="0" anchor="ctr" anchorCtr="0">
              <a:noAutofit/>
            </a:bodyPr>
            <a:lstStyle/>
            <a:p>
              <a:pPr marL="0" marR="0" indent="0" defTabSz="914400" rtl="0" eaLnBrk="1" fontAlgn="auto" latinLnBrk="0" hangingPunct="1">
                <a:lnSpc>
                  <a:spcPct val="100000"/>
                </a:lnSpc>
                <a:spcBef>
                  <a:spcPts val="0"/>
                </a:spcBef>
                <a:spcAft>
                  <a:spcPts val="0"/>
                </a:spcAft>
                <a:buClrTx/>
                <a:buSzTx/>
                <a:buFontTx/>
                <a:buNone/>
                <a:tabLst/>
              </a:pPr>
              <a:r>
                <a:rPr lang="en-US" sz="1000" b="1" dirty="0">
                  <a:ea typeface="Soleil" charset="0"/>
                  <a:cs typeface="Soleil" charset="0"/>
                </a:rPr>
                <a:t>Comparability Analysis</a:t>
              </a:r>
            </a:p>
          </p:txBody>
        </p:sp>
        <p:sp>
          <p:nvSpPr>
            <p:cNvPr id="15" name="TextBox 14">
              <a:extLst>
                <a:ext uri="{FF2B5EF4-FFF2-40B4-BE49-F238E27FC236}">
                  <a16:creationId xmlns:a16="http://schemas.microsoft.com/office/drawing/2014/main" id="{D2AD1AA3-3527-8FCA-A1B0-2E796FA3274D}"/>
                </a:ext>
              </a:extLst>
            </p:cNvPr>
            <p:cNvSpPr txBox="1"/>
            <p:nvPr/>
          </p:nvSpPr>
          <p:spPr>
            <a:xfrm>
              <a:off x="5747287" y="5485028"/>
              <a:ext cx="827314" cy="486125"/>
            </a:xfrm>
            <a:prstGeom prst="rect">
              <a:avLst/>
            </a:prstGeom>
            <a:solidFill>
              <a:schemeClr val="accent6">
                <a:lumMod val="20000"/>
                <a:lumOff val="80000"/>
              </a:schemeClr>
            </a:solidFill>
            <a:ln>
              <a:solidFill>
                <a:schemeClr val="tx1"/>
              </a:solidFill>
            </a:ln>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000" b="1" dirty="0">
                  <a:ea typeface="Soleil" charset="0"/>
                  <a:cs typeface="Soleil" charset="0"/>
                </a:rPr>
                <a:t>Expert Witness Testimony</a:t>
              </a:r>
            </a:p>
          </p:txBody>
        </p:sp>
        <p:sp>
          <p:nvSpPr>
            <p:cNvPr id="16" name="TextBox 15">
              <a:extLst>
                <a:ext uri="{FF2B5EF4-FFF2-40B4-BE49-F238E27FC236}">
                  <a16:creationId xmlns:a16="http://schemas.microsoft.com/office/drawing/2014/main" id="{CE30A9C4-232A-AEB6-A39F-D334AE4AE9E0}"/>
                </a:ext>
              </a:extLst>
            </p:cNvPr>
            <p:cNvSpPr txBox="1"/>
            <p:nvPr/>
          </p:nvSpPr>
          <p:spPr>
            <a:xfrm>
              <a:off x="5075852" y="2663754"/>
              <a:ext cx="1498749" cy="486125"/>
            </a:xfrm>
            <a:prstGeom prst="rect">
              <a:avLst/>
            </a:prstGeom>
            <a:solidFill>
              <a:schemeClr val="accent2">
                <a:lumMod val="20000"/>
                <a:lumOff val="80000"/>
              </a:schemeClr>
            </a:solidFill>
            <a:ln>
              <a:solidFill>
                <a:schemeClr val="tx1"/>
              </a:solidFill>
            </a:ln>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000" b="1" dirty="0">
                  <a:ea typeface="Soleil" charset="0"/>
                  <a:cs typeface="Soleil" charset="0"/>
                </a:rPr>
                <a:t>Mediation &amp; Arbitration</a:t>
              </a:r>
            </a:p>
          </p:txBody>
        </p:sp>
      </p:grpSp>
      <p:sp>
        <p:nvSpPr>
          <p:cNvPr id="18" name="TextBox 17">
            <a:extLst>
              <a:ext uri="{FF2B5EF4-FFF2-40B4-BE49-F238E27FC236}">
                <a16:creationId xmlns:a16="http://schemas.microsoft.com/office/drawing/2014/main" id="{49C9CEF0-604C-2EA0-3762-816F0E483297}"/>
              </a:ext>
            </a:extLst>
          </p:cNvPr>
          <p:cNvSpPr txBox="1"/>
          <p:nvPr/>
        </p:nvSpPr>
        <p:spPr>
          <a:xfrm>
            <a:off x="1135199" y="3098635"/>
            <a:ext cx="3980876" cy="244112"/>
          </a:xfrm>
          <a:prstGeom prst="rect">
            <a:avLst/>
          </a:prstGeom>
          <a:solidFill>
            <a:schemeClr val="accent1">
              <a:lumMod val="20000"/>
              <a:lumOff val="80000"/>
            </a:schemeClr>
          </a:solidFill>
          <a:ln>
            <a:solidFill>
              <a:schemeClr val="tx1"/>
            </a:solidFill>
          </a:ln>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000" i="1" dirty="0">
                <a:solidFill>
                  <a:schemeClr val="tx2"/>
                </a:solidFill>
                <a:ea typeface="Soleil" charset="0"/>
                <a:cs typeface="Soleil" charset="0"/>
              </a:rPr>
              <a:t>Fall</a:t>
            </a:r>
          </a:p>
        </p:txBody>
      </p:sp>
      <p:sp>
        <p:nvSpPr>
          <p:cNvPr id="19" name="TextBox 18">
            <a:extLst>
              <a:ext uri="{FF2B5EF4-FFF2-40B4-BE49-F238E27FC236}">
                <a16:creationId xmlns:a16="http://schemas.microsoft.com/office/drawing/2014/main" id="{A7E82915-6953-B517-0ECA-7A54207B89B2}"/>
              </a:ext>
            </a:extLst>
          </p:cNvPr>
          <p:cNvSpPr txBox="1"/>
          <p:nvPr/>
        </p:nvSpPr>
        <p:spPr>
          <a:xfrm>
            <a:off x="5116075" y="3099116"/>
            <a:ext cx="1576688" cy="243631"/>
          </a:xfrm>
          <a:prstGeom prst="rect">
            <a:avLst/>
          </a:prstGeom>
          <a:solidFill>
            <a:schemeClr val="accent1">
              <a:lumMod val="20000"/>
              <a:lumOff val="80000"/>
            </a:schemeClr>
          </a:solidFill>
          <a:ln>
            <a:solidFill>
              <a:schemeClr val="tx1"/>
            </a:solidFill>
          </a:ln>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000" i="1" dirty="0">
                <a:solidFill>
                  <a:schemeClr val="tx2"/>
                </a:solidFill>
                <a:ea typeface="Soleil" charset="0"/>
                <a:cs typeface="Soleil" charset="0"/>
              </a:rPr>
              <a:t>Jan/Feb</a:t>
            </a:r>
          </a:p>
        </p:txBody>
      </p:sp>
      <p:sp>
        <p:nvSpPr>
          <p:cNvPr id="20" name="TextBox 19">
            <a:extLst>
              <a:ext uri="{FF2B5EF4-FFF2-40B4-BE49-F238E27FC236}">
                <a16:creationId xmlns:a16="http://schemas.microsoft.com/office/drawing/2014/main" id="{E81DEF72-2C80-8932-C322-CD36C02B1AB8}"/>
              </a:ext>
            </a:extLst>
          </p:cNvPr>
          <p:cNvSpPr txBox="1"/>
          <p:nvPr/>
        </p:nvSpPr>
        <p:spPr>
          <a:xfrm>
            <a:off x="6692763" y="3098635"/>
            <a:ext cx="1795916" cy="243151"/>
          </a:xfrm>
          <a:prstGeom prst="rect">
            <a:avLst/>
          </a:prstGeom>
          <a:solidFill>
            <a:schemeClr val="accent1">
              <a:lumMod val="20000"/>
              <a:lumOff val="80000"/>
            </a:schemeClr>
          </a:solidFill>
          <a:ln>
            <a:solidFill>
              <a:schemeClr val="tx1"/>
            </a:solidFill>
          </a:ln>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000" i="1" dirty="0">
                <a:solidFill>
                  <a:schemeClr val="tx2"/>
                </a:solidFill>
                <a:ea typeface="Soleil" charset="0"/>
                <a:cs typeface="Soleil" charset="0"/>
              </a:rPr>
              <a:t>Mar/Apr</a:t>
            </a:r>
          </a:p>
        </p:txBody>
      </p:sp>
    </p:spTree>
    <p:extLst>
      <p:ext uri="{BB962C8B-B14F-4D97-AF65-F5344CB8AC3E}">
        <p14:creationId xmlns:p14="http://schemas.microsoft.com/office/powerpoint/2010/main" val="1028446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8DD9-E359-A75F-BC54-533298584D3E}"/>
              </a:ext>
            </a:extLst>
          </p:cNvPr>
          <p:cNvSpPr>
            <a:spLocks noGrp="1"/>
          </p:cNvSpPr>
          <p:nvPr>
            <p:ph type="title"/>
          </p:nvPr>
        </p:nvSpPr>
        <p:spPr>
          <a:xfrm>
            <a:off x="451485" y="1006088"/>
            <a:ext cx="8154632" cy="443198"/>
          </a:xfrm>
        </p:spPr>
        <p:txBody>
          <a:bodyPr/>
          <a:lstStyle/>
          <a:p>
            <a:r>
              <a:rPr lang="en-US" dirty="0"/>
              <a:t>Bargaining Best Practices</a:t>
            </a:r>
            <a:br>
              <a:rPr lang="en-US" dirty="0"/>
            </a:br>
            <a:r>
              <a:rPr lang="en-US" sz="1400" i="1" dirty="0"/>
              <a:t>From Perspective of the CFO </a:t>
            </a:r>
          </a:p>
        </p:txBody>
      </p:sp>
      <p:sp>
        <p:nvSpPr>
          <p:cNvPr id="3" name="Text Placeholder 2">
            <a:extLst>
              <a:ext uri="{FF2B5EF4-FFF2-40B4-BE49-F238E27FC236}">
                <a16:creationId xmlns:a16="http://schemas.microsoft.com/office/drawing/2014/main" id="{976A2A7C-1FE8-4A19-0CB9-2BA3BC0991C9}"/>
              </a:ext>
            </a:extLst>
          </p:cNvPr>
          <p:cNvSpPr>
            <a:spLocks noGrp="1"/>
          </p:cNvSpPr>
          <p:nvPr>
            <p:ph type="body" sz="quarter" idx="10"/>
          </p:nvPr>
        </p:nvSpPr>
        <p:spPr>
          <a:xfrm>
            <a:off x="457200" y="1565366"/>
            <a:ext cx="8229600" cy="4549819"/>
          </a:xfrm>
        </p:spPr>
        <p:txBody>
          <a:bodyPr/>
          <a:lstStyle/>
          <a:p>
            <a:pPr>
              <a:buFont typeface="Wingdings" panose="05000000000000000000" pitchFamily="2" charset="2"/>
              <a:buChar char="§"/>
            </a:pPr>
            <a:r>
              <a:rPr lang="en-US" sz="1300" b="1" dirty="0">
                <a:solidFill>
                  <a:srgbClr val="002060"/>
                </a:solidFill>
              </a:rPr>
              <a:t>Start Early</a:t>
            </a:r>
            <a:r>
              <a:rPr lang="en-US" sz="1300" dirty="0"/>
              <a:t> – consider starting preparations 12 months out from contract expiration </a:t>
            </a:r>
          </a:p>
          <a:p>
            <a:pPr>
              <a:buFont typeface="Wingdings" panose="05000000000000000000" pitchFamily="2" charset="2"/>
              <a:buChar char="§"/>
            </a:pPr>
            <a:r>
              <a:rPr lang="en-US" sz="1300" b="1" dirty="0">
                <a:solidFill>
                  <a:srgbClr val="002060"/>
                </a:solidFill>
              </a:rPr>
              <a:t>Assemble and Empower a Team</a:t>
            </a:r>
            <a:r>
              <a:rPr lang="en-US" sz="1300" dirty="0">
                <a:solidFill>
                  <a:srgbClr val="002060"/>
                </a:solidFill>
              </a:rPr>
              <a:t> </a:t>
            </a:r>
            <a:r>
              <a:rPr lang="en-US" sz="1300" dirty="0"/>
              <a:t>– coordinate with chief negotiator, assign and meet with department liaisons; identify point person(s) for costing; communicate with outside consultants (if using them) </a:t>
            </a:r>
            <a:endParaRPr lang="en-US" sz="1300" b="1" dirty="0">
              <a:solidFill>
                <a:srgbClr val="002060"/>
              </a:solidFill>
            </a:endParaRPr>
          </a:p>
          <a:p>
            <a:pPr>
              <a:buFont typeface="Wingdings" panose="05000000000000000000" pitchFamily="2" charset="2"/>
              <a:buChar char="§"/>
            </a:pPr>
            <a:r>
              <a:rPr lang="en-US" sz="1300" b="1" dirty="0">
                <a:solidFill>
                  <a:srgbClr val="002060"/>
                </a:solidFill>
              </a:rPr>
              <a:t>Generate “Wish Lists”</a:t>
            </a:r>
            <a:r>
              <a:rPr lang="en-US" sz="1300" dirty="0"/>
              <a:t> – Charge department liaisons to identify contract language and clauses they want changed (e.g., scheduling, discipline, etc.). You may be able to “horse trade” in final stage of negotiations </a:t>
            </a:r>
          </a:p>
          <a:p>
            <a:pPr>
              <a:buFont typeface="Wingdings" panose="05000000000000000000" pitchFamily="2" charset="2"/>
              <a:buChar char="§"/>
            </a:pPr>
            <a:r>
              <a:rPr lang="en-US" sz="1300" b="1" dirty="0">
                <a:solidFill>
                  <a:srgbClr val="002060"/>
                </a:solidFill>
              </a:rPr>
              <a:t>Build Baseline Costing Models</a:t>
            </a:r>
            <a:r>
              <a:rPr lang="en-US" sz="1300" dirty="0"/>
              <a:t> – the costing models for proposal exchange can and should be built </a:t>
            </a:r>
            <a:r>
              <a:rPr lang="en-US" sz="1300" u="sng" dirty="0"/>
              <a:t>before</a:t>
            </a:r>
            <a:r>
              <a:rPr lang="en-US" sz="1300" dirty="0"/>
              <a:t> you go into bargaining</a:t>
            </a:r>
          </a:p>
          <a:p>
            <a:pPr>
              <a:buFont typeface="Wingdings" panose="05000000000000000000" pitchFamily="2" charset="2"/>
              <a:buChar char="§"/>
            </a:pPr>
            <a:r>
              <a:rPr lang="en-US" sz="1300" b="1" dirty="0">
                <a:solidFill>
                  <a:srgbClr val="002060"/>
                </a:solidFill>
              </a:rPr>
              <a:t>Multi-Year Projections</a:t>
            </a:r>
            <a:r>
              <a:rPr lang="en-US" sz="1300" dirty="0"/>
              <a:t> – connect your costing models with existing multi-year projection models. A union claims they need large wage increase to remain competitive with the market? Load that scenario in your multi-year projections. Show the impact on the overall budget    </a:t>
            </a:r>
          </a:p>
          <a:p>
            <a:pPr>
              <a:buFont typeface="Wingdings" panose="05000000000000000000" pitchFamily="2" charset="2"/>
              <a:buChar char="§"/>
            </a:pPr>
            <a:r>
              <a:rPr lang="en-US" sz="1300" b="1" dirty="0">
                <a:solidFill>
                  <a:srgbClr val="002060"/>
                </a:solidFill>
              </a:rPr>
              <a:t>Know the Market</a:t>
            </a:r>
            <a:r>
              <a:rPr lang="en-US" sz="1300" dirty="0"/>
              <a:t> – do compensation benchmarking early in the negotiations process, not at the end while you are in impasse</a:t>
            </a:r>
          </a:p>
          <a:p>
            <a:pPr>
              <a:buFont typeface="Wingdings" panose="05000000000000000000" pitchFamily="2" charset="2"/>
              <a:buChar char="§"/>
            </a:pPr>
            <a:r>
              <a:rPr lang="en-US" sz="1300" b="1" dirty="0">
                <a:solidFill>
                  <a:srgbClr val="002060"/>
                </a:solidFill>
              </a:rPr>
              <a:t>Establish “the Number”</a:t>
            </a:r>
            <a:r>
              <a:rPr lang="en-US" sz="1300" dirty="0"/>
              <a:t> – using baseline multi-year projections, what are the wage increases your community can “afford?”  This figure can and will change but establish a target early – will be helpful to your chief negotiator </a:t>
            </a:r>
          </a:p>
          <a:p>
            <a:pPr>
              <a:buFont typeface="Wingdings" panose="05000000000000000000" pitchFamily="2" charset="2"/>
              <a:buChar char="§"/>
            </a:pPr>
            <a:r>
              <a:rPr lang="en-US" sz="1300" b="1" dirty="0">
                <a:solidFill>
                  <a:srgbClr val="002060"/>
                </a:solidFill>
              </a:rPr>
              <a:t>Communicate and be Transparent</a:t>
            </a:r>
            <a:r>
              <a:rPr lang="en-US" sz="1300" dirty="0"/>
              <a:t> – communicate with your bargaining team. If funding is tight, let them know, explain the restraints, and if/when things change, communicate accordingly   </a:t>
            </a:r>
          </a:p>
        </p:txBody>
      </p:sp>
      <p:sp>
        <p:nvSpPr>
          <p:cNvPr id="4" name="Rectangle 3">
            <a:extLst>
              <a:ext uri="{FF2B5EF4-FFF2-40B4-BE49-F238E27FC236}">
                <a16:creationId xmlns:a16="http://schemas.microsoft.com/office/drawing/2014/main" id="{AC41FBDC-B5E6-0933-A713-85566BD07B31}"/>
              </a:ext>
            </a:extLst>
          </p:cNvPr>
          <p:cNvSpPr/>
          <p:nvPr/>
        </p:nvSpPr>
        <p:spPr>
          <a:xfrm>
            <a:off x="348916" y="5758023"/>
            <a:ext cx="8446167" cy="70694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1000" dirty="0">
              <a:latin typeface="Arial Regular" charset="0"/>
              <a:ea typeface="Arial Regular" charset="0"/>
              <a:cs typeface="Arial Regular" charset="0"/>
            </a:endParaRPr>
          </a:p>
        </p:txBody>
      </p:sp>
    </p:spTree>
    <p:extLst>
      <p:ext uri="{BB962C8B-B14F-4D97-AF65-F5344CB8AC3E}">
        <p14:creationId xmlns:p14="http://schemas.microsoft.com/office/powerpoint/2010/main" val="1888901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EB36A6-5564-C4A8-E80C-956397659804}"/>
              </a:ext>
            </a:extLst>
          </p:cNvPr>
          <p:cNvSpPr>
            <a:spLocks noGrp="1"/>
          </p:cNvSpPr>
          <p:nvPr>
            <p:ph type="ctrTitle"/>
          </p:nvPr>
        </p:nvSpPr>
        <p:spPr/>
        <p:txBody>
          <a:bodyPr/>
          <a:lstStyle/>
          <a:p>
            <a:pPr algn="r"/>
            <a:r>
              <a:rPr lang="en-US" dirty="0"/>
              <a:t>The Role of the Finance Officer</a:t>
            </a:r>
          </a:p>
        </p:txBody>
      </p:sp>
    </p:spTree>
    <p:extLst>
      <p:ext uri="{BB962C8B-B14F-4D97-AF65-F5344CB8AC3E}">
        <p14:creationId xmlns:p14="http://schemas.microsoft.com/office/powerpoint/2010/main" val="790965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32E7CC-40F6-B7EB-F210-D41B21C53DFC}"/>
              </a:ext>
            </a:extLst>
          </p:cNvPr>
          <p:cNvSpPr>
            <a:spLocks noGrp="1"/>
          </p:cNvSpPr>
          <p:nvPr>
            <p:ph type="title"/>
          </p:nvPr>
        </p:nvSpPr>
        <p:spPr/>
        <p:txBody>
          <a:bodyPr/>
          <a:lstStyle/>
          <a:p>
            <a:r>
              <a:rPr lang="en-US" dirty="0"/>
              <a:t>Role of the Finance Officer </a:t>
            </a:r>
          </a:p>
        </p:txBody>
      </p:sp>
      <p:sp>
        <p:nvSpPr>
          <p:cNvPr id="4" name="Text Placeholder 3">
            <a:extLst>
              <a:ext uri="{FF2B5EF4-FFF2-40B4-BE49-F238E27FC236}">
                <a16:creationId xmlns:a16="http://schemas.microsoft.com/office/drawing/2014/main" id="{2872A529-A0F7-39CF-981C-531AA9DAED3C}"/>
              </a:ext>
            </a:extLst>
          </p:cNvPr>
          <p:cNvSpPr>
            <a:spLocks noGrp="1"/>
          </p:cNvSpPr>
          <p:nvPr>
            <p:ph type="body" sz="quarter" idx="10"/>
          </p:nvPr>
        </p:nvSpPr>
        <p:spPr/>
        <p:txBody>
          <a:bodyPr/>
          <a:lstStyle/>
          <a:p>
            <a:pPr>
              <a:buFont typeface="Wingdings" panose="05000000000000000000" pitchFamily="2" charset="2"/>
              <a:buChar char="§"/>
            </a:pPr>
            <a:r>
              <a:rPr lang="en-US" sz="1400" b="1" dirty="0">
                <a:solidFill>
                  <a:srgbClr val="002060"/>
                </a:solidFill>
              </a:rPr>
              <a:t>Agenda setting </a:t>
            </a:r>
          </a:p>
          <a:p>
            <a:pPr lvl="1">
              <a:buFont typeface="IBM Plex Mono" panose="020B0509050203000203" pitchFamily="49" charset="0"/>
              <a:buChar char="−"/>
            </a:pPr>
            <a:r>
              <a:rPr lang="en-US" sz="1400" dirty="0"/>
              <a:t>Establishing the importance of financial goals relative to other issues</a:t>
            </a:r>
          </a:p>
          <a:p>
            <a:pPr lvl="1">
              <a:buFont typeface="IBM Plex Mono" panose="020B0509050203000203" pitchFamily="49" charset="0"/>
              <a:buChar char="−"/>
            </a:pPr>
            <a:r>
              <a:rPr lang="en-US" sz="1400" dirty="0"/>
              <a:t>Financial goal development</a:t>
            </a:r>
          </a:p>
          <a:p>
            <a:pPr lvl="2"/>
            <a:r>
              <a:rPr lang="en-US" sz="1400" dirty="0"/>
              <a:t>The short-term “</a:t>
            </a:r>
            <a:r>
              <a:rPr lang="en-US" sz="1400" b="1" dirty="0">
                <a:solidFill>
                  <a:srgbClr val="002060"/>
                </a:solidFill>
              </a:rPr>
              <a:t>number</a:t>
            </a:r>
            <a:r>
              <a:rPr lang="en-US" sz="1400" dirty="0"/>
              <a:t>”</a:t>
            </a:r>
          </a:p>
          <a:p>
            <a:pPr lvl="2"/>
            <a:r>
              <a:rPr lang="en-US" sz="1400" dirty="0"/>
              <a:t>The longer-term framework for fiscal stewardship (e.g., ensuring long-term fiscal impacts of any retirement enhancement are considered, and not ignored as an issue for the “next generation”)</a:t>
            </a:r>
          </a:p>
          <a:p>
            <a:pPr>
              <a:buFont typeface="Wingdings" panose="05000000000000000000" pitchFamily="2" charset="2"/>
              <a:buChar char="§"/>
            </a:pPr>
            <a:r>
              <a:rPr lang="en-US" sz="1400" b="1" dirty="0">
                <a:solidFill>
                  <a:srgbClr val="002060"/>
                </a:solidFill>
              </a:rPr>
              <a:t>Expectations management </a:t>
            </a:r>
            <a:r>
              <a:rPr lang="en-US" sz="1400" dirty="0"/>
              <a:t>through effective financial communications to non-financial audiences</a:t>
            </a:r>
          </a:p>
          <a:p>
            <a:pPr lvl="1">
              <a:buFont typeface="IBM Plex Mono" panose="020B0509050203000203" pitchFamily="49" charset="0"/>
              <a:buChar char="−"/>
            </a:pPr>
            <a:r>
              <a:rPr lang="en-US" sz="1400" dirty="0"/>
              <a:t>To quote Mick Jagger, “You can’t always get what you want”</a:t>
            </a:r>
          </a:p>
          <a:p>
            <a:pPr lvl="1">
              <a:buFont typeface="IBM Plex Mono" panose="020B0509050203000203" pitchFamily="49" charset="0"/>
              <a:buChar char="−"/>
            </a:pPr>
            <a:r>
              <a:rPr lang="en-US" sz="1400" dirty="0"/>
              <a:t>But ideally, each party will get “what they need”</a:t>
            </a:r>
          </a:p>
          <a:p>
            <a:pPr lvl="1">
              <a:buFont typeface="IBM Plex Mono" panose="020B0509050203000203" pitchFamily="49" charset="0"/>
              <a:buChar char="−"/>
            </a:pPr>
            <a:r>
              <a:rPr lang="en-US" sz="1400" dirty="0"/>
              <a:t>Toward this end, transparent and clear communications around financial issues is critical   </a:t>
            </a:r>
          </a:p>
          <a:p>
            <a:pPr>
              <a:buFont typeface="Wingdings" panose="05000000000000000000" pitchFamily="2" charset="2"/>
              <a:buChar char="§"/>
            </a:pPr>
            <a:r>
              <a:rPr lang="en-US" sz="1400" b="1" dirty="0">
                <a:solidFill>
                  <a:srgbClr val="002060"/>
                </a:solidFill>
              </a:rPr>
              <a:t>Scenario costing </a:t>
            </a:r>
            <a:r>
              <a:rPr lang="en-US" sz="1400" dirty="0"/>
              <a:t>for reliable budget outcomes </a:t>
            </a:r>
          </a:p>
          <a:p>
            <a:pPr marL="0" indent="0">
              <a:buNone/>
            </a:pPr>
            <a:endParaRPr lang="en-US" sz="1400" dirty="0"/>
          </a:p>
        </p:txBody>
      </p:sp>
    </p:spTree>
    <p:extLst>
      <p:ext uri="{BB962C8B-B14F-4D97-AF65-F5344CB8AC3E}">
        <p14:creationId xmlns:p14="http://schemas.microsoft.com/office/powerpoint/2010/main" val="264400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8897B-DBEC-F420-A2AD-10D048F01034}"/>
              </a:ext>
            </a:extLst>
          </p:cNvPr>
          <p:cNvSpPr>
            <a:spLocks noGrp="1"/>
          </p:cNvSpPr>
          <p:nvPr>
            <p:ph type="title"/>
          </p:nvPr>
        </p:nvSpPr>
        <p:spPr/>
        <p:txBody>
          <a:bodyPr/>
          <a:lstStyle/>
          <a:p>
            <a:r>
              <a:rPr lang="en-US" dirty="0"/>
              <a:t>Parties at (and Around) the Bargaining “Table”</a:t>
            </a:r>
          </a:p>
        </p:txBody>
      </p:sp>
      <p:grpSp>
        <p:nvGrpSpPr>
          <p:cNvPr id="6" name="Group 5">
            <a:extLst>
              <a:ext uri="{FF2B5EF4-FFF2-40B4-BE49-F238E27FC236}">
                <a16:creationId xmlns:a16="http://schemas.microsoft.com/office/drawing/2014/main" id="{277AEA4E-AECA-8CE1-8947-82D7943E32E8}"/>
              </a:ext>
            </a:extLst>
          </p:cNvPr>
          <p:cNvGrpSpPr/>
          <p:nvPr/>
        </p:nvGrpSpPr>
        <p:grpSpPr>
          <a:xfrm>
            <a:off x="230819" y="1411551"/>
            <a:ext cx="7537143" cy="4797924"/>
            <a:chOff x="903547" y="1992579"/>
            <a:chExt cx="6846660" cy="4216895"/>
          </a:xfrm>
        </p:grpSpPr>
        <p:pic>
          <p:nvPicPr>
            <p:cNvPr id="4" name="Picture 3">
              <a:extLst>
                <a:ext uri="{FF2B5EF4-FFF2-40B4-BE49-F238E27FC236}">
                  <a16:creationId xmlns:a16="http://schemas.microsoft.com/office/drawing/2014/main" id="{8A2C3A87-D566-E5F0-8B1A-2F031FCE7FB1}"/>
                </a:ext>
              </a:extLst>
            </p:cNvPr>
            <p:cNvPicPr>
              <a:picLocks noChangeAspect="1"/>
            </p:cNvPicPr>
            <p:nvPr/>
          </p:nvPicPr>
          <p:blipFill rotWithShape="1">
            <a:blip r:embed="rId2"/>
            <a:srcRect l="19696" t="25621" r="22925" b="11553"/>
            <a:stretch/>
          </p:blipFill>
          <p:spPr>
            <a:xfrm>
              <a:off x="903547" y="1992580"/>
              <a:ext cx="6846660" cy="4216894"/>
            </a:xfrm>
            <a:prstGeom prst="rect">
              <a:avLst/>
            </a:prstGeom>
          </p:spPr>
        </p:pic>
        <p:sp>
          <p:nvSpPr>
            <p:cNvPr id="5" name="TextBox 4">
              <a:extLst>
                <a:ext uri="{FF2B5EF4-FFF2-40B4-BE49-F238E27FC236}">
                  <a16:creationId xmlns:a16="http://schemas.microsoft.com/office/drawing/2014/main" id="{F0F5AC9F-E3D6-8C68-24F4-0EEEEE87E140}"/>
                </a:ext>
              </a:extLst>
            </p:cNvPr>
            <p:cNvSpPr txBox="1"/>
            <p:nvPr/>
          </p:nvSpPr>
          <p:spPr>
            <a:xfrm>
              <a:off x="1056443" y="1992579"/>
              <a:ext cx="1819922" cy="2126659"/>
            </a:xfrm>
            <a:prstGeom prst="rect">
              <a:avLst/>
            </a:prstGeom>
            <a:solidFill>
              <a:schemeClr val="bg2"/>
            </a:solidFill>
          </p:spPr>
          <p:txBody>
            <a:bodyPr wrap="squar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endParaRPr lang="en-US" sz="1000" dirty="0">
                <a:ea typeface="Soleil" charset="0"/>
                <a:cs typeface="Soleil" charset="0"/>
              </a:endParaRPr>
            </a:p>
          </p:txBody>
        </p:sp>
      </p:grpSp>
    </p:spTree>
    <p:extLst>
      <p:ext uri="{BB962C8B-B14F-4D97-AF65-F5344CB8AC3E}">
        <p14:creationId xmlns:p14="http://schemas.microsoft.com/office/powerpoint/2010/main" val="1851623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9AE0C-314D-714B-C29C-541F45213F04}"/>
              </a:ext>
            </a:extLst>
          </p:cNvPr>
          <p:cNvSpPr>
            <a:spLocks noGrp="1"/>
          </p:cNvSpPr>
          <p:nvPr>
            <p:ph type="title"/>
          </p:nvPr>
        </p:nvSpPr>
        <p:spPr/>
        <p:txBody>
          <a:bodyPr/>
          <a:lstStyle/>
          <a:p>
            <a:r>
              <a:rPr lang="en-US" dirty="0"/>
              <a:t>Consider “State of the Finances” at the Onset of Bargaining </a:t>
            </a:r>
          </a:p>
        </p:txBody>
      </p:sp>
      <p:sp>
        <p:nvSpPr>
          <p:cNvPr id="3" name="Text Placeholder 2">
            <a:extLst>
              <a:ext uri="{FF2B5EF4-FFF2-40B4-BE49-F238E27FC236}">
                <a16:creationId xmlns:a16="http://schemas.microsoft.com/office/drawing/2014/main" id="{926E3982-3CE4-FED3-6000-74272183ADCF}"/>
              </a:ext>
            </a:extLst>
          </p:cNvPr>
          <p:cNvSpPr>
            <a:spLocks noGrp="1"/>
          </p:cNvSpPr>
          <p:nvPr>
            <p:ph type="body" sz="quarter" idx="10"/>
          </p:nvPr>
        </p:nvSpPr>
        <p:spPr>
          <a:xfrm>
            <a:off x="450850" y="1554480"/>
            <a:ext cx="3163207" cy="4549819"/>
          </a:xfrm>
        </p:spPr>
        <p:txBody>
          <a:bodyPr/>
          <a:lstStyle/>
          <a:p>
            <a:pPr>
              <a:buFont typeface="Wingdings" panose="05000000000000000000" pitchFamily="2" charset="2"/>
              <a:buChar char="§"/>
            </a:pPr>
            <a:r>
              <a:rPr lang="en-US" sz="1400" dirty="0"/>
              <a:t>Some of our clients provide a “State of the Finances” or “Financial Condition” presentation at the onset of bargaining </a:t>
            </a:r>
          </a:p>
          <a:p>
            <a:pPr lvl="1">
              <a:buFont typeface="Arial" panose="020B0604020202020204" pitchFamily="34" charset="0"/>
              <a:buChar char="−"/>
            </a:pPr>
            <a:r>
              <a:rPr lang="en-US" sz="1400" dirty="0"/>
              <a:t>Presented to all unions</a:t>
            </a:r>
          </a:p>
          <a:p>
            <a:pPr lvl="1">
              <a:buFont typeface="Arial" panose="020B0604020202020204" pitchFamily="34" charset="0"/>
              <a:buChar char="−"/>
            </a:pPr>
            <a:r>
              <a:rPr lang="en-US" sz="1400" dirty="0"/>
              <a:t>May not be applicable or universally appropriate, depends on labor-management dynamics in  each community </a:t>
            </a:r>
          </a:p>
          <a:p>
            <a:pPr>
              <a:buFont typeface="Wingdings" panose="05000000000000000000" pitchFamily="2" charset="2"/>
              <a:buChar char="§"/>
            </a:pPr>
            <a:r>
              <a:rPr lang="en-US" sz="1400" dirty="0"/>
              <a:t>Such presentations, however, allow management to frame the budget narrative early in the negotiation process </a:t>
            </a:r>
          </a:p>
          <a:p>
            <a:pPr>
              <a:buFont typeface="Wingdings" panose="05000000000000000000" pitchFamily="2" charset="2"/>
              <a:buChar char="§"/>
            </a:pPr>
            <a:r>
              <a:rPr lang="en-US" sz="1400" dirty="0"/>
              <a:t>Helps to set expectations with union leadership and rank-and-file membership </a:t>
            </a:r>
          </a:p>
        </p:txBody>
      </p:sp>
      <p:graphicFrame>
        <p:nvGraphicFramePr>
          <p:cNvPr id="5" name="Chart 4">
            <a:extLst>
              <a:ext uri="{FF2B5EF4-FFF2-40B4-BE49-F238E27FC236}">
                <a16:creationId xmlns:a16="http://schemas.microsoft.com/office/drawing/2014/main" id="{0614F521-78DC-18D4-AC02-45DA45FF84BD}"/>
              </a:ext>
            </a:extLst>
          </p:cNvPr>
          <p:cNvGraphicFramePr>
            <a:graphicFrameLocks/>
          </p:cNvGraphicFramePr>
          <p:nvPr>
            <p:extLst>
              <p:ext uri="{D42A27DB-BD31-4B8C-83A1-F6EECF244321}">
                <p14:modId xmlns:p14="http://schemas.microsoft.com/office/powerpoint/2010/main" val="3762679685"/>
              </p:ext>
            </p:extLst>
          </p:nvPr>
        </p:nvGraphicFramePr>
        <p:xfrm>
          <a:off x="3635828" y="2460467"/>
          <a:ext cx="5236029" cy="406867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C51DC239-2F8F-ACCE-A456-4302B2AACC31}"/>
              </a:ext>
            </a:extLst>
          </p:cNvPr>
          <p:cNvSpPr txBox="1"/>
          <p:nvPr/>
        </p:nvSpPr>
        <p:spPr>
          <a:xfrm>
            <a:off x="5529945" y="2121854"/>
            <a:ext cx="2237874" cy="677225"/>
          </a:xfrm>
          <a:prstGeom prst="rect">
            <a:avLst/>
          </a:prstGeom>
          <a:noFill/>
        </p:spPr>
        <p:txBody>
          <a:bodyPr wrap="squar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ea typeface="Soleil" charset="0"/>
                <a:cs typeface="Soleil" charset="0"/>
              </a:rPr>
              <a:t>General Fund Forecast</a:t>
            </a:r>
            <a:r>
              <a:rPr lang="en-US" sz="1400" b="1" dirty="0">
                <a:solidFill>
                  <a:schemeClr val="tx2"/>
                </a:solidFill>
                <a:highlight>
                  <a:srgbClr val="FFFF00"/>
                </a:highlight>
                <a:ea typeface="Soleil" charset="0"/>
                <a:cs typeface="Soleil" charset="0"/>
              </a:rPr>
              <a:t> </a:t>
            </a:r>
          </a:p>
        </p:txBody>
      </p:sp>
    </p:spTree>
    <p:extLst>
      <p:ext uri="{BB962C8B-B14F-4D97-AF65-F5344CB8AC3E}">
        <p14:creationId xmlns:p14="http://schemas.microsoft.com/office/powerpoint/2010/main" val="3237886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Labor Costing Model Architecture and Design</a:t>
            </a:r>
          </a:p>
        </p:txBody>
      </p:sp>
      <p:sp>
        <p:nvSpPr>
          <p:cNvPr id="4" name="TextBox 3"/>
          <p:cNvSpPr txBox="1"/>
          <p:nvPr/>
        </p:nvSpPr>
        <p:spPr>
          <a:xfrm>
            <a:off x="1453896" y="1847088"/>
            <a:ext cx="2404872" cy="722376"/>
          </a:xfrm>
          <a:prstGeom prst="rect">
            <a:avLst/>
          </a:prstGeom>
          <a:solidFill>
            <a:schemeClr val="accent2">
              <a:lumMod val="20000"/>
              <a:lumOff val="80000"/>
            </a:schemeClr>
          </a:solidFill>
          <a:ln>
            <a:solidFill>
              <a:schemeClr val="tx1"/>
            </a:solidFill>
          </a:ln>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latin typeface="Arial" panose="020B0604020202020204" pitchFamily="34" charset="0"/>
                <a:ea typeface="Soleil" charset="0"/>
                <a:cs typeface="Arial" panose="020B0604020202020204" pitchFamily="34" charset="0"/>
              </a:rPr>
              <a:t>Assumptions</a:t>
            </a:r>
          </a:p>
          <a:p>
            <a:pPr marL="0" marR="0" indent="0" algn="ctr" defTabSz="914400" rtl="0" eaLnBrk="1" fontAlgn="auto" latinLnBrk="0" hangingPunct="1">
              <a:lnSpc>
                <a:spcPct val="100000"/>
              </a:lnSpc>
              <a:spcBef>
                <a:spcPts val="0"/>
              </a:spcBef>
              <a:spcAft>
                <a:spcPts val="0"/>
              </a:spcAft>
              <a:buClrTx/>
              <a:buSzTx/>
              <a:buFontTx/>
              <a:buNone/>
              <a:tabLst/>
            </a:pPr>
            <a:r>
              <a:rPr lang="en-US" sz="1400" dirty="0">
                <a:solidFill>
                  <a:schemeClr val="tx2"/>
                </a:solidFill>
                <a:latin typeface="Arial" panose="020B0604020202020204" pitchFamily="34" charset="0"/>
                <a:ea typeface="Soleil" charset="0"/>
                <a:cs typeface="Arial" panose="020B0604020202020204" pitchFamily="34" charset="0"/>
              </a:rPr>
              <a:t>(Based on User’s Inputs)</a:t>
            </a:r>
          </a:p>
        </p:txBody>
      </p:sp>
      <p:cxnSp>
        <p:nvCxnSpPr>
          <p:cNvPr id="6" name="Straight Arrow Connector 5"/>
          <p:cNvCxnSpPr>
            <a:stCxn id="4" idx="2"/>
          </p:cNvCxnSpPr>
          <p:nvPr/>
        </p:nvCxnSpPr>
        <p:spPr>
          <a:xfrm flipH="1">
            <a:off x="2654046" y="2569464"/>
            <a:ext cx="2286" cy="329184"/>
          </a:xfrm>
          <a:prstGeom prst="straightConnector1">
            <a:avLst/>
          </a:prstGeom>
          <a:ln w="31750" cap="rnd">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063752" y="2898648"/>
            <a:ext cx="3194304" cy="969264"/>
          </a:xfrm>
          <a:prstGeom prst="rect">
            <a:avLst/>
          </a:prstGeom>
          <a:solidFill>
            <a:schemeClr val="accent1"/>
          </a:solidFill>
          <a:ln>
            <a:solidFill>
              <a:schemeClr val="tx1"/>
            </a:solidFill>
          </a:ln>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latin typeface="Arial" panose="020B0604020202020204" pitchFamily="34" charset="0"/>
                <a:ea typeface="Soleil" charset="0"/>
                <a:cs typeface="Arial" panose="020B0604020202020204" pitchFamily="34" charset="0"/>
              </a:rPr>
              <a:t>Calculation Module </a:t>
            </a:r>
          </a:p>
          <a:p>
            <a:pPr marL="0" marR="0" indent="0" algn="ctr" defTabSz="914400" rtl="0" eaLnBrk="1" fontAlgn="auto" latinLnBrk="0" hangingPunct="1">
              <a:lnSpc>
                <a:spcPct val="100000"/>
              </a:lnSpc>
              <a:spcBef>
                <a:spcPts val="0"/>
              </a:spcBef>
              <a:spcAft>
                <a:spcPts val="0"/>
              </a:spcAft>
              <a:buClrTx/>
              <a:buSzTx/>
              <a:buFontTx/>
              <a:buNone/>
              <a:tabLst/>
            </a:pPr>
            <a:r>
              <a:rPr lang="en-US" sz="1400" dirty="0">
                <a:solidFill>
                  <a:schemeClr val="tx2"/>
                </a:solidFill>
                <a:latin typeface="Arial" panose="020B0604020202020204" pitchFamily="34" charset="0"/>
                <a:ea typeface="Soleil" charset="0"/>
                <a:cs typeface="Arial" panose="020B0604020202020204" pitchFamily="34" charset="0"/>
              </a:rPr>
              <a:t>(Calculated based on employees’ department and labor group and the baseline assumptions)</a:t>
            </a:r>
          </a:p>
        </p:txBody>
      </p:sp>
      <p:cxnSp>
        <p:nvCxnSpPr>
          <p:cNvPr id="8" name="Straight Arrow Connector 7"/>
          <p:cNvCxnSpPr/>
          <p:nvPr/>
        </p:nvCxnSpPr>
        <p:spPr>
          <a:xfrm>
            <a:off x="2637282" y="3867912"/>
            <a:ext cx="4572" cy="329184"/>
          </a:xfrm>
          <a:prstGeom prst="straightConnector1">
            <a:avLst/>
          </a:prstGeom>
          <a:ln w="31750" cap="rnd">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33628" y="4196656"/>
            <a:ext cx="3345180" cy="969264"/>
          </a:xfrm>
          <a:prstGeom prst="rect">
            <a:avLst/>
          </a:prstGeom>
          <a:solidFill>
            <a:schemeClr val="accent3"/>
          </a:solidFill>
          <a:ln>
            <a:solidFill>
              <a:schemeClr val="tx1"/>
            </a:solidFill>
          </a:ln>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latin typeface="Arial" panose="020B0604020202020204" pitchFamily="34" charset="0"/>
                <a:ea typeface="Soleil" charset="0"/>
                <a:cs typeface="Arial" panose="020B0604020202020204" pitchFamily="34" charset="0"/>
              </a:rPr>
              <a:t>Baseline summary</a:t>
            </a:r>
          </a:p>
          <a:p>
            <a:pPr marL="0" marR="0" indent="0" algn="ctr" defTabSz="914400" rtl="0" eaLnBrk="1" fontAlgn="auto" latinLnBrk="0" hangingPunct="1">
              <a:lnSpc>
                <a:spcPct val="100000"/>
              </a:lnSpc>
              <a:spcBef>
                <a:spcPts val="0"/>
              </a:spcBef>
              <a:spcAft>
                <a:spcPts val="0"/>
              </a:spcAft>
              <a:buClrTx/>
              <a:buSzTx/>
              <a:buFontTx/>
              <a:buNone/>
              <a:tabLst/>
            </a:pPr>
            <a:r>
              <a:rPr lang="en-US" sz="1400" dirty="0">
                <a:solidFill>
                  <a:schemeClr val="tx2"/>
                </a:solidFill>
                <a:latin typeface="Arial" panose="020B0604020202020204" pitchFamily="34" charset="0"/>
                <a:ea typeface="Soleil" charset="0"/>
                <a:cs typeface="Arial" panose="020B0604020202020204" pitchFamily="34" charset="0"/>
              </a:rPr>
              <a:t>(Projected spending by the type of compensation and benefits as well as by fund, department, and labor group)</a:t>
            </a:r>
          </a:p>
        </p:txBody>
      </p:sp>
      <p:sp>
        <p:nvSpPr>
          <p:cNvPr id="10" name="TextBox 9"/>
          <p:cNvSpPr txBox="1"/>
          <p:nvPr/>
        </p:nvSpPr>
        <p:spPr>
          <a:xfrm>
            <a:off x="5291328" y="1828360"/>
            <a:ext cx="2404872" cy="722376"/>
          </a:xfrm>
          <a:prstGeom prst="rect">
            <a:avLst/>
          </a:prstGeom>
          <a:solidFill>
            <a:schemeClr val="accent2">
              <a:lumMod val="20000"/>
              <a:lumOff val="80000"/>
            </a:schemeClr>
          </a:solidFill>
          <a:ln>
            <a:solidFill>
              <a:schemeClr val="tx1"/>
            </a:solidFill>
          </a:ln>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latin typeface="Arial" panose="020B0604020202020204" pitchFamily="34" charset="0"/>
                <a:ea typeface="Soleil" charset="0"/>
                <a:cs typeface="Arial" panose="020B0604020202020204" pitchFamily="34" charset="0"/>
              </a:rPr>
              <a:t>Assumptions</a:t>
            </a:r>
          </a:p>
          <a:p>
            <a:pPr marL="0" marR="0" indent="0" algn="ctr" defTabSz="914400" rtl="0" eaLnBrk="1" fontAlgn="auto" latinLnBrk="0" hangingPunct="1">
              <a:lnSpc>
                <a:spcPct val="100000"/>
              </a:lnSpc>
              <a:spcBef>
                <a:spcPts val="0"/>
              </a:spcBef>
              <a:spcAft>
                <a:spcPts val="0"/>
              </a:spcAft>
              <a:buClrTx/>
              <a:buSzTx/>
              <a:buFontTx/>
              <a:buNone/>
              <a:tabLst/>
            </a:pPr>
            <a:r>
              <a:rPr lang="en-US" sz="1400" dirty="0">
                <a:solidFill>
                  <a:schemeClr val="tx2"/>
                </a:solidFill>
                <a:latin typeface="Arial" panose="020B0604020202020204" pitchFamily="34" charset="0"/>
                <a:ea typeface="Soleil" charset="0"/>
                <a:cs typeface="Arial" panose="020B0604020202020204" pitchFamily="34" charset="0"/>
              </a:rPr>
              <a:t>(Based on User’s Inputs)</a:t>
            </a:r>
          </a:p>
        </p:txBody>
      </p:sp>
      <p:sp>
        <p:nvSpPr>
          <p:cNvPr id="11" name="TextBox 10"/>
          <p:cNvSpPr txBox="1"/>
          <p:nvPr/>
        </p:nvSpPr>
        <p:spPr>
          <a:xfrm>
            <a:off x="4890516" y="2926081"/>
            <a:ext cx="3194304" cy="969264"/>
          </a:xfrm>
          <a:prstGeom prst="rect">
            <a:avLst/>
          </a:prstGeom>
          <a:solidFill>
            <a:schemeClr val="accent1"/>
          </a:solidFill>
          <a:ln>
            <a:solidFill>
              <a:schemeClr val="tx1"/>
            </a:solidFill>
          </a:ln>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latin typeface="Arial" panose="020B0604020202020204" pitchFamily="34" charset="0"/>
                <a:ea typeface="Soleil" charset="0"/>
                <a:cs typeface="Arial" panose="020B0604020202020204" pitchFamily="34" charset="0"/>
              </a:rPr>
              <a:t>Calculation Module </a:t>
            </a:r>
          </a:p>
          <a:p>
            <a:pPr marL="0" marR="0" indent="0" algn="ctr" defTabSz="914400" rtl="0" eaLnBrk="1" fontAlgn="auto" latinLnBrk="0" hangingPunct="1">
              <a:lnSpc>
                <a:spcPct val="100000"/>
              </a:lnSpc>
              <a:spcBef>
                <a:spcPts val="0"/>
              </a:spcBef>
              <a:spcAft>
                <a:spcPts val="0"/>
              </a:spcAft>
              <a:buClrTx/>
              <a:buSzTx/>
              <a:buFontTx/>
              <a:buNone/>
              <a:tabLst/>
            </a:pPr>
            <a:r>
              <a:rPr lang="en-US" sz="1400" dirty="0">
                <a:solidFill>
                  <a:schemeClr val="tx2"/>
                </a:solidFill>
                <a:latin typeface="Arial" panose="020B0604020202020204" pitchFamily="34" charset="0"/>
                <a:ea typeface="Soleil" charset="0"/>
                <a:cs typeface="Arial" panose="020B0604020202020204" pitchFamily="34" charset="0"/>
              </a:rPr>
              <a:t>(Calculated based on employees’ department and labor group and the scenario assumptions)</a:t>
            </a:r>
          </a:p>
        </p:txBody>
      </p:sp>
      <p:cxnSp>
        <p:nvCxnSpPr>
          <p:cNvPr id="13" name="Straight Arrow Connector 12"/>
          <p:cNvCxnSpPr/>
          <p:nvPr/>
        </p:nvCxnSpPr>
        <p:spPr>
          <a:xfrm>
            <a:off x="6483096" y="2559880"/>
            <a:ext cx="4572" cy="329184"/>
          </a:xfrm>
          <a:prstGeom prst="straightConnector1">
            <a:avLst/>
          </a:prstGeom>
          <a:ln w="31750" cap="rnd">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6495288" y="3886200"/>
            <a:ext cx="4572" cy="329184"/>
          </a:xfrm>
          <a:prstGeom prst="straightConnector1">
            <a:avLst/>
          </a:prstGeom>
          <a:ln w="31750" cap="rnd">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760220" y="1447368"/>
            <a:ext cx="1801368" cy="352264"/>
          </a:xfrm>
          <a:prstGeom prst="rect">
            <a:avLst/>
          </a:prstGeom>
          <a:noFill/>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400" b="1" u="sng" dirty="0">
                <a:solidFill>
                  <a:schemeClr val="tx2"/>
                </a:solidFill>
                <a:latin typeface="Arial" panose="020B0604020202020204" pitchFamily="34" charset="0"/>
                <a:ea typeface="Soleil" charset="0"/>
                <a:cs typeface="Arial" panose="020B0604020202020204" pitchFamily="34" charset="0"/>
              </a:rPr>
              <a:t>Baseline</a:t>
            </a:r>
          </a:p>
        </p:txBody>
      </p:sp>
      <p:sp>
        <p:nvSpPr>
          <p:cNvPr id="16" name="TextBox 15"/>
          <p:cNvSpPr txBox="1"/>
          <p:nvPr/>
        </p:nvSpPr>
        <p:spPr>
          <a:xfrm>
            <a:off x="5593080" y="1439079"/>
            <a:ext cx="1801368" cy="352264"/>
          </a:xfrm>
          <a:prstGeom prst="rect">
            <a:avLst/>
          </a:prstGeom>
          <a:noFill/>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400" b="1" u="sng" dirty="0">
                <a:latin typeface="Arial" panose="020B0604020202020204" pitchFamily="34" charset="0"/>
                <a:ea typeface="Soleil" charset="0"/>
                <a:cs typeface="Arial" panose="020B0604020202020204" pitchFamily="34" charset="0"/>
              </a:rPr>
              <a:t>Scenario</a:t>
            </a:r>
          </a:p>
        </p:txBody>
      </p:sp>
      <p:cxnSp>
        <p:nvCxnSpPr>
          <p:cNvPr id="24" name="Elbow Connector 23"/>
          <p:cNvCxnSpPr>
            <a:stCxn id="9" idx="2"/>
          </p:cNvCxnSpPr>
          <p:nvPr/>
        </p:nvCxnSpPr>
        <p:spPr>
          <a:xfrm rot="5400000" flipH="1" flipV="1">
            <a:off x="4455795" y="3134047"/>
            <a:ext cx="82296" cy="3981450"/>
          </a:xfrm>
          <a:prstGeom prst="bentConnector4">
            <a:avLst>
              <a:gd name="adj1" fmla="val -277778"/>
              <a:gd name="adj2" fmla="val 100402"/>
            </a:avLst>
          </a:prstGeom>
          <a:ln w="31750"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4511421" y="5431535"/>
            <a:ext cx="0" cy="320040"/>
          </a:xfrm>
          <a:prstGeom prst="straightConnector1">
            <a:avLst/>
          </a:prstGeom>
          <a:ln w="31750" cap="rnd">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2850261" y="5751575"/>
            <a:ext cx="3322320" cy="905255"/>
          </a:xfrm>
          <a:prstGeom prst="rect">
            <a:avLst/>
          </a:prstGeom>
          <a:solidFill>
            <a:schemeClr val="accent6">
              <a:lumMod val="60000"/>
              <a:lumOff val="40000"/>
            </a:schemeClr>
          </a:solidFill>
          <a:ln>
            <a:solidFill>
              <a:schemeClr val="tx1"/>
            </a:solidFill>
          </a:ln>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latin typeface="Arial" panose="020B0604020202020204" pitchFamily="34" charset="0"/>
                <a:ea typeface="Soleil" charset="0"/>
                <a:cs typeface="Arial" panose="020B0604020202020204" pitchFamily="34" charset="0"/>
              </a:rPr>
              <a:t>Summary of Savings/Costs</a:t>
            </a:r>
          </a:p>
          <a:p>
            <a:pPr marL="0" marR="0" indent="0" algn="ctr" defTabSz="914400" rtl="0" eaLnBrk="1" fontAlgn="auto" latinLnBrk="0" hangingPunct="1">
              <a:lnSpc>
                <a:spcPct val="100000"/>
              </a:lnSpc>
              <a:spcBef>
                <a:spcPts val="0"/>
              </a:spcBef>
              <a:spcAft>
                <a:spcPts val="0"/>
              </a:spcAft>
              <a:buClrTx/>
              <a:buSzTx/>
              <a:buFontTx/>
              <a:buNone/>
              <a:tabLst/>
            </a:pPr>
            <a:r>
              <a:rPr lang="en-US" sz="1400" dirty="0">
                <a:solidFill>
                  <a:schemeClr val="tx2"/>
                </a:solidFill>
                <a:latin typeface="Arial" panose="020B0604020202020204" pitchFamily="34" charset="0"/>
                <a:ea typeface="Soleil" charset="0"/>
                <a:cs typeface="Arial" panose="020B0604020202020204" pitchFamily="34" charset="0"/>
              </a:rPr>
              <a:t>(Projected savings/Costs by the type of compensation and benefits as well as by fund, department, and labor group)</a:t>
            </a:r>
          </a:p>
        </p:txBody>
      </p:sp>
      <p:sp>
        <p:nvSpPr>
          <p:cNvPr id="41" name="TextBox 40"/>
          <p:cNvSpPr txBox="1"/>
          <p:nvPr/>
        </p:nvSpPr>
        <p:spPr>
          <a:xfrm>
            <a:off x="4767834" y="4224970"/>
            <a:ext cx="3346704" cy="969264"/>
          </a:xfrm>
          <a:prstGeom prst="rect">
            <a:avLst/>
          </a:prstGeom>
          <a:solidFill>
            <a:schemeClr val="accent3"/>
          </a:solidFill>
          <a:ln>
            <a:solidFill>
              <a:schemeClr val="tx1"/>
            </a:solidFill>
          </a:ln>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latin typeface="Arial" panose="020B0604020202020204" pitchFamily="34" charset="0"/>
                <a:ea typeface="Soleil" charset="0"/>
                <a:cs typeface="Arial" panose="020B0604020202020204" pitchFamily="34" charset="0"/>
              </a:rPr>
              <a:t>Scenario summary</a:t>
            </a:r>
          </a:p>
          <a:p>
            <a:pPr marL="0" marR="0" indent="0" algn="ctr" defTabSz="914400" rtl="0" eaLnBrk="1" fontAlgn="auto" latinLnBrk="0" hangingPunct="1">
              <a:lnSpc>
                <a:spcPct val="100000"/>
              </a:lnSpc>
              <a:spcBef>
                <a:spcPts val="0"/>
              </a:spcBef>
              <a:spcAft>
                <a:spcPts val="0"/>
              </a:spcAft>
              <a:buClrTx/>
              <a:buSzTx/>
              <a:buFontTx/>
              <a:buNone/>
              <a:tabLst/>
            </a:pPr>
            <a:r>
              <a:rPr lang="en-US" sz="1400" dirty="0">
                <a:solidFill>
                  <a:schemeClr val="tx2"/>
                </a:solidFill>
                <a:latin typeface="Arial" panose="020B0604020202020204" pitchFamily="34" charset="0"/>
                <a:ea typeface="Soleil" charset="0"/>
                <a:cs typeface="Arial" panose="020B0604020202020204" pitchFamily="34" charset="0"/>
              </a:rPr>
              <a:t>(Projected spending by the type of compensation and benefits as well as by fund, department, and labor group)</a:t>
            </a:r>
          </a:p>
        </p:txBody>
      </p:sp>
    </p:spTree>
    <p:extLst>
      <p:ext uri="{BB962C8B-B14F-4D97-AF65-F5344CB8AC3E}">
        <p14:creationId xmlns:p14="http://schemas.microsoft.com/office/powerpoint/2010/main" val="246652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AA953-73A4-36F1-EB62-C510A53709EA}"/>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Sample Screenshots from Labor Costing Model (Base Salary)</a:t>
            </a:r>
            <a:endParaRPr lang="en-US" dirty="0"/>
          </a:p>
        </p:txBody>
      </p:sp>
      <p:pic>
        <p:nvPicPr>
          <p:cNvPr id="7" name="Picture 6">
            <a:extLst>
              <a:ext uri="{FF2B5EF4-FFF2-40B4-BE49-F238E27FC236}">
                <a16:creationId xmlns:a16="http://schemas.microsoft.com/office/drawing/2014/main" id="{40607FE3-96C8-56BB-3ABC-A11CC2EF13A9}"/>
              </a:ext>
            </a:extLst>
          </p:cNvPr>
          <p:cNvPicPr>
            <a:picLocks noChangeAspect="1"/>
          </p:cNvPicPr>
          <p:nvPr/>
        </p:nvPicPr>
        <p:blipFill>
          <a:blip r:embed="rId2"/>
          <a:stretch>
            <a:fillRect/>
          </a:stretch>
        </p:blipFill>
        <p:spPr>
          <a:xfrm>
            <a:off x="451485" y="1490869"/>
            <a:ext cx="8477827" cy="4234484"/>
          </a:xfrm>
          <a:prstGeom prst="rect">
            <a:avLst/>
          </a:prstGeom>
        </p:spPr>
      </p:pic>
    </p:spTree>
    <p:extLst>
      <p:ext uri="{BB962C8B-B14F-4D97-AF65-F5344CB8AC3E}">
        <p14:creationId xmlns:p14="http://schemas.microsoft.com/office/powerpoint/2010/main" val="1981151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1484" y="1006088"/>
            <a:ext cx="8372475" cy="249299"/>
          </a:xfrm>
        </p:spPr>
        <p:txBody>
          <a:bodyPr/>
          <a:lstStyle/>
          <a:p>
            <a:r>
              <a:rPr lang="en-US">
                <a:latin typeface="Arial" panose="020B0604020202020204" pitchFamily="34" charset="0"/>
                <a:cs typeface="Arial" panose="020B0604020202020204" pitchFamily="34" charset="0"/>
              </a:rPr>
              <a:t>Sample Screenshots from Labor Costing Model (Other Cash Compensation)</a:t>
            </a:r>
            <a:endParaRPr lang="en-US"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6A0F8A69-6FB2-8AA8-B38E-34A6B94761FB}"/>
              </a:ext>
            </a:extLst>
          </p:cNvPr>
          <p:cNvSpPr txBox="1"/>
          <p:nvPr/>
        </p:nvSpPr>
        <p:spPr>
          <a:xfrm>
            <a:off x="451484" y="1550504"/>
            <a:ext cx="8092440" cy="249299"/>
          </a:xfrm>
          <a:prstGeom prst="rect">
            <a:avLst/>
          </a:prstGeom>
          <a:solidFill>
            <a:schemeClr val="accent1"/>
          </a:solidFill>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200" b="1" dirty="0">
                <a:solidFill>
                  <a:schemeClr val="tx2"/>
                </a:solidFill>
                <a:ea typeface="Soleil" charset="0"/>
                <a:cs typeface="Soleil" charset="0"/>
              </a:rPr>
              <a:t>Holiday Pay</a:t>
            </a:r>
          </a:p>
        </p:txBody>
      </p:sp>
      <p:graphicFrame>
        <p:nvGraphicFramePr>
          <p:cNvPr id="9" name="Table 8">
            <a:extLst>
              <a:ext uri="{FF2B5EF4-FFF2-40B4-BE49-F238E27FC236}">
                <a16:creationId xmlns:a16="http://schemas.microsoft.com/office/drawing/2014/main" id="{EBFE3BDB-5E21-66E3-4EE8-56FA1835926F}"/>
              </a:ext>
            </a:extLst>
          </p:cNvPr>
          <p:cNvGraphicFramePr>
            <a:graphicFrameLocks noGrp="1"/>
          </p:cNvGraphicFramePr>
          <p:nvPr>
            <p:extLst>
              <p:ext uri="{D42A27DB-BD31-4B8C-83A1-F6EECF244321}">
                <p14:modId xmlns:p14="http://schemas.microsoft.com/office/powerpoint/2010/main" val="1394072066"/>
              </p:ext>
            </p:extLst>
          </p:nvPr>
        </p:nvGraphicFramePr>
        <p:xfrm>
          <a:off x="451484" y="2094919"/>
          <a:ext cx="8092443" cy="1249858"/>
        </p:xfrm>
        <a:graphic>
          <a:graphicData uri="http://schemas.openxmlformats.org/drawingml/2006/table">
            <a:tbl>
              <a:tblPr/>
              <a:tblGrid>
                <a:gridCol w="2572431">
                  <a:extLst>
                    <a:ext uri="{9D8B030D-6E8A-4147-A177-3AD203B41FA5}">
                      <a16:colId xmlns:a16="http://schemas.microsoft.com/office/drawing/2014/main" val="228771890"/>
                    </a:ext>
                  </a:extLst>
                </a:gridCol>
                <a:gridCol w="920002">
                  <a:extLst>
                    <a:ext uri="{9D8B030D-6E8A-4147-A177-3AD203B41FA5}">
                      <a16:colId xmlns:a16="http://schemas.microsoft.com/office/drawing/2014/main" val="1846138532"/>
                    </a:ext>
                  </a:extLst>
                </a:gridCol>
                <a:gridCol w="920002">
                  <a:extLst>
                    <a:ext uri="{9D8B030D-6E8A-4147-A177-3AD203B41FA5}">
                      <a16:colId xmlns:a16="http://schemas.microsoft.com/office/drawing/2014/main" val="1211802734"/>
                    </a:ext>
                  </a:extLst>
                </a:gridCol>
                <a:gridCol w="920002">
                  <a:extLst>
                    <a:ext uri="{9D8B030D-6E8A-4147-A177-3AD203B41FA5}">
                      <a16:colId xmlns:a16="http://schemas.microsoft.com/office/drawing/2014/main" val="2020318705"/>
                    </a:ext>
                  </a:extLst>
                </a:gridCol>
                <a:gridCol w="920002">
                  <a:extLst>
                    <a:ext uri="{9D8B030D-6E8A-4147-A177-3AD203B41FA5}">
                      <a16:colId xmlns:a16="http://schemas.microsoft.com/office/drawing/2014/main" val="3557197660"/>
                    </a:ext>
                  </a:extLst>
                </a:gridCol>
                <a:gridCol w="920002">
                  <a:extLst>
                    <a:ext uri="{9D8B030D-6E8A-4147-A177-3AD203B41FA5}">
                      <a16:colId xmlns:a16="http://schemas.microsoft.com/office/drawing/2014/main" val="2638856034"/>
                    </a:ext>
                  </a:extLst>
                </a:gridCol>
                <a:gridCol w="920002">
                  <a:extLst>
                    <a:ext uri="{9D8B030D-6E8A-4147-A177-3AD203B41FA5}">
                      <a16:colId xmlns:a16="http://schemas.microsoft.com/office/drawing/2014/main" val="3731711100"/>
                    </a:ext>
                  </a:extLst>
                </a:gridCol>
              </a:tblGrid>
              <a:tr h="222578">
                <a:tc gridSpan="7">
                  <a:txBody>
                    <a:bodyPr/>
                    <a:lstStyle/>
                    <a:p>
                      <a:pPr algn="l" fontAlgn="ctr">
                        <a:buNone/>
                      </a:pPr>
                      <a:r>
                        <a:rPr lang="en-US" sz="1100" b="1" i="0" u="none" strike="noStrike" dirty="0">
                          <a:solidFill>
                            <a:srgbClr val="FFFFFF"/>
                          </a:solidFill>
                          <a:effectLst/>
                          <a:latin typeface="Arial" panose="020B0604020202020204" pitchFamily="34" charset="0"/>
                        </a:rPr>
                        <a:t>Police - FOP</a:t>
                      </a:r>
                    </a:p>
                  </a:txBody>
                  <a:tcPr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386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68826686"/>
                  </a:ext>
                </a:extLst>
              </a:tr>
              <a:tr h="205456">
                <a:tc>
                  <a:txBody>
                    <a:bodyPr/>
                    <a:lstStyle/>
                    <a:p>
                      <a:pPr algn="ctr" fontAlgn="b">
                        <a:buNone/>
                      </a:pPr>
                      <a:r>
                        <a:rPr lang="en-US" sz="1100" b="1" i="0" u="none" strike="noStrike" dirty="0">
                          <a:solidFill>
                            <a:srgbClr val="FFFFFF"/>
                          </a:solidFill>
                          <a:effectLst/>
                          <a:latin typeface="Arial" panose="020B0604020202020204" pitchFamily="34" charset="0"/>
                        </a:rPr>
                        <a:t> </a:t>
                      </a:r>
                    </a:p>
                  </a:txBody>
                  <a:tcPr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buNone/>
                      </a:pPr>
                      <a:r>
                        <a:rPr lang="en-US" sz="1100" b="1" i="0" u="none" strike="noStrike">
                          <a:solidFill>
                            <a:srgbClr val="FFFFFF"/>
                          </a:solidFill>
                          <a:effectLst/>
                          <a:latin typeface="Arial" panose="020B0604020202020204" pitchFamily="34" charset="0"/>
                        </a:rPr>
                        <a:t>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buNone/>
                      </a:pPr>
                      <a:r>
                        <a:rPr lang="en-US" sz="1100" b="1" i="0" u="none" strike="noStrike">
                          <a:solidFill>
                            <a:srgbClr val="FFFFFF"/>
                          </a:solidFill>
                          <a:effectLst/>
                          <a:latin typeface="Arial" panose="020B0604020202020204" pitchFamily="34" charset="0"/>
                        </a:rPr>
                        <a:t>2027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buNone/>
                      </a:pPr>
                      <a:r>
                        <a:rPr lang="en-US" sz="1100" b="1" i="0" u="none" strike="noStrike">
                          <a:solidFill>
                            <a:srgbClr val="FFFFFF"/>
                          </a:solidFill>
                          <a:effectLst/>
                          <a:latin typeface="Arial" panose="020B0604020202020204" pitchFamily="34" charset="0"/>
                        </a:rPr>
                        <a:t>2028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buNone/>
                      </a:pPr>
                      <a:r>
                        <a:rPr lang="en-US" sz="1100" b="1" i="0" u="none" strike="noStrike">
                          <a:solidFill>
                            <a:srgbClr val="FFFFFF"/>
                          </a:solidFill>
                          <a:effectLst/>
                          <a:latin typeface="Arial" panose="020B0604020202020204" pitchFamily="34" charset="0"/>
                        </a:rPr>
                        <a:t>2029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buNone/>
                      </a:pPr>
                      <a:r>
                        <a:rPr lang="en-US" sz="1100" b="1" i="0" u="none" strike="noStrike" dirty="0">
                          <a:solidFill>
                            <a:srgbClr val="FFFFFF"/>
                          </a:solidFill>
                          <a:effectLst/>
                          <a:latin typeface="Arial" panose="020B0604020202020204" pitchFamily="34" charset="0"/>
                        </a:rPr>
                        <a:t>2030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buNone/>
                      </a:pPr>
                      <a:r>
                        <a:rPr lang="en-US" sz="1100" b="1" i="0" u="none" strike="noStrike" dirty="0">
                          <a:solidFill>
                            <a:srgbClr val="FFFFFF"/>
                          </a:solidFill>
                          <a:effectLst/>
                          <a:latin typeface="Arial" panose="020B0604020202020204" pitchFamily="34" charset="0"/>
                        </a:rPr>
                        <a:t>2031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381837992"/>
                  </a:ext>
                </a:extLst>
              </a:tr>
              <a:tr h="205456">
                <a:tc>
                  <a:txBody>
                    <a:bodyPr/>
                    <a:lstStyle/>
                    <a:p>
                      <a:pPr algn="l" fontAlgn="b">
                        <a:buNone/>
                      </a:pPr>
                      <a:r>
                        <a:rPr lang="en-US" sz="1100" b="1" i="0" u="none" strike="noStrike" dirty="0">
                          <a:solidFill>
                            <a:schemeClr val="tx2"/>
                          </a:solidFill>
                          <a:effectLst/>
                          <a:latin typeface="Arial" panose="020B0604020202020204" pitchFamily="34" charset="0"/>
                        </a:rPr>
                        <a:t>Number of Days</a:t>
                      </a:r>
                    </a:p>
                  </a:txBody>
                  <a:tcPr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a:solidFill>
                            <a:schemeClr val="tx2"/>
                          </a:solidFill>
                          <a:effectLst/>
                          <a:latin typeface="Arial" panose="020B060402020202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a:solidFill>
                            <a:srgbClr val="0000FF"/>
                          </a:solidFill>
                          <a:effectLst/>
                          <a:latin typeface="Arial" panose="020B060402020202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a:solidFill>
                            <a:srgbClr val="0000FF"/>
                          </a:solidFill>
                          <a:effectLst/>
                          <a:latin typeface="Arial" panose="020B060402020202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a:solidFill>
                            <a:srgbClr val="0000FF"/>
                          </a:solidFill>
                          <a:effectLst/>
                          <a:latin typeface="Arial" panose="020B060402020202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a:solidFill>
                            <a:srgbClr val="0000FF"/>
                          </a:solidFill>
                          <a:effectLst/>
                          <a:latin typeface="Arial" panose="020B060402020202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a:solidFill>
                            <a:srgbClr val="0000FF"/>
                          </a:solidFill>
                          <a:effectLst/>
                          <a:latin typeface="Arial" panose="020B0604020202020204" pitchFamily="34" charset="0"/>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1734872"/>
                  </a:ext>
                </a:extLst>
              </a:tr>
              <a:tr h="205456">
                <a:tc>
                  <a:txBody>
                    <a:bodyPr/>
                    <a:lstStyle/>
                    <a:p>
                      <a:pPr algn="l" fontAlgn="b">
                        <a:buNone/>
                      </a:pPr>
                      <a:r>
                        <a:rPr lang="en-US" sz="1100" b="1" i="0" u="none" strike="noStrike" dirty="0">
                          <a:solidFill>
                            <a:schemeClr val="tx2"/>
                          </a:solidFill>
                          <a:effectLst/>
                          <a:latin typeface="Arial" panose="020B0604020202020204" pitchFamily="34" charset="0"/>
                        </a:rPr>
                        <a:t>Holiday Bonus</a:t>
                      </a:r>
                    </a:p>
                  </a:txBody>
                  <a:tcPr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dirty="0">
                          <a:solidFill>
                            <a:schemeClr val="tx2"/>
                          </a:solidFill>
                          <a:effectLst/>
                          <a:latin typeface="Arial" panose="020B0604020202020204" pitchFamily="34" charset="0"/>
                        </a:rPr>
                        <a:t>$500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a:solidFill>
                            <a:srgbClr val="0000FF"/>
                          </a:solidFill>
                          <a:effectLst/>
                          <a:latin typeface="Arial" panose="020B0604020202020204" pitchFamily="34" charset="0"/>
                        </a:rPr>
                        <a:t>$500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a:solidFill>
                            <a:srgbClr val="0000FF"/>
                          </a:solidFill>
                          <a:effectLst/>
                          <a:latin typeface="Arial" panose="020B0604020202020204" pitchFamily="34" charset="0"/>
                        </a:rPr>
                        <a:t>$500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a:solidFill>
                            <a:srgbClr val="0000FF"/>
                          </a:solidFill>
                          <a:effectLst/>
                          <a:latin typeface="Arial" panose="020B0604020202020204" pitchFamily="34" charset="0"/>
                        </a:rPr>
                        <a:t>$500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a:solidFill>
                            <a:srgbClr val="0000FF"/>
                          </a:solidFill>
                          <a:effectLst/>
                          <a:latin typeface="Arial" panose="020B0604020202020204" pitchFamily="34" charset="0"/>
                        </a:rPr>
                        <a:t>$500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a:solidFill>
                            <a:srgbClr val="0000FF"/>
                          </a:solidFill>
                          <a:effectLst/>
                          <a:latin typeface="Arial" panose="020B0604020202020204" pitchFamily="34" charset="0"/>
                        </a:rPr>
                        <a:t>$500</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4422944"/>
                  </a:ext>
                </a:extLst>
              </a:tr>
              <a:tr h="205456">
                <a:tc>
                  <a:txBody>
                    <a:bodyPr/>
                    <a:lstStyle/>
                    <a:p>
                      <a:pPr algn="l" fontAlgn="b">
                        <a:buNone/>
                      </a:pPr>
                      <a:r>
                        <a:rPr lang="en-US" sz="1100" b="1" i="0" u="none" strike="noStrike" dirty="0">
                          <a:solidFill>
                            <a:schemeClr val="tx2"/>
                          </a:solidFill>
                          <a:effectLst/>
                          <a:latin typeface="Arial" panose="020B0604020202020204" pitchFamily="34" charset="0"/>
                        </a:rPr>
                        <a:t>Bonus with YOS of:</a:t>
                      </a:r>
                    </a:p>
                  </a:txBody>
                  <a:tcPr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dirty="0">
                          <a:solidFill>
                            <a:schemeClr val="tx2"/>
                          </a:solidFill>
                          <a:effectLst/>
                          <a:latin typeface="Arial" panose="020B0604020202020204" pitchFamily="34" charset="0"/>
                        </a:rPr>
                        <a:t>4 YOS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a:solidFill>
                            <a:srgbClr val="0000FF"/>
                          </a:solidFill>
                          <a:effectLst/>
                          <a:latin typeface="Arial" panose="020B0604020202020204" pitchFamily="34" charset="0"/>
                        </a:rPr>
                        <a:t>4 YOS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a:solidFill>
                            <a:srgbClr val="0000FF"/>
                          </a:solidFill>
                          <a:effectLst/>
                          <a:latin typeface="Arial" panose="020B0604020202020204" pitchFamily="34" charset="0"/>
                        </a:rPr>
                        <a:t>4 YOS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a:solidFill>
                            <a:srgbClr val="0000FF"/>
                          </a:solidFill>
                          <a:effectLst/>
                          <a:latin typeface="Arial" panose="020B0604020202020204" pitchFamily="34" charset="0"/>
                        </a:rPr>
                        <a:t>4 YOS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a:solidFill>
                            <a:srgbClr val="0000FF"/>
                          </a:solidFill>
                          <a:effectLst/>
                          <a:latin typeface="Arial" panose="020B0604020202020204" pitchFamily="34" charset="0"/>
                        </a:rPr>
                        <a:t>4 YOS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100" b="0" i="0" u="none" strike="noStrike">
                          <a:solidFill>
                            <a:srgbClr val="0000FF"/>
                          </a:solidFill>
                          <a:effectLst/>
                          <a:latin typeface="Arial" panose="020B0604020202020204" pitchFamily="34" charset="0"/>
                        </a:rPr>
                        <a:t>4 YOS</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58211138"/>
                  </a:ext>
                </a:extLst>
              </a:tr>
              <a:tr h="205456">
                <a:tc>
                  <a:txBody>
                    <a:bodyPr/>
                    <a:lstStyle/>
                    <a:p>
                      <a:pPr algn="l" fontAlgn="b">
                        <a:buNone/>
                      </a:pPr>
                      <a:r>
                        <a:rPr lang="en-US" sz="1100" b="1" i="0" u="none" strike="noStrike" dirty="0">
                          <a:solidFill>
                            <a:schemeClr val="tx2"/>
                          </a:solidFill>
                          <a:effectLst/>
                          <a:latin typeface="Arial" panose="020B0604020202020204" pitchFamily="34" charset="0"/>
                        </a:rPr>
                        <a:t>Bonus for officers hired before:</a:t>
                      </a:r>
                    </a:p>
                  </a:txBody>
                  <a:tcPr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100" b="0" i="0" u="none" strike="noStrike" dirty="0">
                          <a:solidFill>
                            <a:schemeClr val="tx2"/>
                          </a:solidFill>
                          <a:effectLst/>
                          <a:latin typeface="Arial" panose="020B0604020202020204" pitchFamily="34" charset="0"/>
                        </a:rPr>
                        <a:t>1/1/2016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100" b="0" i="0" u="none" strike="noStrike" dirty="0">
                          <a:solidFill>
                            <a:srgbClr val="0000FF"/>
                          </a:solidFill>
                          <a:effectLst/>
                          <a:latin typeface="Arial" panose="020B0604020202020204" pitchFamily="34" charset="0"/>
                        </a:rPr>
                        <a:t>1/1/2016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100" b="0" i="0" u="none" strike="noStrike" dirty="0">
                          <a:solidFill>
                            <a:srgbClr val="0000FF"/>
                          </a:solidFill>
                          <a:effectLst/>
                          <a:latin typeface="Arial" panose="020B0604020202020204" pitchFamily="34" charset="0"/>
                        </a:rPr>
                        <a:t>1/1/2016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100" b="0" i="0" u="none" strike="noStrike" dirty="0">
                          <a:solidFill>
                            <a:srgbClr val="0000FF"/>
                          </a:solidFill>
                          <a:effectLst/>
                          <a:latin typeface="Arial" panose="020B0604020202020204" pitchFamily="34" charset="0"/>
                        </a:rPr>
                        <a:t>1/1/2016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100" b="0" i="0" u="none" strike="noStrike" dirty="0">
                          <a:solidFill>
                            <a:srgbClr val="0000FF"/>
                          </a:solidFill>
                          <a:effectLst/>
                          <a:latin typeface="Arial" panose="020B0604020202020204" pitchFamily="34" charset="0"/>
                        </a:rPr>
                        <a:t>1/1/2016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100" b="0" i="0" u="none" strike="noStrike" dirty="0">
                          <a:solidFill>
                            <a:srgbClr val="0000FF"/>
                          </a:solidFill>
                          <a:effectLst/>
                          <a:latin typeface="Arial" panose="020B0604020202020204" pitchFamily="34" charset="0"/>
                        </a:rPr>
                        <a:t>1/1/2016</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0013217"/>
                  </a:ext>
                </a:extLst>
              </a:tr>
            </a:tbl>
          </a:graphicData>
        </a:graphic>
      </p:graphicFrame>
      <p:graphicFrame>
        <p:nvGraphicFramePr>
          <p:cNvPr id="11" name="Table 10">
            <a:extLst>
              <a:ext uri="{FF2B5EF4-FFF2-40B4-BE49-F238E27FC236}">
                <a16:creationId xmlns:a16="http://schemas.microsoft.com/office/drawing/2014/main" id="{1362627C-E298-2D45-942A-81A567C5128E}"/>
              </a:ext>
            </a:extLst>
          </p:cNvPr>
          <p:cNvGraphicFramePr>
            <a:graphicFrameLocks noGrp="1"/>
          </p:cNvGraphicFramePr>
          <p:nvPr>
            <p:extLst>
              <p:ext uri="{D42A27DB-BD31-4B8C-83A1-F6EECF244321}">
                <p14:modId xmlns:p14="http://schemas.microsoft.com/office/powerpoint/2010/main" val="3540392963"/>
              </p:ext>
            </p:extLst>
          </p:nvPr>
        </p:nvGraphicFramePr>
        <p:xfrm>
          <a:off x="451483" y="3618271"/>
          <a:ext cx="8092436" cy="1873853"/>
        </p:xfrm>
        <a:graphic>
          <a:graphicData uri="http://schemas.openxmlformats.org/drawingml/2006/table">
            <a:tbl>
              <a:tblPr/>
              <a:tblGrid>
                <a:gridCol w="2572430">
                  <a:extLst>
                    <a:ext uri="{9D8B030D-6E8A-4147-A177-3AD203B41FA5}">
                      <a16:colId xmlns:a16="http://schemas.microsoft.com/office/drawing/2014/main" val="2772008903"/>
                    </a:ext>
                  </a:extLst>
                </a:gridCol>
                <a:gridCol w="920001">
                  <a:extLst>
                    <a:ext uri="{9D8B030D-6E8A-4147-A177-3AD203B41FA5}">
                      <a16:colId xmlns:a16="http://schemas.microsoft.com/office/drawing/2014/main" val="2990907868"/>
                    </a:ext>
                  </a:extLst>
                </a:gridCol>
                <a:gridCol w="920001">
                  <a:extLst>
                    <a:ext uri="{9D8B030D-6E8A-4147-A177-3AD203B41FA5}">
                      <a16:colId xmlns:a16="http://schemas.microsoft.com/office/drawing/2014/main" val="3149245933"/>
                    </a:ext>
                  </a:extLst>
                </a:gridCol>
                <a:gridCol w="920001">
                  <a:extLst>
                    <a:ext uri="{9D8B030D-6E8A-4147-A177-3AD203B41FA5}">
                      <a16:colId xmlns:a16="http://schemas.microsoft.com/office/drawing/2014/main" val="2365982344"/>
                    </a:ext>
                  </a:extLst>
                </a:gridCol>
                <a:gridCol w="920001">
                  <a:extLst>
                    <a:ext uri="{9D8B030D-6E8A-4147-A177-3AD203B41FA5}">
                      <a16:colId xmlns:a16="http://schemas.microsoft.com/office/drawing/2014/main" val="2971658224"/>
                    </a:ext>
                  </a:extLst>
                </a:gridCol>
                <a:gridCol w="920001">
                  <a:extLst>
                    <a:ext uri="{9D8B030D-6E8A-4147-A177-3AD203B41FA5}">
                      <a16:colId xmlns:a16="http://schemas.microsoft.com/office/drawing/2014/main" val="929224547"/>
                    </a:ext>
                  </a:extLst>
                </a:gridCol>
                <a:gridCol w="920001">
                  <a:extLst>
                    <a:ext uri="{9D8B030D-6E8A-4147-A177-3AD203B41FA5}">
                      <a16:colId xmlns:a16="http://schemas.microsoft.com/office/drawing/2014/main" val="943167423"/>
                    </a:ext>
                  </a:extLst>
                </a:gridCol>
              </a:tblGrid>
              <a:tr h="223813">
                <a:tc gridSpan="7">
                  <a:txBody>
                    <a:bodyPr/>
                    <a:lstStyle/>
                    <a:p>
                      <a:pPr algn="l" fontAlgn="ctr">
                        <a:buNone/>
                      </a:pPr>
                      <a:r>
                        <a:rPr lang="en-US" sz="1100" b="1" i="0" u="none" strike="noStrike" dirty="0">
                          <a:solidFill>
                            <a:srgbClr val="FFFFFF"/>
                          </a:solidFill>
                          <a:effectLst/>
                          <a:latin typeface="Arial" panose="020B0604020202020204" pitchFamily="34" charset="0"/>
                        </a:rPr>
                        <a:t>Fire - IAFF</a:t>
                      </a:r>
                    </a:p>
                  </a:txBody>
                  <a:tcPr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F386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42177834"/>
                  </a:ext>
                </a:extLst>
              </a:tr>
              <a:tr h="165004">
                <a:tc>
                  <a:txBody>
                    <a:bodyPr/>
                    <a:lstStyle/>
                    <a:p>
                      <a:pPr algn="ctr" fontAlgn="b">
                        <a:buNone/>
                      </a:pPr>
                      <a:r>
                        <a:rPr lang="en-US" sz="1000" b="1" i="0" u="none" strike="noStrike" dirty="0">
                          <a:solidFill>
                            <a:srgbClr val="FFFFFF"/>
                          </a:solidFill>
                          <a:effectLst/>
                          <a:latin typeface="Arial" panose="020B0604020202020204" pitchFamily="34" charset="0"/>
                        </a:rPr>
                        <a:t> </a:t>
                      </a:r>
                    </a:p>
                  </a:txBody>
                  <a:tcPr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buNone/>
                      </a:pPr>
                      <a:r>
                        <a:rPr lang="en-US" sz="1000" b="1" i="0" u="none" strike="noStrike">
                          <a:solidFill>
                            <a:srgbClr val="FFFFFF"/>
                          </a:solidFill>
                          <a:effectLst/>
                          <a:latin typeface="Arial" panose="020B0604020202020204" pitchFamily="34" charset="0"/>
                        </a:rPr>
                        <a:t>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buNone/>
                      </a:pPr>
                      <a:r>
                        <a:rPr lang="en-US" sz="1000" b="1" i="0" u="none" strike="noStrike">
                          <a:solidFill>
                            <a:srgbClr val="FFFFFF"/>
                          </a:solidFill>
                          <a:effectLst/>
                          <a:latin typeface="Arial" panose="020B0604020202020204" pitchFamily="34" charset="0"/>
                        </a:rPr>
                        <a:t>2027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buNone/>
                      </a:pPr>
                      <a:r>
                        <a:rPr lang="en-US" sz="1000" b="1" i="0" u="none" strike="noStrike" dirty="0">
                          <a:solidFill>
                            <a:srgbClr val="FFFFFF"/>
                          </a:solidFill>
                          <a:effectLst/>
                          <a:latin typeface="Arial" panose="020B0604020202020204" pitchFamily="34" charset="0"/>
                        </a:rPr>
                        <a:t>2028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buNone/>
                      </a:pPr>
                      <a:r>
                        <a:rPr lang="en-US" sz="1000" b="1" i="0" u="none" strike="noStrike" dirty="0">
                          <a:solidFill>
                            <a:srgbClr val="FFFFFF"/>
                          </a:solidFill>
                          <a:effectLst/>
                          <a:latin typeface="Arial" panose="020B0604020202020204" pitchFamily="34" charset="0"/>
                        </a:rPr>
                        <a:t>2029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buNone/>
                      </a:pPr>
                      <a:r>
                        <a:rPr lang="en-US" sz="1000" b="1" i="0" u="none" strike="noStrike" dirty="0">
                          <a:solidFill>
                            <a:srgbClr val="FFFFFF"/>
                          </a:solidFill>
                          <a:effectLst/>
                          <a:latin typeface="Arial" panose="020B0604020202020204" pitchFamily="34" charset="0"/>
                        </a:rPr>
                        <a:t>2030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buNone/>
                      </a:pPr>
                      <a:r>
                        <a:rPr lang="en-US" sz="1000" b="1" i="0" u="none" strike="noStrike" dirty="0">
                          <a:solidFill>
                            <a:srgbClr val="FFFFFF"/>
                          </a:solidFill>
                          <a:effectLst/>
                          <a:latin typeface="Arial" panose="020B0604020202020204" pitchFamily="34" charset="0"/>
                        </a:rPr>
                        <a:t>2031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3506187230"/>
                  </a:ext>
                </a:extLst>
              </a:tr>
              <a:tr h="165004">
                <a:tc>
                  <a:txBody>
                    <a:bodyPr/>
                    <a:lstStyle/>
                    <a:p>
                      <a:pPr algn="l" fontAlgn="b">
                        <a:buNone/>
                      </a:pPr>
                      <a:r>
                        <a:rPr lang="en-US" sz="1000" b="1" i="0" u="none" strike="noStrike" dirty="0">
                          <a:solidFill>
                            <a:schemeClr val="tx2"/>
                          </a:solidFill>
                          <a:effectLst/>
                          <a:latin typeface="Arial" panose="020B0604020202020204" pitchFamily="34" charset="0"/>
                        </a:rPr>
                        <a:t>Hired before:</a:t>
                      </a:r>
                    </a:p>
                  </a:txBody>
                  <a:tcPr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chemeClr val="tx2"/>
                          </a:solidFill>
                          <a:effectLst/>
                          <a:latin typeface="Arial" panose="020B0604020202020204" pitchFamily="34" charset="0"/>
                        </a:rPr>
                        <a:t>1/1/2016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1/1/2016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1/1/2016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1/1/2016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1/1/2016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1/1/2016</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32688962"/>
                  </a:ext>
                </a:extLst>
              </a:tr>
              <a:tr h="165004">
                <a:tc>
                  <a:txBody>
                    <a:bodyPr/>
                    <a:lstStyle/>
                    <a:p>
                      <a:pPr algn="l" fontAlgn="b">
                        <a:buNone/>
                      </a:pPr>
                      <a:r>
                        <a:rPr lang="en-US" sz="1000" b="1" i="0" u="none" strike="noStrike" dirty="0">
                          <a:solidFill>
                            <a:schemeClr val="tx2"/>
                          </a:solidFill>
                          <a:effectLst/>
                          <a:latin typeface="Arial" panose="020B0604020202020204" pitchFamily="34" charset="0"/>
                        </a:rPr>
                        <a:t>Years of Service</a:t>
                      </a:r>
                    </a:p>
                  </a:txBody>
                  <a:tcPr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chemeClr val="tx2"/>
                          </a:solidFill>
                          <a:effectLst/>
                          <a:latin typeface="Arial" panose="020B0604020202020204" pitchFamily="34" charset="0"/>
                        </a:rPr>
                        <a:t>2 YOS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2 YOS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2 YOS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2 YOS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2 YOS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2 YOS</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17915101"/>
                  </a:ext>
                </a:extLst>
              </a:tr>
              <a:tr h="165004">
                <a:tc>
                  <a:txBody>
                    <a:bodyPr/>
                    <a:lstStyle/>
                    <a:p>
                      <a:pPr algn="l" fontAlgn="b">
                        <a:buNone/>
                      </a:pPr>
                      <a:r>
                        <a:rPr lang="en-US" sz="1000" b="1" i="0" u="none" strike="noStrike" dirty="0">
                          <a:solidFill>
                            <a:schemeClr val="tx2"/>
                          </a:solidFill>
                          <a:effectLst/>
                          <a:latin typeface="Arial" panose="020B0604020202020204" pitchFamily="34" charset="0"/>
                        </a:rPr>
                        <a:t>Hourly Rate plus</a:t>
                      </a:r>
                    </a:p>
                  </a:txBody>
                  <a:tcPr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dirty="0">
                          <a:solidFill>
                            <a:schemeClr val="tx2"/>
                          </a:solidFill>
                          <a:effectLst/>
                          <a:latin typeface="Arial" panose="020B0604020202020204" pitchFamily="34" charset="0"/>
                        </a:rPr>
                        <a:t>$4.50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dirty="0">
                          <a:solidFill>
                            <a:srgbClr val="0000FF"/>
                          </a:solidFill>
                          <a:effectLst/>
                          <a:latin typeface="Arial" panose="020B0604020202020204" pitchFamily="34" charset="0"/>
                        </a:rPr>
                        <a:t>$4.50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$4.50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$4.50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$4.50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$4.50</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31201542"/>
                  </a:ext>
                </a:extLst>
              </a:tr>
              <a:tr h="165004">
                <a:tc>
                  <a:txBody>
                    <a:bodyPr/>
                    <a:lstStyle/>
                    <a:p>
                      <a:pPr algn="l" fontAlgn="b">
                        <a:buNone/>
                      </a:pPr>
                      <a:r>
                        <a:rPr lang="en-US" sz="1000" b="1" i="0" u="none" strike="noStrike">
                          <a:solidFill>
                            <a:schemeClr val="tx2"/>
                          </a:solidFill>
                          <a:effectLst/>
                          <a:latin typeface="Arial" panose="020B0604020202020204" pitchFamily="34" charset="0"/>
                        </a:rPr>
                        <a:t>Number of hours</a:t>
                      </a:r>
                    </a:p>
                  </a:txBody>
                  <a:tcPr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dirty="0">
                          <a:solidFill>
                            <a:schemeClr val="tx2"/>
                          </a:solidFill>
                          <a:effectLst/>
                          <a:latin typeface="Arial" panose="020B0604020202020204" pitchFamily="34" charset="0"/>
                        </a:rPr>
                        <a:t>112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112</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6786931"/>
                  </a:ext>
                </a:extLst>
              </a:tr>
              <a:tr h="165004">
                <a:tc>
                  <a:txBody>
                    <a:bodyPr/>
                    <a:lstStyle/>
                    <a:p>
                      <a:pPr algn="l" fontAlgn="b">
                        <a:buNone/>
                      </a:pPr>
                      <a:r>
                        <a:rPr lang="en-US" sz="1000" b="1" i="0" u="none" strike="noStrike" dirty="0">
                          <a:solidFill>
                            <a:schemeClr val="tx2"/>
                          </a:solidFill>
                          <a:effectLst/>
                          <a:latin typeface="Arial" panose="020B0604020202020204" pitchFamily="34" charset="0"/>
                        </a:rPr>
                        <a:t>Hired after:</a:t>
                      </a:r>
                    </a:p>
                  </a:txBody>
                  <a:tcPr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chemeClr val="tx2"/>
                          </a:solidFill>
                          <a:effectLst/>
                          <a:latin typeface="Arial" panose="020B0604020202020204" pitchFamily="34" charset="0"/>
                        </a:rPr>
                        <a:t>1/1/2015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1/1/2015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1/1/2015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1/1/2015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1/1/2015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1/1/2015</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2317243"/>
                  </a:ext>
                </a:extLst>
              </a:tr>
              <a:tr h="165004">
                <a:tc>
                  <a:txBody>
                    <a:bodyPr/>
                    <a:lstStyle/>
                    <a:p>
                      <a:pPr algn="l" fontAlgn="b">
                        <a:buNone/>
                      </a:pPr>
                      <a:r>
                        <a:rPr lang="en-US" sz="1000" b="1" i="0" u="none" strike="noStrike" dirty="0">
                          <a:solidFill>
                            <a:schemeClr val="tx2"/>
                          </a:solidFill>
                          <a:effectLst/>
                          <a:latin typeface="Arial" panose="020B0604020202020204" pitchFamily="34" charset="0"/>
                        </a:rPr>
                        <a:t>Years of Service</a:t>
                      </a:r>
                    </a:p>
                  </a:txBody>
                  <a:tcPr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dirty="0">
                          <a:solidFill>
                            <a:schemeClr val="tx2"/>
                          </a:solidFill>
                          <a:effectLst/>
                          <a:latin typeface="Arial" panose="020B0604020202020204" pitchFamily="34" charset="0"/>
                        </a:rPr>
                        <a:t>1 YOS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 YOS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 YOS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 YOS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 YOS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1 YOS</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3068343"/>
                  </a:ext>
                </a:extLst>
              </a:tr>
              <a:tr h="165004">
                <a:tc>
                  <a:txBody>
                    <a:bodyPr/>
                    <a:lstStyle/>
                    <a:p>
                      <a:pPr algn="l" fontAlgn="b">
                        <a:buNone/>
                      </a:pPr>
                      <a:r>
                        <a:rPr lang="en-US" sz="1000" b="1" i="0" u="none" strike="noStrike">
                          <a:solidFill>
                            <a:schemeClr val="tx2"/>
                          </a:solidFill>
                          <a:effectLst/>
                          <a:latin typeface="Arial" panose="020B0604020202020204" pitchFamily="34" charset="0"/>
                        </a:rPr>
                        <a:t>Hourly Rate plus</a:t>
                      </a:r>
                    </a:p>
                  </a:txBody>
                  <a:tcPr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chemeClr val="tx2"/>
                          </a:solidFill>
                          <a:effectLst/>
                          <a:latin typeface="Arial" panose="020B060402020202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$0.00</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3448064"/>
                  </a:ext>
                </a:extLst>
              </a:tr>
              <a:tr h="165004">
                <a:tc>
                  <a:txBody>
                    <a:bodyPr/>
                    <a:lstStyle/>
                    <a:p>
                      <a:pPr algn="l" fontAlgn="b">
                        <a:buNone/>
                      </a:pPr>
                      <a:r>
                        <a:rPr lang="en-US" sz="1000" b="1" i="0" u="none" strike="noStrike" dirty="0">
                          <a:solidFill>
                            <a:schemeClr val="tx2"/>
                          </a:solidFill>
                          <a:effectLst/>
                          <a:latin typeface="Arial" panose="020B0604020202020204" pitchFamily="34" charset="0"/>
                        </a:rPr>
                        <a:t>Number of hours</a:t>
                      </a:r>
                    </a:p>
                  </a:txBody>
                  <a:tcPr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dirty="0">
                          <a:solidFill>
                            <a:schemeClr val="tx2"/>
                          </a:solidFill>
                          <a:effectLst/>
                          <a:latin typeface="Arial" panose="020B0604020202020204" pitchFamily="34" charset="0"/>
                        </a:rPr>
                        <a:t>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84</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2631252"/>
                  </a:ext>
                </a:extLst>
              </a:tr>
              <a:tr h="165004">
                <a:tc>
                  <a:txBody>
                    <a:bodyPr/>
                    <a:lstStyle/>
                    <a:p>
                      <a:pPr algn="l" fontAlgn="b">
                        <a:buNone/>
                      </a:pPr>
                      <a:r>
                        <a:rPr lang="en-US" sz="1000" b="1" i="0" u="none" strike="noStrike" dirty="0">
                          <a:solidFill>
                            <a:schemeClr val="tx2"/>
                          </a:solidFill>
                          <a:effectLst/>
                          <a:latin typeface="Arial" panose="020B0604020202020204" pitchFamily="34" charset="0"/>
                        </a:rPr>
                        <a:t>Holiday Bonus</a:t>
                      </a:r>
                    </a:p>
                  </a:txBody>
                  <a:tcPr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000" b="0" i="0" u="none" strike="noStrike" dirty="0">
                          <a:solidFill>
                            <a:schemeClr val="tx2"/>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000" b="0" i="0" u="none" strike="noStrike">
                          <a:solidFill>
                            <a:srgbClr val="0000FF"/>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000" b="0" i="0" u="none" strike="noStrike" dirty="0">
                          <a:solidFill>
                            <a:srgbClr val="0000FF"/>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000" b="0" i="0" u="none" strike="noStrike" dirty="0">
                          <a:solidFill>
                            <a:srgbClr val="0000FF"/>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000" b="0" i="0" u="none" strike="noStrike" dirty="0">
                          <a:solidFill>
                            <a:srgbClr val="0000FF"/>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buNone/>
                      </a:pPr>
                      <a:r>
                        <a:rPr lang="en-US" sz="1000" b="0" i="0" u="none" strike="noStrike" dirty="0">
                          <a:solidFill>
                            <a:srgbClr val="0000FF"/>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92131358"/>
                  </a:ext>
                </a:extLst>
              </a:tr>
            </a:tbl>
          </a:graphicData>
        </a:graphic>
      </p:graphicFrame>
    </p:spTree>
    <p:extLst>
      <p:ext uri="{BB962C8B-B14F-4D97-AF65-F5344CB8AC3E}">
        <p14:creationId xmlns:p14="http://schemas.microsoft.com/office/powerpoint/2010/main" val="2242913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4318B-21AD-5F95-66CB-EBCE338C971C}"/>
              </a:ext>
            </a:extLst>
          </p:cNvPr>
          <p:cNvSpPr>
            <a:spLocks noGrp="1"/>
          </p:cNvSpPr>
          <p:nvPr>
            <p:ph type="title"/>
          </p:nvPr>
        </p:nvSpPr>
        <p:spPr>
          <a:xfrm>
            <a:off x="451485" y="1006088"/>
            <a:ext cx="8251450" cy="249299"/>
          </a:xfrm>
        </p:spPr>
        <p:txBody>
          <a:bodyPr/>
          <a:lstStyle/>
          <a:p>
            <a:r>
              <a:rPr lang="en-US" dirty="0">
                <a:latin typeface="Arial" panose="020B0604020202020204" pitchFamily="34" charset="0"/>
                <a:cs typeface="Arial" panose="020B0604020202020204" pitchFamily="34" charset="0"/>
              </a:rPr>
              <a:t>Sample Screenshots from Labor Costing Model (Calculation Module)</a:t>
            </a:r>
            <a:endParaRPr lang="en-US" dirty="0"/>
          </a:p>
        </p:txBody>
      </p:sp>
      <p:pic>
        <p:nvPicPr>
          <p:cNvPr id="10" name="Picture 9">
            <a:extLst>
              <a:ext uri="{FF2B5EF4-FFF2-40B4-BE49-F238E27FC236}">
                <a16:creationId xmlns:a16="http://schemas.microsoft.com/office/drawing/2014/main" id="{5A7DA534-1715-575E-2E16-E58D302EEBCC}"/>
              </a:ext>
            </a:extLst>
          </p:cNvPr>
          <p:cNvPicPr>
            <a:picLocks noChangeAspect="1"/>
          </p:cNvPicPr>
          <p:nvPr/>
        </p:nvPicPr>
        <p:blipFill rotWithShape="1">
          <a:blip r:embed="rId2"/>
          <a:srcRect l="36630" t="-9728" b="1"/>
          <a:stretch/>
        </p:blipFill>
        <p:spPr>
          <a:xfrm>
            <a:off x="2132294" y="1759224"/>
            <a:ext cx="6802984" cy="1093305"/>
          </a:xfrm>
          <a:prstGeom prst="rect">
            <a:avLst/>
          </a:prstGeom>
        </p:spPr>
      </p:pic>
      <p:pic>
        <p:nvPicPr>
          <p:cNvPr id="11" name="Picture 10">
            <a:extLst>
              <a:ext uri="{FF2B5EF4-FFF2-40B4-BE49-F238E27FC236}">
                <a16:creationId xmlns:a16="http://schemas.microsoft.com/office/drawing/2014/main" id="{E6A2DA03-0C24-5B47-33E3-45FC1229D206}"/>
              </a:ext>
            </a:extLst>
          </p:cNvPr>
          <p:cNvPicPr>
            <a:picLocks noChangeAspect="1"/>
          </p:cNvPicPr>
          <p:nvPr/>
        </p:nvPicPr>
        <p:blipFill rotWithShape="1">
          <a:blip r:embed="rId2"/>
          <a:srcRect r="84275" b="-6995"/>
          <a:stretch/>
        </p:blipFill>
        <p:spPr>
          <a:xfrm>
            <a:off x="451484" y="1855033"/>
            <a:ext cx="1680809" cy="1061469"/>
          </a:xfrm>
          <a:prstGeom prst="rect">
            <a:avLst/>
          </a:prstGeom>
        </p:spPr>
      </p:pic>
      <p:pic>
        <p:nvPicPr>
          <p:cNvPr id="19" name="Picture 18">
            <a:extLst>
              <a:ext uri="{FF2B5EF4-FFF2-40B4-BE49-F238E27FC236}">
                <a16:creationId xmlns:a16="http://schemas.microsoft.com/office/drawing/2014/main" id="{24110A53-C3C5-F588-A094-88727EB39A4E}"/>
              </a:ext>
            </a:extLst>
          </p:cNvPr>
          <p:cNvPicPr>
            <a:picLocks noChangeAspect="1"/>
          </p:cNvPicPr>
          <p:nvPr/>
        </p:nvPicPr>
        <p:blipFill>
          <a:blip r:embed="rId3"/>
          <a:stretch>
            <a:fillRect/>
          </a:stretch>
        </p:blipFill>
        <p:spPr>
          <a:xfrm>
            <a:off x="3397510" y="3429000"/>
            <a:ext cx="5305425" cy="1714500"/>
          </a:xfrm>
          <a:prstGeom prst="rect">
            <a:avLst/>
          </a:prstGeom>
        </p:spPr>
      </p:pic>
      <p:pic>
        <p:nvPicPr>
          <p:cNvPr id="21" name="Picture 20">
            <a:extLst>
              <a:ext uri="{FF2B5EF4-FFF2-40B4-BE49-F238E27FC236}">
                <a16:creationId xmlns:a16="http://schemas.microsoft.com/office/drawing/2014/main" id="{D5E11FDE-2EB6-D82D-8029-98DF037ADE1B}"/>
              </a:ext>
            </a:extLst>
          </p:cNvPr>
          <p:cNvPicPr>
            <a:picLocks noChangeAspect="1"/>
          </p:cNvPicPr>
          <p:nvPr/>
        </p:nvPicPr>
        <p:blipFill>
          <a:blip r:embed="rId4"/>
          <a:stretch>
            <a:fillRect/>
          </a:stretch>
        </p:blipFill>
        <p:spPr>
          <a:xfrm>
            <a:off x="595504" y="3429000"/>
            <a:ext cx="2731896" cy="1714500"/>
          </a:xfrm>
          <a:prstGeom prst="rect">
            <a:avLst/>
          </a:prstGeom>
        </p:spPr>
      </p:pic>
    </p:spTree>
    <p:extLst>
      <p:ext uri="{BB962C8B-B14F-4D97-AF65-F5344CB8AC3E}">
        <p14:creationId xmlns:p14="http://schemas.microsoft.com/office/powerpoint/2010/main" val="2635204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1485" y="1006088"/>
            <a:ext cx="7886700" cy="256224"/>
          </a:xfrm>
        </p:spPr>
        <p:txBody>
          <a:bodyPr/>
          <a:lstStyle/>
          <a:p>
            <a:r>
              <a:rPr lang="en-US" dirty="0">
                <a:latin typeface="Arial" panose="020B0604020202020204" pitchFamily="34" charset="0"/>
                <a:cs typeface="Arial" panose="020B0604020202020204" pitchFamily="34" charset="0"/>
              </a:rPr>
              <a:t>Sample Screenshots from Labor Costing Model (Summaries)</a:t>
            </a:r>
          </a:p>
        </p:txBody>
      </p:sp>
      <p:graphicFrame>
        <p:nvGraphicFramePr>
          <p:cNvPr id="3" name="Chart 2">
            <a:extLst>
              <a:ext uri="{FF2B5EF4-FFF2-40B4-BE49-F238E27FC236}">
                <a16:creationId xmlns:a16="http://schemas.microsoft.com/office/drawing/2014/main" id="{970C693A-0434-5AEE-86FE-2F7736750A71}"/>
              </a:ext>
            </a:extLst>
          </p:cNvPr>
          <p:cNvGraphicFramePr>
            <a:graphicFrameLocks/>
          </p:cNvGraphicFramePr>
          <p:nvPr>
            <p:extLst>
              <p:ext uri="{D42A27DB-BD31-4B8C-83A1-F6EECF244321}">
                <p14:modId xmlns:p14="http://schemas.microsoft.com/office/powerpoint/2010/main" val="1419335526"/>
              </p:ext>
            </p:extLst>
          </p:nvPr>
        </p:nvGraphicFramePr>
        <p:xfrm>
          <a:off x="1366630" y="1461052"/>
          <a:ext cx="6291469" cy="2821595"/>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a:extLst>
              <a:ext uri="{FF2B5EF4-FFF2-40B4-BE49-F238E27FC236}">
                <a16:creationId xmlns:a16="http://schemas.microsoft.com/office/drawing/2014/main" id="{BF20D8CE-443B-52B5-57BC-FE0DE5B0E60C}"/>
              </a:ext>
            </a:extLst>
          </p:cNvPr>
          <p:cNvPicPr>
            <a:picLocks noChangeAspect="1"/>
          </p:cNvPicPr>
          <p:nvPr/>
        </p:nvPicPr>
        <p:blipFill rotWithShape="1">
          <a:blip r:embed="rId3"/>
          <a:srcRect l="1121" r="38085" b="31761"/>
          <a:stretch/>
        </p:blipFill>
        <p:spPr>
          <a:xfrm>
            <a:off x="134921" y="4383073"/>
            <a:ext cx="4259913" cy="1888477"/>
          </a:xfrm>
          <a:prstGeom prst="rect">
            <a:avLst/>
          </a:prstGeom>
          <a:ln>
            <a:solidFill>
              <a:schemeClr val="tx2"/>
            </a:solidFill>
          </a:ln>
        </p:spPr>
      </p:pic>
      <p:graphicFrame>
        <p:nvGraphicFramePr>
          <p:cNvPr id="6" name="Chart 5">
            <a:extLst>
              <a:ext uri="{FF2B5EF4-FFF2-40B4-BE49-F238E27FC236}">
                <a16:creationId xmlns:a16="http://schemas.microsoft.com/office/drawing/2014/main" id="{5781AEC8-3150-6C54-066A-B3350FBDDCAB}"/>
              </a:ext>
            </a:extLst>
          </p:cNvPr>
          <p:cNvGraphicFramePr>
            <a:graphicFrameLocks/>
          </p:cNvGraphicFramePr>
          <p:nvPr>
            <p:extLst>
              <p:ext uri="{D42A27DB-BD31-4B8C-83A1-F6EECF244321}">
                <p14:modId xmlns:p14="http://schemas.microsoft.com/office/powerpoint/2010/main" val="2099458682"/>
              </p:ext>
            </p:extLst>
          </p:nvPr>
        </p:nvGraphicFramePr>
        <p:xfrm>
          <a:off x="4512364" y="4383073"/>
          <a:ext cx="4393097" cy="208730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75766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77307-83EC-4E93-FF6D-2C742B41AA6F}"/>
              </a:ext>
            </a:extLst>
          </p:cNvPr>
          <p:cNvSpPr>
            <a:spLocks noGrp="1"/>
          </p:cNvSpPr>
          <p:nvPr>
            <p:ph type="title"/>
          </p:nvPr>
        </p:nvSpPr>
        <p:spPr/>
        <p:txBody>
          <a:bodyPr/>
          <a:lstStyle/>
          <a:p>
            <a:r>
              <a:rPr lang="en-US" dirty="0"/>
              <a:t>Telling the Costing Story</a:t>
            </a:r>
          </a:p>
        </p:txBody>
      </p:sp>
      <p:sp>
        <p:nvSpPr>
          <p:cNvPr id="3" name="Text Placeholder 2">
            <a:extLst>
              <a:ext uri="{FF2B5EF4-FFF2-40B4-BE49-F238E27FC236}">
                <a16:creationId xmlns:a16="http://schemas.microsoft.com/office/drawing/2014/main" id="{2580D803-D5AF-8D22-3E30-51CAE97D1D96}"/>
              </a:ext>
            </a:extLst>
          </p:cNvPr>
          <p:cNvSpPr>
            <a:spLocks noGrp="1"/>
          </p:cNvSpPr>
          <p:nvPr>
            <p:ph type="body" sz="quarter" idx="10"/>
          </p:nvPr>
        </p:nvSpPr>
        <p:spPr>
          <a:xfrm>
            <a:off x="450851" y="1484555"/>
            <a:ext cx="4333460" cy="4549819"/>
          </a:xfrm>
        </p:spPr>
        <p:txBody>
          <a:bodyPr/>
          <a:lstStyle/>
          <a:p>
            <a:pPr marL="0" indent="0">
              <a:buNone/>
            </a:pPr>
            <a:r>
              <a:rPr lang="en-US" sz="1300" b="1" dirty="0">
                <a:solidFill>
                  <a:schemeClr val="accent2"/>
                </a:solidFill>
              </a:rPr>
              <a:t>Costing Components</a:t>
            </a:r>
          </a:p>
          <a:p>
            <a:pPr>
              <a:buFont typeface="Wingdings" panose="05000000000000000000" pitchFamily="2" charset="2"/>
              <a:buChar char="§"/>
            </a:pPr>
            <a:r>
              <a:rPr lang="en-US" sz="1300" dirty="0"/>
              <a:t>Compensation based on hourly rates (e.g., overtime)</a:t>
            </a:r>
          </a:p>
          <a:p>
            <a:pPr>
              <a:buFont typeface="Wingdings" panose="05000000000000000000" pitchFamily="2" charset="2"/>
              <a:buChar char="§"/>
            </a:pPr>
            <a:r>
              <a:rPr lang="en-US" sz="1300" dirty="0"/>
              <a:t>Healthcare and retirement benefits</a:t>
            </a:r>
          </a:p>
          <a:p>
            <a:pPr>
              <a:buFont typeface="Wingdings" panose="05000000000000000000" pitchFamily="2" charset="2"/>
              <a:buChar char="§"/>
            </a:pPr>
            <a:r>
              <a:rPr lang="en-US" sz="1300" dirty="0"/>
              <a:t>Other benefits (e.g., Social Security and Medicare)</a:t>
            </a:r>
          </a:p>
          <a:p>
            <a:pPr>
              <a:buFont typeface="Wingdings" panose="05000000000000000000" pitchFamily="2" charset="2"/>
              <a:buChar char="§"/>
            </a:pPr>
            <a:r>
              <a:rPr lang="en-US" sz="1300" dirty="0"/>
              <a:t>Proposals that interact with other proposals (e.g., base wage proposal would impact all other proposals that are based on a % of salary)</a:t>
            </a:r>
          </a:p>
          <a:p>
            <a:pPr marL="0" indent="0">
              <a:buNone/>
            </a:pPr>
            <a:r>
              <a:rPr lang="en-US" sz="1300" b="1" dirty="0">
                <a:solidFill>
                  <a:schemeClr val="accent2"/>
                </a:solidFill>
              </a:rPr>
              <a:t>Comparison Points</a:t>
            </a:r>
          </a:p>
          <a:p>
            <a:pPr>
              <a:buFont typeface="Wingdings" panose="05000000000000000000" pitchFamily="2" charset="2"/>
              <a:buChar char="§"/>
            </a:pPr>
            <a:r>
              <a:rPr lang="en-US" sz="1300" dirty="0"/>
              <a:t>Incremental costs from year to year</a:t>
            </a:r>
          </a:p>
          <a:p>
            <a:pPr>
              <a:buFont typeface="Wingdings" panose="05000000000000000000" pitchFamily="2" charset="2"/>
              <a:buChar char="§"/>
            </a:pPr>
            <a:r>
              <a:rPr lang="en-US" sz="1300" dirty="0"/>
              <a:t>Cumulative incremental cost compared to the current fiscal year</a:t>
            </a:r>
          </a:p>
          <a:p>
            <a:pPr>
              <a:buFont typeface="Wingdings" panose="05000000000000000000" pitchFamily="2" charset="2"/>
              <a:buChar char="§"/>
            </a:pPr>
            <a:r>
              <a:rPr lang="en-US" sz="1300" dirty="0"/>
              <a:t>Year-over-year cost comparison between local government and union proposals</a:t>
            </a:r>
          </a:p>
          <a:p>
            <a:pPr>
              <a:buFont typeface="Wingdings" panose="05000000000000000000" pitchFamily="2" charset="2"/>
              <a:buChar char="§"/>
            </a:pPr>
            <a:r>
              <a:rPr lang="en-US" sz="1300" dirty="0"/>
              <a:t>Total multi-year costs comparison between local government and union proposals over the term of the agreement </a:t>
            </a:r>
          </a:p>
          <a:p>
            <a:endParaRPr lang="en-US" sz="1300" dirty="0"/>
          </a:p>
          <a:p>
            <a:pPr marL="0" indent="0">
              <a:buNone/>
            </a:pPr>
            <a:endParaRPr lang="en-US" sz="1300" dirty="0"/>
          </a:p>
        </p:txBody>
      </p:sp>
      <p:graphicFrame>
        <p:nvGraphicFramePr>
          <p:cNvPr id="4" name="Chart 3">
            <a:extLst>
              <a:ext uri="{FF2B5EF4-FFF2-40B4-BE49-F238E27FC236}">
                <a16:creationId xmlns:a16="http://schemas.microsoft.com/office/drawing/2014/main" id="{02DB17DF-0AB0-3865-D175-465919E5C2D5}"/>
              </a:ext>
            </a:extLst>
          </p:cNvPr>
          <p:cNvGraphicFramePr>
            <a:graphicFrameLocks/>
          </p:cNvGraphicFramePr>
          <p:nvPr>
            <p:extLst>
              <p:ext uri="{D42A27DB-BD31-4B8C-83A1-F6EECF244321}">
                <p14:modId xmlns:p14="http://schemas.microsoft.com/office/powerpoint/2010/main" val="3371990395"/>
              </p:ext>
            </p:extLst>
          </p:nvPr>
        </p:nvGraphicFramePr>
        <p:xfrm>
          <a:off x="4810539" y="1115872"/>
          <a:ext cx="4333461" cy="262393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43E2D843-A671-3759-F77D-8B39329A1C95}"/>
              </a:ext>
            </a:extLst>
          </p:cNvPr>
          <p:cNvGraphicFramePr>
            <a:graphicFrameLocks/>
          </p:cNvGraphicFramePr>
          <p:nvPr>
            <p:extLst>
              <p:ext uri="{D42A27DB-BD31-4B8C-83A1-F6EECF244321}">
                <p14:modId xmlns:p14="http://schemas.microsoft.com/office/powerpoint/2010/main" val="877835597"/>
              </p:ext>
            </p:extLst>
          </p:nvPr>
        </p:nvGraphicFramePr>
        <p:xfrm>
          <a:off x="4810539" y="3925955"/>
          <a:ext cx="4572000" cy="2484784"/>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8A2E7678-AE20-E832-C1E6-546FBE4D4EAA}"/>
              </a:ext>
            </a:extLst>
          </p:cNvPr>
          <p:cNvSpPr txBox="1"/>
          <p:nvPr/>
        </p:nvSpPr>
        <p:spPr>
          <a:xfrm>
            <a:off x="6013175" y="4641574"/>
            <a:ext cx="1540564" cy="626165"/>
          </a:xfrm>
          <a:prstGeom prst="rect">
            <a:avLst/>
          </a:prstGeom>
          <a:solidFill>
            <a:schemeClr val="accent2">
              <a:lumMod val="20000"/>
              <a:lumOff val="80000"/>
            </a:schemeClr>
          </a:solidFill>
          <a:ln>
            <a:solidFill>
              <a:schemeClr val="tx1"/>
            </a:solidFill>
          </a:ln>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000" dirty="0">
                <a:solidFill>
                  <a:schemeClr val="tx2"/>
                </a:solidFill>
                <a:ea typeface="Soleil" charset="0"/>
                <a:cs typeface="Soleil" charset="0"/>
              </a:rPr>
              <a:t>Union’s Proposal would cost 7x more than local government’s proposal</a:t>
            </a:r>
          </a:p>
        </p:txBody>
      </p:sp>
    </p:spTree>
    <p:extLst>
      <p:ext uri="{BB962C8B-B14F-4D97-AF65-F5344CB8AC3E}">
        <p14:creationId xmlns:p14="http://schemas.microsoft.com/office/powerpoint/2010/main" val="3963495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21A4C5-B358-3041-3E4A-AFD0E4A70399}"/>
              </a:ext>
            </a:extLst>
          </p:cNvPr>
          <p:cNvSpPr>
            <a:spLocks noGrp="1"/>
          </p:cNvSpPr>
          <p:nvPr>
            <p:ph type="ctrTitle"/>
          </p:nvPr>
        </p:nvSpPr>
        <p:spPr/>
        <p:txBody>
          <a:bodyPr/>
          <a:lstStyle/>
          <a:p>
            <a:pPr algn="r"/>
            <a:r>
              <a:rPr lang="en-US" dirty="0"/>
              <a:t>Presenting the Case in Arbitration</a:t>
            </a:r>
          </a:p>
        </p:txBody>
      </p:sp>
    </p:spTree>
    <p:extLst>
      <p:ext uri="{BB962C8B-B14F-4D97-AF65-F5344CB8AC3E}">
        <p14:creationId xmlns:p14="http://schemas.microsoft.com/office/powerpoint/2010/main" val="378543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90A16-7370-4D91-6D6D-551D93E0B57F}"/>
              </a:ext>
            </a:extLst>
          </p:cNvPr>
          <p:cNvSpPr>
            <a:spLocks noGrp="1"/>
          </p:cNvSpPr>
          <p:nvPr>
            <p:ph type="title"/>
          </p:nvPr>
        </p:nvSpPr>
        <p:spPr>
          <a:xfrm>
            <a:off x="451485" y="1006088"/>
            <a:ext cx="8251450" cy="249299"/>
          </a:xfrm>
        </p:spPr>
        <p:txBody>
          <a:bodyPr wrap="square" anchor="ctr">
            <a:normAutofit/>
          </a:bodyPr>
          <a:lstStyle/>
          <a:p>
            <a:r>
              <a:rPr lang="en-US"/>
              <a:t>Presenting the Case </a:t>
            </a:r>
            <a:endParaRPr lang="en-US" dirty="0"/>
          </a:p>
        </p:txBody>
      </p:sp>
      <p:sp>
        <p:nvSpPr>
          <p:cNvPr id="3" name="Text Placeholder 2">
            <a:extLst>
              <a:ext uri="{FF2B5EF4-FFF2-40B4-BE49-F238E27FC236}">
                <a16:creationId xmlns:a16="http://schemas.microsoft.com/office/drawing/2014/main" id="{C1C45404-D7DD-D6E4-77EF-B50DDE1C7A71}"/>
              </a:ext>
            </a:extLst>
          </p:cNvPr>
          <p:cNvSpPr>
            <a:spLocks noGrp="1"/>
          </p:cNvSpPr>
          <p:nvPr>
            <p:ph idx="1"/>
          </p:nvPr>
        </p:nvSpPr>
        <p:spPr>
          <a:xfrm>
            <a:off x="451485" y="1550083"/>
            <a:ext cx="4019550" cy="3937000"/>
          </a:xfrm>
        </p:spPr>
        <p:txBody>
          <a:bodyPr wrap="square">
            <a:noAutofit/>
          </a:bodyPr>
          <a:lstStyle/>
          <a:p>
            <a:pPr>
              <a:buFont typeface="Wingdings" panose="05000000000000000000" pitchFamily="2" charset="2"/>
              <a:buChar char="§"/>
            </a:pPr>
            <a:r>
              <a:rPr lang="en-US" sz="1400" dirty="0"/>
              <a:t>Often, communities can reach negotiated settlements without arbitration   </a:t>
            </a:r>
          </a:p>
          <a:p>
            <a:pPr lvl="1">
              <a:buFont typeface="IBM Plex Mono" panose="020B0509050203000203" pitchFamily="49" charset="0"/>
              <a:buChar char="−"/>
            </a:pPr>
            <a:r>
              <a:rPr lang="en-US" sz="1400" b="1" dirty="0"/>
              <a:t>Not always though</a:t>
            </a:r>
          </a:p>
          <a:p>
            <a:pPr>
              <a:buFont typeface="Wingdings" panose="05000000000000000000" pitchFamily="2" charset="2"/>
              <a:buChar char="§"/>
            </a:pPr>
            <a:r>
              <a:rPr lang="en-US" sz="1400" dirty="0"/>
              <a:t>Your attorney – whether in-house or outside counsel – will advise you on the appropriate factors the arbitrator will consider, and how to best make the case</a:t>
            </a:r>
          </a:p>
          <a:p>
            <a:pPr>
              <a:buFont typeface="Wingdings" panose="05000000000000000000" pitchFamily="2" charset="2"/>
              <a:buChar char="§"/>
            </a:pPr>
            <a:r>
              <a:rPr lang="en-US" sz="1400" dirty="0"/>
              <a:t>Some general factors that arbitrators will consider:</a:t>
            </a:r>
          </a:p>
          <a:p>
            <a:pPr lvl="1">
              <a:buFont typeface="Arial" panose="020B0604020202020204" pitchFamily="34" charset="0"/>
              <a:buChar char="−"/>
            </a:pPr>
            <a:r>
              <a:rPr lang="en-US" sz="1400" dirty="0"/>
              <a:t>“Ability to Pay” or Financial Condition</a:t>
            </a:r>
          </a:p>
          <a:p>
            <a:pPr lvl="1">
              <a:buFont typeface="Arial" panose="020B0604020202020204" pitchFamily="34" charset="0"/>
              <a:buChar char="−"/>
            </a:pPr>
            <a:r>
              <a:rPr lang="en-US" sz="1400" dirty="0"/>
              <a:t>Comparable Compensation </a:t>
            </a:r>
          </a:p>
          <a:p>
            <a:pPr lvl="1">
              <a:buFont typeface="Arial" panose="020B0604020202020204" pitchFamily="34" charset="0"/>
              <a:buChar char="−"/>
            </a:pPr>
            <a:r>
              <a:rPr lang="en-US" sz="1400" dirty="0"/>
              <a:t>Recruitment and Retention </a:t>
            </a:r>
          </a:p>
          <a:p>
            <a:pPr lvl="1">
              <a:buFont typeface="Arial" panose="020B0604020202020204" pitchFamily="34" charset="0"/>
              <a:buChar char="−"/>
            </a:pPr>
            <a:r>
              <a:rPr lang="en-US" sz="1400" dirty="0"/>
              <a:t>Economic Context </a:t>
            </a:r>
          </a:p>
          <a:p>
            <a:pPr>
              <a:buFont typeface="Wingdings" panose="05000000000000000000" pitchFamily="2" charset="2"/>
              <a:buChar char="§"/>
            </a:pPr>
            <a:r>
              <a:rPr lang="en-US" sz="1400" dirty="0"/>
              <a:t>Note – outputs in the costing model can also be refashioned as exhibits in arbitration</a:t>
            </a:r>
          </a:p>
        </p:txBody>
      </p:sp>
      <p:pic>
        <p:nvPicPr>
          <p:cNvPr id="4" name="Picture 3" descr="AI generated image">
            <a:extLst>
              <a:ext uri="{FF2B5EF4-FFF2-40B4-BE49-F238E27FC236}">
                <a16:creationId xmlns:a16="http://schemas.microsoft.com/office/drawing/2014/main" id="{C27158A4-9F83-956F-0F42-E9E75CE7A99C}"/>
              </a:ext>
            </a:extLst>
          </p:cNvPr>
          <p:cNvPicPr>
            <a:picLocks noChangeAspect="1"/>
          </p:cNvPicPr>
          <p:nvPr/>
        </p:nvPicPr>
        <p:blipFill>
          <a:blip r:embed="rId2"/>
          <a:srcRect r="1" b="56"/>
          <a:stretch>
            <a:fillRect/>
          </a:stretch>
        </p:blipFill>
        <p:spPr>
          <a:xfrm>
            <a:off x="4661535" y="1550083"/>
            <a:ext cx="4019550" cy="3937000"/>
          </a:xfrm>
          <a:prstGeom prst="rect">
            <a:avLst/>
          </a:prstGeom>
          <a:no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48779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E0693-4E8A-541E-BCEF-8B8B5C46F207}"/>
              </a:ext>
            </a:extLst>
          </p:cNvPr>
          <p:cNvSpPr>
            <a:spLocks noGrp="1"/>
          </p:cNvSpPr>
          <p:nvPr>
            <p:ph type="title"/>
          </p:nvPr>
        </p:nvSpPr>
        <p:spPr/>
        <p:txBody>
          <a:bodyPr/>
          <a:lstStyle/>
          <a:p>
            <a:r>
              <a:rPr lang="en-US" dirty="0"/>
              <a:t>“Ability to Pay”</a:t>
            </a:r>
          </a:p>
        </p:txBody>
      </p:sp>
      <p:sp>
        <p:nvSpPr>
          <p:cNvPr id="3" name="Text Placeholder 2">
            <a:extLst>
              <a:ext uri="{FF2B5EF4-FFF2-40B4-BE49-F238E27FC236}">
                <a16:creationId xmlns:a16="http://schemas.microsoft.com/office/drawing/2014/main" id="{8C28AA64-B838-62A1-E03C-96A8B280E399}"/>
              </a:ext>
            </a:extLst>
          </p:cNvPr>
          <p:cNvSpPr>
            <a:spLocks noGrp="1"/>
          </p:cNvSpPr>
          <p:nvPr>
            <p:ph type="body" sz="quarter" idx="10"/>
          </p:nvPr>
        </p:nvSpPr>
        <p:spPr>
          <a:xfrm>
            <a:off x="450850" y="1510937"/>
            <a:ext cx="3446236" cy="4549819"/>
          </a:xfrm>
        </p:spPr>
        <p:txBody>
          <a:bodyPr/>
          <a:lstStyle/>
          <a:p>
            <a:pPr>
              <a:buFont typeface="Wingdings" panose="05000000000000000000" pitchFamily="2" charset="2"/>
              <a:buChar char="§"/>
            </a:pPr>
            <a:r>
              <a:rPr lang="en-US" sz="1400" dirty="0"/>
              <a:t>Emphasize your community’s fiscal constraints, challenges, and risks</a:t>
            </a:r>
          </a:p>
          <a:p>
            <a:pPr lvl="1">
              <a:buFont typeface="Arial" panose="020B0604020202020204" pitchFamily="34" charset="0"/>
              <a:buChar char="−"/>
            </a:pPr>
            <a:r>
              <a:rPr lang="en-US" sz="1400" dirty="0"/>
              <a:t>It should not just be a recap of the budget</a:t>
            </a:r>
          </a:p>
          <a:p>
            <a:pPr>
              <a:buFont typeface="Wingdings" panose="05000000000000000000" pitchFamily="2" charset="2"/>
              <a:buChar char="§"/>
            </a:pPr>
            <a:r>
              <a:rPr lang="en-US" sz="1400" dirty="0"/>
              <a:t>Key elements to cover may include:</a:t>
            </a:r>
          </a:p>
          <a:p>
            <a:pPr lvl="1">
              <a:buFont typeface="Arial" panose="020B0604020202020204" pitchFamily="34" charset="0"/>
              <a:buChar char="−"/>
            </a:pPr>
            <a:r>
              <a:rPr lang="en-US" sz="1400" dirty="0"/>
              <a:t>Expenditure drivers</a:t>
            </a:r>
          </a:p>
          <a:p>
            <a:pPr lvl="1">
              <a:buFont typeface="Arial" panose="020B0604020202020204" pitchFamily="34" charset="0"/>
              <a:buChar char="−"/>
            </a:pPr>
            <a:r>
              <a:rPr lang="en-US" sz="1400" dirty="0"/>
              <a:t>Revenue constraints</a:t>
            </a:r>
          </a:p>
          <a:p>
            <a:pPr lvl="1">
              <a:buFont typeface="Arial" panose="020B0604020202020204" pitchFamily="34" charset="0"/>
              <a:buChar char="−"/>
            </a:pPr>
            <a:r>
              <a:rPr lang="en-US" sz="1400" dirty="0"/>
              <a:t>Projected changes in fund balance and structural budget imbalances</a:t>
            </a:r>
          </a:p>
          <a:p>
            <a:pPr lvl="1">
              <a:buFont typeface="Arial" panose="020B0604020202020204" pitchFamily="34" charset="0"/>
              <a:buChar char="−"/>
            </a:pPr>
            <a:r>
              <a:rPr lang="en-US" sz="1400" dirty="0"/>
              <a:t>Changes in federal/state funds, for example: </a:t>
            </a:r>
          </a:p>
          <a:p>
            <a:pPr lvl="2"/>
            <a:r>
              <a:rPr lang="en-US" sz="1400" dirty="0"/>
              <a:t>Loss of ARPA dollars</a:t>
            </a:r>
          </a:p>
          <a:p>
            <a:pPr lvl="2"/>
            <a:r>
              <a:rPr lang="en-US" sz="1400" dirty="0"/>
              <a:t>New unfunded mandates</a:t>
            </a:r>
          </a:p>
          <a:p>
            <a:pPr lvl="1">
              <a:buFont typeface="Arial" panose="020B0604020202020204" pitchFamily="34" charset="0"/>
              <a:buChar char="−"/>
            </a:pPr>
            <a:r>
              <a:rPr lang="en-US" sz="1400" dirty="0"/>
              <a:t>Structural economic challenges    </a:t>
            </a:r>
          </a:p>
        </p:txBody>
      </p:sp>
      <p:graphicFrame>
        <p:nvGraphicFramePr>
          <p:cNvPr id="7" name="Chart 6">
            <a:extLst>
              <a:ext uri="{FF2B5EF4-FFF2-40B4-BE49-F238E27FC236}">
                <a16:creationId xmlns:a16="http://schemas.microsoft.com/office/drawing/2014/main" id="{FC6EC5CC-D2B3-7EEC-9DBD-DC9EC8760059}"/>
              </a:ext>
            </a:extLst>
          </p:cNvPr>
          <p:cNvGraphicFramePr>
            <a:graphicFrameLocks/>
          </p:cNvGraphicFramePr>
          <p:nvPr>
            <p:extLst>
              <p:ext uri="{D42A27DB-BD31-4B8C-83A1-F6EECF244321}">
                <p14:modId xmlns:p14="http://schemas.microsoft.com/office/powerpoint/2010/main" val="3599978137"/>
              </p:ext>
            </p:extLst>
          </p:nvPr>
        </p:nvGraphicFramePr>
        <p:xfrm>
          <a:off x="3897086" y="2221809"/>
          <a:ext cx="5030220" cy="4040678"/>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241367E4-58FB-6245-8F06-8464BB3B6311}"/>
              </a:ext>
            </a:extLst>
          </p:cNvPr>
          <p:cNvSpPr txBox="1"/>
          <p:nvPr/>
        </p:nvSpPr>
        <p:spPr>
          <a:xfrm>
            <a:off x="4005943" y="1544584"/>
            <a:ext cx="4778827" cy="677225"/>
          </a:xfrm>
          <a:prstGeom prst="rect">
            <a:avLst/>
          </a:prstGeom>
          <a:noFill/>
        </p:spPr>
        <p:txBody>
          <a:bodyPr wrap="square" lIns="0" tIns="0" rIns="0" bIns="0" rtlCol="0" anchor="t"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ea typeface="Soleil" charset="0"/>
                <a:cs typeface="Soleil" charset="0"/>
              </a:rPr>
              <a:t>Three-Year Average Annual Growth</a:t>
            </a:r>
          </a:p>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ea typeface="Soleil" charset="0"/>
                <a:cs typeface="Soleil" charset="0"/>
              </a:rPr>
              <a:t>General Fund vs. Personnel Costs</a:t>
            </a:r>
          </a:p>
        </p:txBody>
      </p:sp>
    </p:spTree>
    <p:extLst>
      <p:ext uri="{BB962C8B-B14F-4D97-AF65-F5344CB8AC3E}">
        <p14:creationId xmlns:p14="http://schemas.microsoft.com/office/powerpoint/2010/main" val="3071451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33ADF-449E-EC1B-5071-8C9067F02061}"/>
              </a:ext>
            </a:extLst>
          </p:cNvPr>
          <p:cNvSpPr>
            <a:spLocks noGrp="1"/>
          </p:cNvSpPr>
          <p:nvPr>
            <p:ph type="title"/>
          </p:nvPr>
        </p:nvSpPr>
        <p:spPr/>
        <p:txBody>
          <a:bodyPr/>
          <a:lstStyle/>
          <a:p>
            <a:r>
              <a:rPr lang="en-US" dirty="0"/>
              <a:t>Historical Revenue Trends </a:t>
            </a:r>
          </a:p>
        </p:txBody>
      </p:sp>
      <p:sp>
        <p:nvSpPr>
          <p:cNvPr id="3" name="Text Placeholder 2">
            <a:extLst>
              <a:ext uri="{FF2B5EF4-FFF2-40B4-BE49-F238E27FC236}">
                <a16:creationId xmlns:a16="http://schemas.microsoft.com/office/drawing/2014/main" id="{ADA4F9A3-A1E6-EFA2-85A9-DBF094511E3B}"/>
              </a:ext>
            </a:extLst>
          </p:cNvPr>
          <p:cNvSpPr>
            <a:spLocks noGrp="1"/>
          </p:cNvSpPr>
          <p:nvPr>
            <p:ph type="body" sz="quarter" idx="10"/>
          </p:nvPr>
        </p:nvSpPr>
        <p:spPr>
          <a:xfrm>
            <a:off x="451485" y="1313729"/>
            <a:ext cx="8229600" cy="600891"/>
          </a:xfrm>
        </p:spPr>
        <p:txBody>
          <a:bodyPr/>
          <a:lstStyle/>
          <a:p>
            <a:pPr>
              <a:buFont typeface="Wingdings" panose="05000000000000000000" pitchFamily="2" charset="2"/>
              <a:buChar char="§"/>
            </a:pPr>
            <a:r>
              <a:rPr lang="en-US" sz="1400" dirty="0"/>
              <a:t>Contextualize revenue trends </a:t>
            </a:r>
          </a:p>
          <a:p>
            <a:pPr>
              <a:buFont typeface="Wingdings" panose="05000000000000000000" pitchFamily="2" charset="2"/>
              <a:buChar char="§"/>
            </a:pPr>
            <a:r>
              <a:rPr lang="en-US" sz="1400" dirty="0"/>
              <a:t>The figure below details a client’s real estate tax revenues between 2013 and 2023</a:t>
            </a:r>
          </a:p>
          <a:p>
            <a:pPr lvl="1">
              <a:buFont typeface="Arial" panose="020B0604020202020204" pitchFamily="34" charset="0"/>
              <a:buChar char="−"/>
            </a:pPr>
            <a:r>
              <a:rPr lang="en-US" sz="1400" dirty="0"/>
              <a:t>That tax base has been flat since the City’s reassessment in 2013 with the growth of just 0.5% per year over the last decade</a:t>
            </a:r>
          </a:p>
          <a:p>
            <a:pPr lvl="1">
              <a:buFont typeface="Arial" panose="020B0604020202020204" pitchFamily="34" charset="0"/>
              <a:buChar char="−"/>
            </a:pPr>
            <a:r>
              <a:rPr lang="en-US" sz="1400" dirty="0"/>
              <a:t>As a result of a flat tax base, the City’s real estate tax revenue generally does not grow unless the City adjusts its rates</a:t>
            </a:r>
          </a:p>
          <a:p>
            <a:pPr lvl="1">
              <a:buFont typeface="Wingdings" panose="05000000000000000000" pitchFamily="2" charset="2"/>
              <a:buChar char="§"/>
            </a:pPr>
            <a:endParaRPr lang="en-US" sz="1400" dirty="0"/>
          </a:p>
          <a:p>
            <a:pPr lvl="1">
              <a:buFont typeface="Wingdings" panose="05000000000000000000" pitchFamily="2" charset="2"/>
              <a:buChar char="§"/>
            </a:pPr>
            <a:endParaRPr lang="en-US" sz="1400" dirty="0"/>
          </a:p>
        </p:txBody>
      </p:sp>
      <p:graphicFrame>
        <p:nvGraphicFramePr>
          <p:cNvPr id="5" name="Chart 4">
            <a:extLst>
              <a:ext uri="{FF2B5EF4-FFF2-40B4-BE49-F238E27FC236}">
                <a16:creationId xmlns:a16="http://schemas.microsoft.com/office/drawing/2014/main" id="{A7267178-3EEE-861B-85E7-D33528512ADD}"/>
              </a:ext>
            </a:extLst>
          </p:cNvPr>
          <p:cNvGraphicFramePr>
            <a:graphicFrameLocks/>
          </p:cNvGraphicFramePr>
          <p:nvPr>
            <p:extLst>
              <p:ext uri="{D42A27DB-BD31-4B8C-83A1-F6EECF244321}">
                <p14:modId xmlns:p14="http://schemas.microsoft.com/office/powerpoint/2010/main" val="3211830546"/>
              </p:ext>
            </p:extLst>
          </p:nvPr>
        </p:nvGraphicFramePr>
        <p:xfrm>
          <a:off x="752372" y="3494231"/>
          <a:ext cx="7552858" cy="3109564"/>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5">
            <a:extLst>
              <a:ext uri="{FF2B5EF4-FFF2-40B4-BE49-F238E27FC236}">
                <a16:creationId xmlns:a16="http://schemas.microsoft.com/office/drawing/2014/main" id="{BFFD54CD-BA49-8481-E142-3FA919F25BF9}"/>
              </a:ext>
            </a:extLst>
          </p:cNvPr>
          <p:cNvSpPr txBox="1"/>
          <p:nvPr/>
        </p:nvSpPr>
        <p:spPr>
          <a:xfrm>
            <a:off x="1167461" y="3171486"/>
            <a:ext cx="6722679" cy="322745"/>
          </a:xfrm>
          <a:prstGeom prst="rect">
            <a:avLst/>
          </a:prstGeom>
          <a:noFill/>
        </p:spPr>
        <p:txBody>
          <a:bodyPr wrap="square" lIns="0" tIns="0" rIns="0" bIns="0" rtlCol="0" anchor="t" anchorCtr="0">
            <a:no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ea typeface="Soleil" charset="0"/>
                <a:cs typeface="Soleil" charset="0"/>
              </a:rPr>
              <a:t>Real Estate Tax Collection and Tax Rate</a:t>
            </a:r>
          </a:p>
        </p:txBody>
      </p:sp>
      <p:sp>
        <p:nvSpPr>
          <p:cNvPr id="11" name="Rectangle 10">
            <a:extLst>
              <a:ext uri="{FF2B5EF4-FFF2-40B4-BE49-F238E27FC236}">
                <a16:creationId xmlns:a16="http://schemas.microsoft.com/office/drawing/2014/main" id="{C3D8DFAD-86D5-724D-52E1-938599FE5EBD}"/>
              </a:ext>
            </a:extLst>
          </p:cNvPr>
          <p:cNvSpPr/>
          <p:nvPr/>
        </p:nvSpPr>
        <p:spPr>
          <a:xfrm>
            <a:off x="2630104" y="3655604"/>
            <a:ext cx="617620" cy="266498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1000" dirty="0">
              <a:latin typeface="Arial Regular" charset="0"/>
              <a:ea typeface="Arial Regular" charset="0"/>
              <a:cs typeface="Arial Regular" charset="0"/>
            </a:endParaRPr>
          </a:p>
        </p:txBody>
      </p:sp>
      <p:sp>
        <p:nvSpPr>
          <p:cNvPr id="13" name="Rectangle 12">
            <a:extLst>
              <a:ext uri="{FF2B5EF4-FFF2-40B4-BE49-F238E27FC236}">
                <a16:creationId xmlns:a16="http://schemas.microsoft.com/office/drawing/2014/main" id="{35E8A559-4641-441A-ECBC-17F265CC9124}"/>
              </a:ext>
            </a:extLst>
          </p:cNvPr>
          <p:cNvSpPr/>
          <p:nvPr/>
        </p:nvSpPr>
        <p:spPr>
          <a:xfrm>
            <a:off x="5587468" y="3655604"/>
            <a:ext cx="617620" cy="266498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1000" dirty="0">
              <a:latin typeface="Arial Regular" charset="0"/>
              <a:ea typeface="Arial Regular" charset="0"/>
              <a:cs typeface="Arial Regular" charset="0"/>
            </a:endParaRPr>
          </a:p>
        </p:txBody>
      </p:sp>
      <p:sp>
        <p:nvSpPr>
          <p:cNvPr id="14" name="TextBox 13">
            <a:extLst>
              <a:ext uri="{FF2B5EF4-FFF2-40B4-BE49-F238E27FC236}">
                <a16:creationId xmlns:a16="http://schemas.microsoft.com/office/drawing/2014/main" id="{02EDDB9E-DF17-7B0E-49E3-8DB7FFADAC3D}"/>
              </a:ext>
            </a:extLst>
          </p:cNvPr>
          <p:cNvSpPr txBox="1"/>
          <p:nvPr/>
        </p:nvSpPr>
        <p:spPr>
          <a:xfrm>
            <a:off x="7759954" y="3332858"/>
            <a:ext cx="1263347" cy="361936"/>
          </a:xfrm>
          <a:prstGeom prst="rect">
            <a:avLst/>
          </a:prstGeom>
          <a:noFill/>
        </p:spPr>
        <p:txBody>
          <a:bodyPr wrap="square" lIns="0" tIns="0" rIns="0" bIns="0" rtlCol="0" anchor="t"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900" dirty="0">
                <a:solidFill>
                  <a:schemeClr val="tx2"/>
                </a:solidFill>
                <a:ea typeface="Soleil" charset="0"/>
                <a:cs typeface="Soleil" charset="0"/>
              </a:rPr>
              <a:t>Millage Rate</a:t>
            </a:r>
          </a:p>
          <a:p>
            <a:pPr marL="0" marR="0" indent="0" algn="ctr" defTabSz="914400" rtl="0" eaLnBrk="1" fontAlgn="auto" latinLnBrk="0" hangingPunct="1">
              <a:lnSpc>
                <a:spcPct val="100000"/>
              </a:lnSpc>
              <a:spcBef>
                <a:spcPts val="0"/>
              </a:spcBef>
              <a:spcAft>
                <a:spcPts val="0"/>
              </a:spcAft>
              <a:buClrTx/>
              <a:buSzTx/>
              <a:buFontTx/>
              <a:buNone/>
              <a:tabLst/>
            </a:pPr>
            <a:r>
              <a:rPr lang="en-US" sz="900" dirty="0">
                <a:solidFill>
                  <a:schemeClr val="tx2"/>
                </a:solidFill>
                <a:ea typeface="Soleil" charset="0"/>
                <a:cs typeface="Soleil" charset="0"/>
              </a:rPr>
              <a:t>(per $1,000 of AV)</a:t>
            </a:r>
          </a:p>
        </p:txBody>
      </p:sp>
    </p:spTree>
    <p:extLst>
      <p:ext uri="{BB962C8B-B14F-4D97-AF65-F5344CB8AC3E}">
        <p14:creationId xmlns:p14="http://schemas.microsoft.com/office/powerpoint/2010/main" val="4059723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058BF-7913-41EA-2CC0-81A1008D46E7}"/>
              </a:ext>
            </a:extLst>
          </p:cNvPr>
          <p:cNvSpPr>
            <a:spLocks noGrp="1"/>
          </p:cNvSpPr>
          <p:nvPr>
            <p:ph type="title"/>
          </p:nvPr>
        </p:nvSpPr>
        <p:spPr/>
        <p:txBody>
          <a:bodyPr/>
          <a:lstStyle/>
          <a:p>
            <a:r>
              <a:rPr lang="en-US" dirty="0"/>
              <a:t>Fund Balances &amp; Baseline Forecast </a:t>
            </a:r>
          </a:p>
        </p:txBody>
      </p:sp>
      <p:sp>
        <p:nvSpPr>
          <p:cNvPr id="3" name="Text Placeholder 2">
            <a:extLst>
              <a:ext uri="{FF2B5EF4-FFF2-40B4-BE49-F238E27FC236}">
                <a16:creationId xmlns:a16="http://schemas.microsoft.com/office/drawing/2014/main" id="{655C0788-CF52-D93B-0590-96DE7E08A462}"/>
              </a:ext>
            </a:extLst>
          </p:cNvPr>
          <p:cNvSpPr>
            <a:spLocks noGrp="1"/>
          </p:cNvSpPr>
          <p:nvPr>
            <p:ph type="body" sz="quarter" idx="10"/>
          </p:nvPr>
        </p:nvSpPr>
        <p:spPr>
          <a:xfrm>
            <a:off x="450850" y="1554481"/>
            <a:ext cx="8229600" cy="568234"/>
          </a:xfrm>
        </p:spPr>
        <p:txBody>
          <a:bodyPr/>
          <a:lstStyle/>
          <a:p>
            <a:pPr>
              <a:buFont typeface="Wingdings" panose="05000000000000000000" pitchFamily="2" charset="2"/>
              <a:buChar char="§"/>
            </a:pPr>
            <a:r>
              <a:rPr lang="en-US" sz="1400" dirty="0"/>
              <a:t>If possible, present findings from multi-year baseline forecasts </a:t>
            </a:r>
          </a:p>
          <a:p>
            <a:pPr>
              <a:buFont typeface="Wingdings" panose="05000000000000000000" pitchFamily="2" charset="2"/>
              <a:buChar char="§"/>
            </a:pPr>
            <a:r>
              <a:rPr lang="en-US" sz="1400" dirty="0"/>
              <a:t>The figure below summarizes the output of a multi-year projection model, which was presented in an “Ability-to-pay” arbitration hearing  </a:t>
            </a:r>
          </a:p>
        </p:txBody>
      </p:sp>
      <p:graphicFrame>
        <p:nvGraphicFramePr>
          <p:cNvPr id="7" name="Chart 6">
            <a:extLst>
              <a:ext uri="{FF2B5EF4-FFF2-40B4-BE49-F238E27FC236}">
                <a16:creationId xmlns:a16="http://schemas.microsoft.com/office/drawing/2014/main" id="{2CCBA717-88A4-253F-E3F3-C1B60609BD82}"/>
              </a:ext>
            </a:extLst>
          </p:cNvPr>
          <p:cNvGraphicFramePr>
            <a:graphicFrameLocks/>
          </p:cNvGraphicFramePr>
          <p:nvPr>
            <p:extLst>
              <p:ext uri="{D42A27DB-BD31-4B8C-83A1-F6EECF244321}">
                <p14:modId xmlns:p14="http://schemas.microsoft.com/office/powerpoint/2010/main" val="2362151392"/>
              </p:ext>
            </p:extLst>
          </p:nvPr>
        </p:nvGraphicFramePr>
        <p:xfrm>
          <a:off x="1097043" y="3073007"/>
          <a:ext cx="7183210" cy="2987674"/>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5">
            <a:extLst>
              <a:ext uri="{FF2B5EF4-FFF2-40B4-BE49-F238E27FC236}">
                <a16:creationId xmlns:a16="http://schemas.microsoft.com/office/drawing/2014/main" id="{C731FAC7-8EC6-14A9-295B-16CC4BC97B73}"/>
              </a:ext>
            </a:extLst>
          </p:cNvPr>
          <p:cNvSpPr txBox="1"/>
          <p:nvPr/>
        </p:nvSpPr>
        <p:spPr>
          <a:xfrm>
            <a:off x="1204310" y="2686101"/>
            <a:ext cx="6722679" cy="322745"/>
          </a:xfrm>
          <a:prstGeom prst="rect">
            <a:avLst/>
          </a:prstGeom>
          <a:noFill/>
        </p:spPr>
        <p:txBody>
          <a:bodyPr wrap="square" lIns="0" tIns="0" rIns="0" bIns="0" rtlCol="0" anchor="t" anchorCtr="0">
            <a:no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ea typeface="Soleil" charset="0"/>
                <a:cs typeface="Soleil" charset="0"/>
              </a:rPr>
              <a:t>General Fund Surplus / (Deficits) in $ Millions</a:t>
            </a:r>
          </a:p>
        </p:txBody>
      </p:sp>
    </p:spTree>
    <p:extLst>
      <p:ext uri="{BB962C8B-B14F-4D97-AF65-F5344CB8AC3E}">
        <p14:creationId xmlns:p14="http://schemas.microsoft.com/office/powerpoint/2010/main" val="1733313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3617A-68FE-4527-9E0D-A818A082A306}"/>
              </a:ext>
            </a:extLst>
          </p:cNvPr>
          <p:cNvSpPr>
            <a:spLocks noGrp="1"/>
          </p:cNvSpPr>
          <p:nvPr>
            <p:ph type="title"/>
          </p:nvPr>
        </p:nvSpPr>
        <p:spPr/>
        <p:txBody>
          <a:bodyPr/>
          <a:lstStyle/>
          <a:p>
            <a:r>
              <a:rPr lang="en-US" dirty="0"/>
              <a:t>Compensation Perspectives </a:t>
            </a:r>
          </a:p>
        </p:txBody>
      </p:sp>
      <p:sp>
        <p:nvSpPr>
          <p:cNvPr id="3" name="Text Placeholder 2">
            <a:extLst>
              <a:ext uri="{FF2B5EF4-FFF2-40B4-BE49-F238E27FC236}">
                <a16:creationId xmlns:a16="http://schemas.microsoft.com/office/drawing/2014/main" id="{E4CB9C4F-B5CE-48B1-A2F7-A6CD9A6F50BE}"/>
              </a:ext>
            </a:extLst>
          </p:cNvPr>
          <p:cNvSpPr>
            <a:spLocks noGrp="1"/>
          </p:cNvSpPr>
          <p:nvPr>
            <p:ph type="body" sz="quarter" idx="10"/>
          </p:nvPr>
        </p:nvSpPr>
        <p:spPr>
          <a:xfrm>
            <a:off x="451485" y="1501214"/>
            <a:ext cx="8426185" cy="4549819"/>
          </a:xfrm>
        </p:spPr>
        <p:txBody>
          <a:bodyPr/>
          <a:lstStyle/>
          <a:p>
            <a:pPr>
              <a:buFont typeface="Wingdings" panose="05000000000000000000" pitchFamily="2" charset="2"/>
              <a:buChar char="§"/>
            </a:pPr>
            <a:r>
              <a:rPr lang="en-US" sz="1400" dirty="0"/>
              <a:t>The total cost of compensation goes beyond just “base” pay.  Consider accounting for these additional costs in comparability analyses:</a:t>
            </a:r>
          </a:p>
          <a:p>
            <a:pPr lvl="1">
              <a:buFont typeface="Arial" panose="020B0604020202020204" pitchFamily="34" charset="0"/>
              <a:buChar char="‒"/>
            </a:pPr>
            <a:r>
              <a:rPr lang="en-US" sz="1400" dirty="0"/>
              <a:t>Longevity</a:t>
            </a:r>
          </a:p>
          <a:p>
            <a:pPr lvl="1">
              <a:buFont typeface="Arial" panose="020B0604020202020204" pitchFamily="34" charset="0"/>
              <a:buChar char="‒"/>
            </a:pPr>
            <a:r>
              <a:rPr lang="en-US" sz="1400" dirty="0"/>
              <a:t>Holiday Pay, Shift Differential, Uniform Allowance, Scheduled Overtime, Certification/Training Pay, Education Pay, etc. </a:t>
            </a:r>
          </a:p>
          <a:p>
            <a:pPr lvl="1">
              <a:buFont typeface="Arial" panose="020B0604020202020204" pitchFamily="34" charset="0"/>
              <a:buChar char="‒"/>
            </a:pPr>
            <a:r>
              <a:rPr lang="en-US" sz="1400" dirty="0"/>
              <a:t>Leave </a:t>
            </a:r>
          </a:p>
          <a:p>
            <a:pPr lvl="1">
              <a:buFont typeface="Arial" panose="020B0604020202020204" pitchFamily="34" charset="0"/>
              <a:buChar char="‒"/>
            </a:pPr>
            <a:r>
              <a:rPr lang="en-US" sz="1400" dirty="0"/>
              <a:t>Health</a:t>
            </a:r>
          </a:p>
          <a:p>
            <a:pPr lvl="1">
              <a:buFont typeface="Arial" panose="020B0604020202020204" pitchFamily="34" charset="0"/>
              <a:buChar char="‒"/>
            </a:pPr>
            <a:r>
              <a:rPr lang="en-US" sz="1400" dirty="0"/>
              <a:t>Pension/Retirement </a:t>
            </a:r>
          </a:p>
          <a:p>
            <a:pPr>
              <a:buFont typeface="Wingdings" panose="05000000000000000000" pitchFamily="2" charset="2"/>
              <a:buChar char="§"/>
            </a:pPr>
            <a:r>
              <a:rPr lang="en-US" sz="1400" dirty="0"/>
              <a:t>Once a more complete picture of compensation is developed, consider using a career-average analysis over an illustrative 25- or 30-year career that provides insights in career junctures where your jurisdiction may lead or lag the market </a:t>
            </a:r>
          </a:p>
        </p:txBody>
      </p:sp>
    </p:spTree>
    <p:extLst>
      <p:ext uri="{BB962C8B-B14F-4D97-AF65-F5344CB8AC3E}">
        <p14:creationId xmlns:p14="http://schemas.microsoft.com/office/powerpoint/2010/main" val="35970722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Total Cost of Employment </a:t>
            </a:r>
          </a:p>
        </p:txBody>
      </p:sp>
      <p:sp>
        <p:nvSpPr>
          <p:cNvPr id="3" name="Content Placeholder 2"/>
          <p:cNvSpPr>
            <a:spLocks noGrp="1"/>
          </p:cNvSpPr>
          <p:nvPr>
            <p:ph idx="1"/>
          </p:nvPr>
        </p:nvSpPr>
        <p:spPr>
          <a:xfrm>
            <a:off x="516877" y="1385198"/>
            <a:ext cx="8251449" cy="1331024"/>
          </a:xfrm>
        </p:spPr>
        <p:txBody>
          <a:bodyPr/>
          <a:lstStyle/>
          <a:p>
            <a:pPr>
              <a:buFont typeface="Wingdings" panose="05000000000000000000" pitchFamily="2" charset="2"/>
              <a:buChar char="§"/>
            </a:pPr>
            <a:r>
              <a:rPr lang="en-US" sz="1400" dirty="0"/>
              <a:t>Even if not subject to bargaining, show the “full cost” of employment – provides additional context and perspective for the arbitrator to consider </a:t>
            </a:r>
          </a:p>
          <a:p>
            <a:pPr>
              <a:buFont typeface="Wingdings" panose="05000000000000000000" pitchFamily="2" charset="2"/>
              <a:buChar char="§"/>
            </a:pPr>
            <a:r>
              <a:rPr lang="en-US" sz="1400" dirty="0"/>
              <a:t>While the average cost of wages earned per bargaining unit member total </a:t>
            </a:r>
            <a:r>
              <a:rPr lang="en-US" sz="1400" b="1" dirty="0">
                <a:solidFill>
                  <a:srgbClr val="002060"/>
                </a:solidFill>
              </a:rPr>
              <a:t>$121,266</a:t>
            </a:r>
            <a:r>
              <a:rPr lang="en-US" sz="1400" dirty="0"/>
              <a:t> in the graphic below, the total employment cost per member </a:t>
            </a:r>
            <a:r>
              <a:rPr lang="en-US" sz="1400" dirty="0">
                <a:solidFill>
                  <a:schemeClr val="tx2"/>
                </a:solidFill>
              </a:rPr>
              <a:t>exceeds </a:t>
            </a:r>
            <a:r>
              <a:rPr lang="en-US" sz="1400" b="1" dirty="0">
                <a:solidFill>
                  <a:srgbClr val="002060"/>
                </a:solidFill>
              </a:rPr>
              <a:t>$177,000 </a:t>
            </a:r>
            <a:r>
              <a:rPr lang="en-US" sz="1400" dirty="0">
                <a:solidFill>
                  <a:schemeClr val="tx2"/>
                </a:solidFill>
              </a:rPr>
              <a:t>with the addition of health benefits, retirement, and FICA</a:t>
            </a:r>
            <a:endParaRPr lang="en-US" sz="1400" dirty="0">
              <a:solidFill>
                <a:srgbClr val="FF0000"/>
              </a:solidFill>
            </a:endParaRPr>
          </a:p>
        </p:txBody>
      </p:sp>
      <p:graphicFrame>
        <p:nvGraphicFramePr>
          <p:cNvPr id="8" name="Chart 7">
            <a:extLst>
              <a:ext uri="{FF2B5EF4-FFF2-40B4-BE49-F238E27FC236}">
                <a16:creationId xmlns:a16="http://schemas.microsoft.com/office/drawing/2014/main" id="{A5A75A28-4544-A739-8317-EFA44D76A9C2}"/>
              </a:ext>
            </a:extLst>
          </p:cNvPr>
          <p:cNvGraphicFramePr>
            <a:graphicFrameLocks/>
          </p:cNvGraphicFramePr>
          <p:nvPr/>
        </p:nvGraphicFramePr>
        <p:xfrm>
          <a:off x="2068934" y="2856247"/>
          <a:ext cx="5006131" cy="2915765"/>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F5BCA1A6-CFF5-5E48-4023-839EA065FAEA}"/>
              </a:ext>
            </a:extLst>
          </p:cNvPr>
          <p:cNvSpPr txBox="1"/>
          <p:nvPr/>
        </p:nvSpPr>
        <p:spPr>
          <a:xfrm>
            <a:off x="516877" y="5772012"/>
            <a:ext cx="663470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Average health benefits cost uses a weighted average of bargaining unit health plan enrollment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solidFill>
                  <a:schemeClr val="tx2"/>
                </a:solidFill>
                <a:latin typeface="Arial" panose="020B0604020202020204" pitchFamily="34" charset="0"/>
                <a:cs typeface="Arial" panose="020B0604020202020204" pitchFamily="34" charset="0"/>
              </a:rPr>
              <a:t>Excludes members with less than 1 YOS</a:t>
            </a:r>
          </a:p>
          <a:p>
            <a:pPr>
              <a:defRPr/>
            </a:pPr>
            <a:r>
              <a:rPr lang="en-US" sz="800" dirty="0">
                <a:solidFill>
                  <a:schemeClr val="tx2"/>
                </a:solidFill>
                <a:ea typeface="Soleil" charset="0"/>
                <a:cs typeface="Soleil" charset="0"/>
              </a:rPr>
              <a:t>Average earnings includes average premium for members who received premium pay and average overtime for those who received overtime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4DC9652B-A533-CAE5-B4C4-CCAAC3DFDF79}"/>
              </a:ext>
            </a:extLst>
          </p:cNvPr>
          <p:cNvSpPr txBox="1"/>
          <p:nvPr/>
        </p:nvSpPr>
        <p:spPr>
          <a:xfrm>
            <a:off x="6232478" y="3932067"/>
            <a:ext cx="587230" cy="249298"/>
          </a:xfrm>
          <a:prstGeom prst="rect">
            <a:avLst/>
          </a:prstGeom>
          <a:noFill/>
        </p:spPr>
        <p:txBody>
          <a:bodyPr wrap="squar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r>
              <a:rPr lang="en-US" sz="1050" b="1" dirty="0">
                <a:solidFill>
                  <a:srgbClr val="002060"/>
                </a:solidFill>
                <a:ea typeface="Soleil" charset="0"/>
                <a:cs typeface="Soleil" charset="0"/>
              </a:rPr>
              <a:t>$177,138</a:t>
            </a:r>
          </a:p>
        </p:txBody>
      </p:sp>
    </p:spTree>
    <p:extLst>
      <p:ext uri="{BB962C8B-B14F-4D97-AF65-F5344CB8AC3E}">
        <p14:creationId xmlns:p14="http://schemas.microsoft.com/office/powerpoint/2010/main" val="40522888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BB746-7153-7347-4DB6-44296B21D5D6}"/>
              </a:ext>
            </a:extLst>
          </p:cNvPr>
          <p:cNvSpPr>
            <a:spLocks noGrp="1"/>
          </p:cNvSpPr>
          <p:nvPr>
            <p:ph type="title"/>
          </p:nvPr>
        </p:nvSpPr>
        <p:spPr/>
        <p:txBody>
          <a:bodyPr/>
          <a:lstStyle/>
          <a:p>
            <a:r>
              <a:rPr lang="en-US" dirty="0"/>
              <a:t>Look for the Compensation “Christmas Tree”</a:t>
            </a:r>
          </a:p>
        </p:txBody>
      </p:sp>
      <p:sp>
        <p:nvSpPr>
          <p:cNvPr id="3" name="Text Placeholder 2">
            <a:extLst>
              <a:ext uri="{FF2B5EF4-FFF2-40B4-BE49-F238E27FC236}">
                <a16:creationId xmlns:a16="http://schemas.microsoft.com/office/drawing/2014/main" id="{FBE954EA-BFF2-5B6A-A8DA-A216DFC6DA88}"/>
              </a:ext>
            </a:extLst>
          </p:cNvPr>
          <p:cNvSpPr>
            <a:spLocks noGrp="1"/>
          </p:cNvSpPr>
          <p:nvPr>
            <p:ph type="body" sz="quarter" idx="10"/>
          </p:nvPr>
        </p:nvSpPr>
        <p:spPr>
          <a:xfrm>
            <a:off x="450849" y="1554480"/>
            <a:ext cx="3471446" cy="555057"/>
          </a:xfrm>
        </p:spPr>
        <p:txBody>
          <a:bodyPr/>
          <a:lstStyle/>
          <a:p>
            <a:pPr>
              <a:buFont typeface="Wingdings" panose="05000000000000000000" pitchFamily="2" charset="2"/>
              <a:buChar char="§"/>
            </a:pPr>
            <a:r>
              <a:rPr lang="en-US" sz="1400" dirty="0"/>
              <a:t>Additional pay premiums and allowances are like ornaments on a Christmas tree</a:t>
            </a:r>
          </a:p>
          <a:p>
            <a:pPr lvl="1">
              <a:buFont typeface="Arial" panose="020B0604020202020204" pitchFamily="34" charset="0"/>
              <a:buChar char="−"/>
            </a:pPr>
            <a:r>
              <a:rPr lang="en-US" sz="1400" dirty="0"/>
              <a:t>Especially in public safety positions</a:t>
            </a:r>
          </a:p>
          <a:p>
            <a:pPr>
              <a:buFont typeface="Wingdings" panose="05000000000000000000" pitchFamily="2" charset="2"/>
              <a:buChar char="§"/>
            </a:pPr>
            <a:r>
              <a:rPr lang="en-US" sz="1400" dirty="0"/>
              <a:t>Make sure to account for these forms of compensation in your benchmarking </a:t>
            </a:r>
          </a:p>
        </p:txBody>
      </p:sp>
      <p:graphicFrame>
        <p:nvGraphicFramePr>
          <p:cNvPr id="9" name="Table 8">
            <a:extLst>
              <a:ext uri="{FF2B5EF4-FFF2-40B4-BE49-F238E27FC236}">
                <a16:creationId xmlns:a16="http://schemas.microsoft.com/office/drawing/2014/main" id="{02DAE3F3-2163-E64E-ED8A-84B61A8B53DB}"/>
              </a:ext>
            </a:extLst>
          </p:cNvPr>
          <p:cNvGraphicFramePr>
            <a:graphicFrameLocks noGrp="1"/>
          </p:cNvGraphicFramePr>
          <p:nvPr>
            <p:extLst>
              <p:ext uri="{D42A27DB-BD31-4B8C-83A1-F6EECF244321}">
                <p14:modId xmlns:p14="http://schemas.microsoft.com/office/powerpoint/2010/main" val="3914064989"/>
              </p:ext>
            </p:extLst>
          </p:nvPr>
        </p:nvGraphicFramePr>
        <p:xfrm>
          <a:off x="5520791" y="1612916"/>
          <a:ext cx="3085326" cy="4787881"/>
        </p:xfrm>
        <a:graphic>
          <a:graphicData uri="http://schemas.openxmlformats.org/drawingml/2006/table">
            <a:tbl>
              <a:tblPr firstRow="1" lastRow="1">
                <a:tableStyleId>{7DF18680-E054-41AD-8BC1-D1AEF772440D}</a:tableStyleId>
              </a:tblPr>
              <a:tblGrid>
                <a:gridCol w="1972390">
                  <a:extLst>
                    <a:ext uri="{9D8B030D-6E8A-4147-A177-3AD203B41FA5}">
                      <a16:colId xmlns:a16="http://schemas.microsoft.com/office/drawing/2014/main" val="20000"/>
                    </a:ext>
                  </a:extLst>
                </a:gridCol>
                <a:gridCol w="1112936">
                  <a:extLst>
                    <a:ext uri="{9D8B030D-6E8A-4147-A177-3AD203B41FA5}">
                      <a16:colId xmlns:a16="http://schemas.microsoft.com/office/drawing/2014/main" val="20002"/>
                    </a:ext>
                  </a:extLst>
                </a:gridCol>
              </a:tblGrid>
              <a:tr h="508855">
                <a:tc>
                  <a:txBody>
                    <a:bodyPr/>
                    <a:lstStyle/>
                    <a:p>
                      <a:pPr algn="ctr" fontAlgn="b"/>
                      <a:r>
                        <a:rPr lang="en-US" sz="1000" u="none" strike="noStrike" dirty="0">
                          <a:effectLst/>
                        </a:rPr>
                        <a:t>Average Earnings</a:t>
                      </a:r>
                      <a:endParaRPr lang="en-US" sz="10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chemeClr val="accent5"/>
                      </a:solidFill>
                      <a:prstDash val="solid"/>
                      <a:round/>
                      <a:headEnd type="none" w="med" len="med"/>
                      <a:tailEnd type="none" w="med" len="med"/>
                    </a:lnL>
                    <a:lnT w="12700" cap="flat" cmpd="sng" algn="ctr">
                      <a:solidFill>
                        <a:schemeClr val="accent5"/>
                      </a:solidFill>
                      <a:prstDash val="solid"/>
                      <a:round/>
                      <a:headEnd type="none" w="med" len="med"/>
                      <a:tailEnd type="none" w="med" len="med"/>
                    </a:lnT>
                  </a:tcPr>
                </a:tc>
                <a:tc>
                  <a:txBody>
                    <a:bodyPr/>
                    <a:lstStyle/>
                    <a:p>
                      <a:pPr algn="ctr" fontAlgn="b"/>
                      <a:r>
                        <a:rPr lang="en-US" sz="1000" u="none" strike="noStrike" dirty="0">
                          <a:effectLst/>
                        </a:rPr>
                        <a:t>Fire </a:t>
                      </a:r>
                    </a:p>
                    <a:p>
                      <a:pPr algn="ctr" fontAlgn="b"/>
                      <a:r>
                        <a:rPr lang="en-US" sz="1000" u="none" strike="noStrike" dirty="0">
                          <a:effectLst/>
                        </a:rPr>
                        <a:t>Engineer</a:t>
                      </a:r>
                      <a:endParaRPr lang="en-US" sz="1000" b="1" i="0" u="none" strike="noStrike" dirty="0">
                        <a:solidFill>
                          <a:srgbClr val="FFFFFF"/>
                        </a:solidFill>
                        <a:effectLst/>
                        <a:latin typeface="Arial" panose="020B0604020202020204" pitchFamily="34" charset="0"/>
                        <a:cs typeface="Arial" panose="020B0604020202020204" pitchFamily="34" charset="0"/>
                      </a:endParaRPr>
                    </a:p>
                  </a:txBody>
                  <a:tcPr marL="9525" marR="9525" marT="9525" marB="0" anchor="ctr">
                    <a:lnR w="12700" cap="flat" cmpd="sng" algn="ctr">
                      <a:solidFill>
                        <a:schemeClr val="accent5"/>
                      </a:solidFill>
                      <a:prstDash val="solid"/>
                      <a:round/>
                      <a:headEnd type="none" w="med" len="med"/>
                      <a:tailEnd type="none" w="med" len="med"/>
                    </a:lnR>
                    <a:lnT w="12700" cap="flat" cmpd="sng" algn="ctr">
                      <a:solidFill>
                        <a:schemeClr val="accent5"/>
                      </a:solidFill>
                      <a:prstDash val="solid"/>
                      <a:round/>
                      <a:headEnd type="none" w="med" len="med"/>
                      <a:tailEnd type="none" w="med" len="med"/>
                    </a:lnT>
                  </a:tcPr>
                </a:tc>
                <a:extLst>
                  <a:ext uri="{0D108BD9-81ED-4DB2-BD59-A6C34878D82A}">
                    <a16:rowId xmlns:a16="http://schemas.microsoft.com/office/drawing/2014/main" val="10000"/>
                  </a:ext>
                </a:extLst>
              </a:tr>
              <a:tr h="323933">
                <a:tc>
                  <a:txBody>
                    <a:bodyPr/>
                    <a:lstStyle/>
                    <a:p>
                      <a:pPr algn="l" fontAlgn="b"/>
                      <a:r>
                        <a:rPr lang="en-US" sz="1000" b="1" i="0" u="none" strike="noStrike" dirty="0">
                          <a:solidFill>
                            <a:schemeClr val="tx2"/>
                          </a:solidFill>
                          <a:effectLst/>
                          <a:latin typeface="Arial" panose="020B0604020202020204" pitchFamily="34" charset="0"/>
                        </a:rPr>
                        <a:t>Base Pay</a:t>
                      </a:r>
                    </a:p>
                  </a:txBody>
                  <a:tcPr marT="0" marB="0" anchor="ctr">
                    <a:lnL w="12700" cap="flat" cmpd="sng" algn="ctr">
                      <a:solidFill>
                        <a:schemeClr val="accent5"/>
                      </a:solidFill>
                      <a:prstDash val="solid"/>
                      <a:round/>
                      <a:headEnd type="none" w="med" len="med"/>
                      <a:tailEnd type="none" w="med" len="med"/>
                    </a:lnL>
                  </a:tcPr>
                </a:tc>
                <a:tc>
                  <a:txBody>
                    <a:bodyPr/>
                    <a:lstStyle/>
                    <a:p>
                      <a:pPr algn="ctr" fontAlgn="b"/>
                      <a:r>
                        <a:rPr lang="en-US" sz="1000" b="1" i="0" u="none" strike="noStrike" dirty="0">
                          <a:solidFill>
                            <a:schemeClr val="tx2"/>
                          </a:solidFill>
                          <a:effectLst/>
                          <a:latin typeface="Arial" panose="020B0604020202020204" pitchFamily="34" charset="0"/>
                        </a:rPr>
                        <a:t>$65,288</a:t>
                      </a:r>
                    </a:p>
                  </a:txBody>
                  <a:tcPr marL="0" marR="0" marT="0" marB="0" anchor="ctr">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10001"/>
                  </a:ext>
                </a:extLst>
              </a:tr>
              <a:tr h="323933">
                <a:tc>
                  <a:txBody>
                    <a:bodyPr/>
                    <a:lstStyle/>
                    <a:p>
                      <a:pPr algn="l" fontAlgn="b"/>
                      <a:r>
                        <a:rPr lang="en-US" sz="1000" b="0" i="1" u="none" strike="noStrike" dirty="0">
                          <a:solidFill>
                            <a:schemeClr val="tx2"/>
                          </a:solidFill>
                          <a:effectLst>
                            <a:outerShdw blurRad="38100" dist="38100" dir="2700000" algn="tl">
                              <a:srgbClr val="000000">
                                <a:alpha val="43137"/>
                              </a:srgbClr>
                            </a:outerShdw>
                          </a:effectLst>
                          <a:latin typeface="Arial" panose="020B0604020202020204" pitchFamily="34" charset="0"/>
                        </a:rPr>
                        <a:t>Longevity</a:t>
                      </a:r>
                    </a:p>
                  </a:txBody>
                  <a:tcPr marT="0" marB="0" anchor="ctr">
                    <a:lnL w="12700" cap="flat" cmpd="sng" algn="ctr">
                      <a:solidFill>
                        <a:schemeClr val="accent5"/>
                      </a:solidFill>
                      <a:prstDash val="solid"/>
                      <a:round/>
                      <a:headEnd type="none" w="med" len="med"/>
                      <a:tailEnd type="none" w="med" len="med"/>
                    </a:lnL>
                  </a:tcPr>
                </a:tc>
                <a:tc>
                  <a:txBody>
                    <a:bodyPr/>
                    <a:lstStyle/>
                    <a:p>
                      <a:pPr algn="ctr" fontAlgn="b"/>
                      <a:r>
                        <a:rPr lang="en-US" sz="1000" b="0" i="1" u="none" strike="noStrike" dirty="0">
                          <a:solidFill>
                            <a:schemeClr val="tx2"/>
                          </a:solidFill>
                          <a:effectLst>
                            <a:outerShdw blurRad="38100" dist="38100" dir="2700000" algn="tl">
                              <a:srgbClr val="000000">
                                <a:alpha val="43137"/>
                              </a:srgbClr>
                            </a:outerShdw>
                          </a:effectLst>
                          <a:latin typeface="Arial" panose="020B0604020202020204" pitchFamily="34" charset="0"/>
                        </a:rPr>
                        <a:t>$5,798</a:t>
                      </a:r>
                    </a:p>
                  </a:txBody>
                  <a:tcPr marL="0" marR="0" marT="0" marB="0" anchor="ctr">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10002"/>
                  </a:ext>
                </a:extLst>
              </a:tr>
              <a:tr h="363000">
                <a:tc>
                  <a:txBody>
                    <a:bodyPr/>
                    <a:lstStyle/>
                    <a:p>
                      <a:pPr algn="l" fontAlgn="b"/>
                      <a:r>
                        <a:rPr lang="en-US" sz="1000" b="0" i="1" u="none" strike="noStrike" dirty="0">
                          <a:solidFill>
                            <a:schemeClr val="tx2"/>
                          </a:solidFill>
                          <a:effectLst>
                            <a:outerShdw blurRad="38100" dist="38100" dir="2700000" algn="tl">
                              <a:srgbClr val="000000">
                                <a:alpha val="43137"/>
                              </a:srgbClr>
                            </a:outerShdw>
                          </a:effectLst>
                          <a:latin typeface="Arial" panose="020B0604020202020204" pitchFamily="34" charset="0"/>
                        </a:rPr>
                        <a:t>Fire Certification Pay</a:t>
                      </a:r>
                    </a:p>
                  </a:txBody>
                  <a:tcPr marT="0" marB="0" anchor="ctr">
                    <a:lnL w="12700" cap="flat" cmpd="sng" algn="ctr">
                      <a:solidFill>
                        <a:schemeClr val="accent5"/>
                      </a:solidFill>
                      <a:prstDash val="solid"/>
                      <a:round/>
                      <a:headEnd type="none" w="med" len="med"/>
                      <a:tailEnd type="none" w="med" len="med"/>
                    </a:lnL>
                  </a:tcPr>
                </a:tc>
                <a:tc>
                  <a:txBody>
                    <a:bodyPr/>
                    <a:lstStyle/>
                    <a:p>
                      <a:pPr algn="ctr" fontAlgn="b"/>
                      <a:r>
                        <a:rPr lang="en-US" sz="1000" b="0" i="1" u="none" strike="noStrike" dirty="0">
                          <a:solidFill>
                            <a:schemeClr val="tx2"/>
                          </a:solidFill>
                          <a:effectLst>
                            <a:outerShdw blurRad="38100" dist="38100" dir="2700000" algn="tl">
                              <a:srgbClr val="000000">
                                <a:alpha val="43137"/>
                              </a:srgbClr>
                            </a:outerShdw>
                          </a:effectLst>
                          <a:latin typeface="Arial" panose="020B0604020202020204" pitchFamily="34" charset="0"/>
                        </a:rPr>
                        <a:t>$1,297</a:t>
                      </a:r>
                    </a:p>
                  </a:txBody>
                  <a:tcPr marL="0" marR="0" marT="0" marB="0" anchor="ctr">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10003"/>
                  </a:ext>
                </a:extLst>
              </a:tr>
              <a:tr h="375059">
                <a:tc>
                  <a:txBody>
                    <a:bodyPr/>
                    <a:lstStyle/>
                    <a:p>
                      <a:pPr algn="l" fontAlgn="b"/>
                      <a:r>
                        <a:rPr lang="en-US" sz="1000" b="0" i="1" u="none" strike="noStrike" dirty="0">
                          <a:solidFill>
                            <a:schemeClr val="tx2"/>
                          </a:solidFill>
                          <a:effectLst>
                            <a:outerShdw blurRad="38100" dist="38100" dir="2700000" algn="tl">
                              <a:srgbClr val="000000">
                                <a:alpha val="43137"/>
                              </a:srgbClr>
                            </a:outerShdw>
                          </a:effectLst>
                          <a:latin typeface="Arial" panose="020B0604020202020204" pitchFamily="34" charset="0"/>
                        </a:rPr>
                        <a:t>EMT/Paramedic Certification</a:t>
                      </a:r>
                    </a:p>
                  </a:txBody>
                  <a:tcPr marT="0" marB="0" anchor="ctr">
                    <a:lnL w="12700" cap="flat" cmpd="sng" algn="ctr">
                      <a:solidFill>
                        <a:schemeClr val="accent5"/>
                      </a:solidFill>
                      <a:prstDash val="solid"/>
                      <a:round/>
                      <a:headEnd type="none" w="med" len="med"/>
                      <a:tailEnd type="none" w="med" len="med"/>
                    </a:lnL>
                  </a:tcPr>
                </a:tc>
                <a:tc>
                  <a:txBody>
                    <a:bodyPr/>
                    <a:lstStyle/>
                    <a:p>
                      <a:pPr algn="ctr" fontAlgn="b"/>
                      <a:r>
                        <a:rPr lang="en-US" sz="1000" b="0" i="1" u="none" strike="noStrike" dirty="0">
                          <a:solidFill>
                            <a:schemeClr val="tx2"/>
                          </a:solidFill>
                          <a:effectLst>
                            <a:outerShdw blurRad="38100" dist="38100" dir="2700000" algn="tl">
                              <a:srgbClr val="000000">
                                <a:alpha val="43137"/>
                              </a:srgbClr>
                            </a:outerShdw>
                          </a:effectLst>
                          <a:latin typeface="Arial" panose="020B0604020202020204" pitchFamily="34" charset="0"/>
                        </a:rPr>
                        <a:t>$3,122</a:t>
                      </a:r>
                    </a:p>
                  </a:txBody>
                  <a:tcPr marL="0" marR="0" marT="0" marB="0" anchor="ctr">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10004"/>
                  </a:ext>
                </a:extLst>
              </a:tr>
              <a:tr h="363000">
                <a:tc>
                  <a:txBody>
                    <a:bodyPr/>
                    <a:lstStyle/>
                    <a:p>
                      <a:pPr algn="l" fontAlgn="b"/>
                      <a:r>
                        <a:rPr lang="en-US" sz="1000" b="0" i="0" u="none" strike="noStrike" dirty="0">
                          <a:solidFill>
                            <a:schemeClr val="tx2"/>
                          </a:solidFill>
                          <a:effectLst/>
                          <a:latin typeface="Arial" panose="020B0604020202020204" pitchFamily="34" charset="0"/>
                        </a:rPr>
                        <a:t>Clothing Allowance</a:t>
                      </a:r>
                    </a:p>
                  </a:txBody>
                  <a:tcPr marT="0" marB="0" anchor="ctr">
                    <a:lnL w="12700" cap="flat" cmpd="sng" algn="ctr">
                      <a:solidFill>
                        <a:schemeClr val="accent5"/>
                      </a:solidFill>
                      <a:prstDash val="solid"/>
                      <a:round/>
                      <a:headEnd type="none" w="med" len="med"/>
                      <a:tailEnd type="none" w="med" len="med"/>
                    </a:lnL>
                  </a:tcPr>
                </a:tc>
                <a:tc>
                  <a:txBody>
                    <a:bodyPr/>
                    <a:lstStyle/>
                    <a:p>
                      <a:pPr algn="ctr" fontAlgn="b"/>
                      <a:r>
                        <a:rPr lang="en-US" sz="1000" b="0" i="0" u="none" strike="noStrike" dirty="0">
                          <a:solidFill>
                            <a:schemeClr val="tx2"/>
                          </a:solidFill>
                          <a:effectLst/>
                          <a:latin typeface="Arial" panose="020B0604020202020204" pitchFamily="34" charset="0"/>
                        </a:rPr>
                        <a:t>$720</a:t>
                      </a:r>
                    </a:p>
                  </a:txBody>
                  <a:tcPr marL="0" marR="0" marT="0" marB="0" anchor="ctr">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10005"/>
                  </a:ext>
                </a:extLst>
              </a:tr>
              <a:tr h="363000">
                <a:tc>
                  <a:txBody>
                    <a:bodyPr/>
                    <a:lstStyle/>
                    <a:p>
                      <a:pPr algn="l" fontAlgn="b"/>
                      <a:r>
                        <a:rPr lang="en-US" sz="1000" b="0" i="0" u="none" strike="noStrike" dirty="0">
                          <a:solidFill>
                            <a:schemeClr val="tx2"/>
                          </a:solidFill>
                          <a:effectLst/>
                          <a:latin typeface="Arial" panose="020B0604020202020204" pitchFamily="34" charset="0"/>
                        </a:rPr>
                        <a:t>Overtime</a:t>
                      </a:r>
                    </a:p>
                  </a:txBody>
                  <a:tcPr marT="0" marB="0" anchor="ctr">
                    <a:lnL w="12700" cap="flat" cmpd="sng" algn="ctr">
                      <a:solidFill>
                        <a:schemeClr val="accent5"/>
                      </a:solidFill>
                      <a:prstDash val="solid"/>
                      <a:round/>
                      <a:headEnd type="none" w="med" len="med"/>
                      <a:tailEnd type="none" w="med" len="med"/>
                    </a:lnL>
                  </a:tcPr>
                </a:tc>
                <a:tc>
                  <a:txBody>
                    <a:bodyPr/>
                    <a:lstStyle/>
                    <a:p>
                      <a:pPr algn="ctr" fontAlgn="b"/>
                      <a:r>
                        <a:rPr lang="en-US" sz="1000" b="0" i="0" u="none" strike="noStrike">
                          <a:solidFill>
                            <a:schemeClr val="tx2"/>
                          </a:solidFill>
                          <a:effectLst/>
                          <a:latin typeface="Arial" panose="020B0604020202020204" pitchFamily="34" charset="0"/>
                        </a:rPr>
                        <a:t>$18,004</a:t>
                      </a:r>
                    </a:p>
                  </a:txBody>
                  <a:tcPr marL="0" marR="0" marT="0" marB="0" anchor="ctr">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10006"/>
                  </a:ext>
                </a:extLst>
              </a:tr>
              <a:tr h="363000">
                <a:tc>
                  <a:txBody>
                    <a:bodyPr/>
                    <a:lstStyle/>
                    <a:p>
                      <a:pPr algn="l" fontAlgn="b"/>
                      <a:r>
                        <a:rPr lang="en-US" sz="1000" b="0" i="0" u="none" strike="noStrike" dirty="0">
                          <a:solidFill>
                            <a:schemeClr val="tx2"/>
                          </a:solidFill>
                          <a:effectLst/>
                          <a:latin typeface="Arial" panose="020B0604020202020204" pitchFamily="34" charset="0"/>
                        </a:rPr>
                        <a:t>Holiday Premium</a:t>
                      </a:r>
                    </a:p>
                  </a:txBody>
                  <a:tcPr marT="0" marB="0" anchor="ctr">
                    <a:lnL w="12700" cap="flat" cmpd="sng" algn="ctr">
                      <a:solidFill>
                        <a:schemeClr val="accent5"/>
                      </a:solidFill>
                      <a:prstDash val="solid"/>
                      <a:round/>
                      <a:headEnd type="none" w="med" len="med"/>
                      <a:tailEnd type="none" w="med" len="med"/>
                    </a:lnL>
                  </a:tcPr>
                </a:tc>
                <a:tc>
                  <a:txBody>
                    <a:bodyPr/>
                    <a:lstStyle/>
                    <a:p>
                      <a:pPr algn="ctr" fontAlgn="b"/>
                      <a:r>
                        <a:rPr lang="en-US" sz="1000" b="0" i="0" u="none" strike="noStrike" dirty="0">
                          <a:solidFill>
                            <a:schemeClr val="tx2"/>
                          </a:solidFill>
                          <a:effectLst/>
                          <a:latin typeface="Arial" panose="020B0604020202020204" pitchFamily="34" charset="0"/>
                        </a:rPr>
                        <a:t>$560</a:t>
                      </a:r>
                    </a:p>
                  </a:txBody>
                  <a:tcPr marL="0" marR="0" marT="0" marB="0" anchor="ctr">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10007"/>
                  </a:ext>
                </a:extLst>
              </a:tr>
              <a:tr h="323933">
                <a:tc>
                  <a:txBody>
                    <a:bodyPr/>
                    <a:lstStyle/>
                    <a:p>
                      <a:pPr algn="l" fontAlgn="b"/>
                      <a:r>
                        <a:rPr lang="en-US" sz="1000" b="0" i="0" u="none" strike="noStrike" dirty="0">
                          <a:solidFill>
                            <a:schemeClr val="tx2"/>
                          </a:solidFill>
                          <a:effectLst/>
                          <a:latin typeface="Arial" panose="020B0604020202020204" pitchFamily="34" charset="0"/>
                        </a:rPr>
                        <a:t>High Class Pay</a:t>
                      </a:r>
                    </a:p>
                  </a:txBody>
                  <a:tcPr marT="0" marB="0" anchor="ctr">
                    <a:lnL w="12700" cap="flat" cmpd="sng" algn="ctr">
                      <a:solidFill>
                        <a:schemeClr val="accent5"/>
                      </a:solidFill>
                      <a:prstDash val="solid"/>
                      <a:round/>
                      <a:headEnd type="none" w="med" len="med"/>
                      <a:tailEnd type="none" w="med" len="med"/>
                    </a:lnL>
                  </a:tcPr>
                </a:tc>
                <a:tc>
                  <a:txBody>
                    <a:bodyPr/>
                    <a:lstStyle/>
                    <a:p>
                      <a:pPr algn="ctr" fontAlgn="b"/>
                      <a:r>
                        <a:rPr lang="en-US" sz="1000" b="0" i="0" u="none" strike="noStrike" dirty="0">
                          <a:solidFill>
                            <a:schemeClr val="tx2"/>
                          </a:solidFill>
                          <a:effectLst/>
                          <a:latin typeface="Arial" panose="020B0604020202020204" pitchFamily="34" charset="0"/>
                        </a:rPr>
                        <a:t>$683</a:t>
                      </a:r>
                    </a:p>
                  </a:txBody>
                  <a:tcPr marL="0" marR="0" marT="0" marB="0" anchor="ctr">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10008"/>
                  </a:ext>
                </a:extLst>
              </a:tr>
              <a:tr h="323933">
                <a:tc>
                  <a:txBody>
                    <a:bodyPr/>
                    <a:lstStyle/>
                    <a:p>
                      <a:pPr algn="l" fontAlgn="b"/>
                      <a:r>
                        <a:rPr lang="en-US" sz="1000" b="0" i="0" u="none" strike="noStrike" dirty="0">
                          <a:solidFill>
                            <a:schemeClr val="tx2"/>
                          </a:solidFill>
                          <a:effectLst/>
                          <a:latin typeface="Arial" panose="020B0604020202020204" pitchFamily="34" charset="0"/>
                        </a:rPr>
                        <a:t>Education Pay</a:t>
                      </a:r>
                    </a:p>
                  </a:txBody>
                  <a:tcPr marT="0" marB="0" anchor="ctr">
                    <a:lnL w="12700" cap="flat" cmpd="sng" algn="ctr">
                      <a:solidFill>
                        <a:schemeClr val="accent5"/>
                      </a:solidFill>
                      <a:prstDash val="solid"/>
                      <a:round/>
                      <a:headEnd type="none" w="med" len="med"/>
                      <a:tailEnd type="none" w="med" len="med"/>
                    </a:lnL>
                  </a:tcPr>
                </a:tc>
                <a:tc>
                  <a:txBody>
                    <a:bodyPr/>
                    <a:lstStyle/>
                    <a:p>
                      <a:pPr algn="ctr" fontAlgn="b"/>
                      <a:r>
                        <a:rPr lang="en-US" sz="1000" b="0" i="0" u="none" strike="noStrike" dirty="0">
                          <a:solidFill>
                            <a:schemeClr val="tx2"/>
                          </a:solidFill>
                          <a:effectLst/>
                          <a:latin typeface="Arial" panose="020B0604020202020204" pitchFamily="34" charset="0"/>
                        </a:rPr>
                        <a:t>$1,540</a:t>
                      </a:r>
                    </a:p>
                  </a:txBody>
                  <a:tcPr marL="0" marR="0" marT="0" marB="0" anchor="ctr">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10009"/>
                  </a:ext>
                </a:extLst>
              </a:tr>
              <a:tr h="323933">
                <a:tc>
                  <a:txBody>
                    <a:bodyPr/>
                    <a:lstStyle/>
                    <a:p>
                      <a:pPr algn="l" fontAlgn="b"/>
                      <a:r>
                        <a:rPr lang="en-US" sz="1000" b="0" i="0" u="none" strike="noStrike" dirty="0">
                          <a:solidFill>
                            <a:schemeClr val="tx2"/>
                          </a:solidFill>
                          <a:effectLst/>
                          <a:latin typeface="Arial" panose="020B0604020202020204" pitchFamily="34" charset="0"/>
                        </a:rPr>
                        <a:t>Leave Buy Back</a:t>
                      </a:r>
                    </a:p>
                  </a:txBody>
                  <a:tcPr marT="0" marB="0" anchor="ctr">
                    <a:lnL w="12700" cap="flat" cmpd="sng" algn="ctr">
                      <a:solidFill>
                        <a:schemeClr val="accent5"/>
                      </a:solidFill>
                      <a:prstDash val="solid"/>
                      <a:round/>
                      <a:headEnd type="none" w="med" len="med"/>
                      <a:tailEnd type="none" w="med" len="med"/>
                    </a:lnL>
                  </a:tcPr>
                </a:tc>
                <a:tc>
                  <a:txBody>
                    <a:bodyPr/>
                    <a:lstStyle/>
                    <a:p>
                      <a:pPr algn="ctr" fontAlgn="b"/>
                      <a:r>
                        <a:rPr lang="en-US" sz="1000" b="0" i="0" u="none" strike="noStrike" dirty="0">
                          <a:solidFill>
                            <a:schemeClr val="tx2"/>
                          </a:solidFill>
                          <a:effectLst/>
                          <a:latin typeface="Arial" panose="020B0604020202020204" pitchFamily="34" charset="0"/>
                        </a:rPr>
                        <a:t>$3,248</a:t>
                      </a:r>
                    </a:p>
                  </a:txBody>
                  <a:tcPr marL="0" marR="0" marT="0" marB="0" anchor="ctr">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10010"/>
                  </a:ext>
                </a:extLst>
              </a:tr>
              <a:tr h="323933">
                <a:tc>
                  <a:txBody>
                    <a:bodyPr/>
                    <a:lstStyle/>
                    <a:p>
                      <a:pPr algn="l" fontAlgn="b"/>
                      <a:r>
                        <a:rPr lang="en-US" sz="1000" b="0" i="0" u="none" strike="noStrike" dirty="0">
                          <a:solidFill>
                            <a:schemeClr val="tx2"/>
                          </a:solidFill>
                          <a:effectLst/>
                          <a:latin typeface="Arial" panose="020B0604020202020204" pitchFamily="34" charset="0"/>
                        </a:rPr>
                        <a:t>Other Compensation</a:t>
                      </a:r>
                    </a:p>
                  </a:txBody>
                  <a:tcPr marT="0" marB="0" anchor="ctr">
                    <a:lnL w="12700" cap="flat" cmpd="sng" algn="ctr">
                      <a:solidFill>
                        <a:schemeClr val="accent5"/>
                      </a:solidFill>
                      <a:prstDash val="solid"/>
                      <a:round/>
                      <a:headEnd type="none" w="med" len="med"/>
                      <a:tailEnd type="none" w="med" len="med"/>
                    </a:lnL>
                  </a:tcPr>
                </a:tc>
                <a:tc>
                  <a:txBody>
                    <a:bodyPr/>
                    <a:lstStyle/>
                    <a:p>
                      <a:pPr algn="ctr" fontAlgn="b"/>
                      <a:r>
                        <a:rPr lang="en-US" sz="1000" b="0" i="0" u="none" strike="noStrike" dirty="0">
                          <a:solidFill>
                            <a:schemeClr val="tx2"/>
                          </a:solidFill>
                          <a:effectLst/>
                          <a:latin typeface="Arial" panose="020B0604020202020204" pitchFamily="34" charset="0"/>
                        </a:rPr>
                        <a:t>$684</a:t>
                      </a:r>
                    </a:p>
                  </a:txBody>
                  <a:tcPr marL="0" marR="0" marT="0" marB="0" anchor="ctr">
                    <a:lnR w="12700" cap="flat" cmpd="sng" algn="ctr">
                      <a:solidFill>
                        <a:schemeClr val="accent5"/>
                      </a:solidFill>
                      <a:prstDash val="solid"/>
                      <a:round/>
                      <a:headEnd type="none" w="med" len="med"/>
                      <a:tailEnd type="none" w="med" len="med"/>
                    </a:lnR>
                  </a:tcPr>
                </a:tc>
                <a:extLst>
                  <a:ext uri="{0D108BD9-81ED-4DB2-BD59-A6C34878D82A}">
                    <a16:rowId xmlns:a16="http://schemas.microsoft.com/office/drawing/2014/main" val="10011"/>
                  </a:ext>
                </a:extLst>
              </a:tr>
              <a:tr h="508369">
                <a:tc>
                  <a:txBody>
                    <a:bodyPr/>
                    <a:lstStyle/>
                    <a:p>
                      <a:pPr algn="l" fontAlgn="b"/>
                      <a:r>
                        <a:rPr lang="en-US" sz="1000" b="1" i="0" u="none" strike="noStrike" dirty="0">
                          <a:solidFill>
                            <a:schemeClr val="bg1"/>
                          </a:solidFill>
                          <a:effectLst/>
                          <a:latin typeface="Arial" panose="020B0604020202020204" pitchFamily="34" charset="0"/>
                        </a:rPr>
                        <a:t>Total</a:t>
                      </a:r>
                    </a:p>
                  </a:txBody>
                  <a:tcPr marT="0" marB="0" anchor="ctr">
                    <a:lnL w="12700" cap="flat" cmpd="sng" algn="ctr">
                      <a:solidFill>
                        <a:schemeClr val="accent5"/>
                      </a:solidFill>
                      <a:prstDash val="solid"/>
                      <a:round/>
                      <a:headEnd type="none" w="med" len="med"/>
                      <a:tailEnd type="none" w="med" len="med"/>
                    </a:lnL>
                    <a:lnB w="12700" cap="flat" cmpd="sng" algn="ctr">
                      <a:solidFill>
                        <a:schemeClr val="accent5"/>
                      </a:solidFill>
                      <a:prstDash val="solid"/>
                      <a:round/>
                      <a:headEnd type="none" w="med" len="med"/>
                      <a:tailEnd type="none" w="med" len="med"/>
                    </a:lnB>
                  </a:tcPr>
                </a:tc>
                <a:tc>
                  <a:txBody>
                    <a:bodyPr/>
                    <a:lstStyle/>
                    <a:p>
                      <a:pPr algn="ctr" fontAlgn="b"/>
                      <a:r>
                        <a:rPr lang="en-US" sz="1000" b="1" i="0" u="none" strike="noStrike" dirty="0">
                          <a:solidFill>
                            <a:schemeClr val="bg2"/>
                          </a:solidFill>
                          <a:effectLst/>
                          <a:latin typeface="Arial" panose="020B0604020202020204" pitchFamily="34" charset="0"/>
                        </a:rPr>
                        <a:t>$100,944</a:t>
                      </a:r>
                    </a:p>
                  </a:txBody>
                  <a:tcPr marL="0" marR="0" marT="0" marB="0" anchor="ctr">
                    <a:lnR w="12700" cap="flat" cmpd="sng" algn="ctr">
                      <a:solidFill>
                        <a:schemeClr val="accent5"/>
                      </a:solidFill>
                      <a:prstDash val="solid"/>
                      <a:round/>
                      <a:headEnd type="none" w="med" len="med"/>
                      <a:tailEnd type="none" w="med" len="med"/>
                    </a:lnR>
                    <a:lnB w="12700"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11" name="Rectangle 10">
            <a:extLst>
              <a:ext uri="{FF2B5EF4-FFF2-40B4-BE49-F238E27FC236}">
                <a16:creationId xmlns:a16="http://schemas.microsoft.com/office/drawing/2014/main" id="{C56F3550-BA63-67AE-007C-477AEB303767}"/>
              </a:ext>
            </a:extLst>
          </p:cNvPr>
          <p:cNvSpPr/>
          <p:nvPr/>
        </p:nvSpPr>
        <p:spPr>
          <a:xfrm>
            <a:off x="5520791" y="2462462"/>
            <a:ext cx="3085326" cy="107482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1000" dirty="0">
              <a:latin typeface="Arial Regular" charset="0"/>
              <a:ea typeface="Arial Regular" charset="0"/>
              <a:cs typeface="Arial Regular" charset="0"/>
            </a:endParaRPr>
          </a:p>
        </p:txBody>
      </p:sp>
      <p:pic>
        <p:nvPicPr>
          <p:cNvPr id="12" name="Picture 11" descr="Clark Griswold Christmas tree">
            <a:extLst>
              <a:ext uri="{FF2B5EF4-FFF2-40B4-BE49-F238E27FC236}">
                <a16:creationId xmlns:a16="http://schemas.microsoft.com/office/drawing/2014/main" id="{DF427CB1-62A2-3A85-0790-FB61B2FC0490}"/>
              </a:ext>
            </a:extLst>
          </p:cNvPr>
          <p:cNvPicPr>
            <a:picLocks noChangeAspect="1"/>
          </p:cNvPicPr>
          <p:nvPr/>
        </p:nvPicPr>
        <p:blipFill>
          <a:blip r:embed="rId2"/>
          <a:srcRect l="36959"/>
          <a:stretch>
            <a:fillRect/>
          </a:stretch>
        </p:blipFill>
        <p:spPr>
          <a:xfrm>
            <a:off x="796241" y="3277157"/>
            <a:ext cx="3126054" cy="2802800"/>
          </a:xfrm>
          <a:prstGeom prst="rect">
            <a:avLst/>
          </a:prstGeom>
          <a:ln>
            <a:noFill/>
          </a:ln>
          <a:effectLst>
            <a:softEdge rad="112500"/>
          </a:effectLst>
        </p:spPr>
      </p:pic>
    </p:spTree>
    <p:extLst>
      <p:ext uri="{BB962C8B-B14F-4D97-AF65-F5344CB8AC3E}">
        <p14:creationId xmlns:p14="http://schemas.microsoft.com/office/powerpoint/2010/main" val="4864432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3617A-68FE-4527-9E0D-A818A082A306}"/>
              </a:ext>
            </a:extLst>
          </p:cNvPr>
          <p:cNvSpPr>
            <a:spLocks noGrp="1"/>
          </p:cNvSpPr>
          <p:nvPr>
            <p:ph type="title"/>
          </p:nvPr>
        </p:nvSpPr>
        <p:spPr>
          <a:xfrm>
            <a:off x="451485" y="1006088"/>
            <a:ext cx="8154632" cy="443198"/>
          </a:xfrm>
        </p:spPr>
        <p:txBody>
          <a:bodyPr/>
          <a:lstStyle/>
          <a:p>
            <a:r>
              <a:rPr lang="en-US" dirty="0"/>
              <a:t>Total Direct Cash Compensation</a:t>
            </a:r>
            <a:br>
              <a:rPr lang="en-US" dirty="0"/>
            </a:br>
            <a:r>
              <a:rPr lang="en-US" sz="1400" i="1" dirty="0"/>
              <a:t>City of “Springfield” – Twenty Five-Year Career Average</a:t>
            </a:r>
          </a:p>
        </p:txBody>
      </p:sp>
      <p:graphicFrame>
        <p:nvGraphicFramePr>
          <p:cNvPr id="6" name="Table 5">
            <a:extLst>
              <a:ext uri="{FF2B5EF4-FFF2-40B4-BE49-F238E27FC236}">
                <a16:creationId xmlns:a16="http://schemas.microsoft.com/office/drawing/2014/main" id="{5CA8EA16-B5F6-0B90-FA2D-C01497C23464}"/>
              </a:ext>
            </a:extLst>
          </p:cNvPr>
          <p:cNvGraphicFramePr>
            <a:graphicFrameLocks noGrp="1"/>
          </p:cNvGraphicFramePr>
          <p:nvPr>
            <p:extLst>
              <p:ext uri="{D42A27DB-BD31-4B8C-83A1-F6EECF244321}">
                <p14:modId xmlns:p14="http://schemas.microsoft.com/office/powerpoint/2010/main" val="3374144438"/>
              </p:ext>
            </p:extLst>
          </p:nvPr>
        </p:nvGraphicFramePr>
        <p:xfrm>
          <a:off x="451485" y="1579040"/>
          <a:ext cx="8519460" cy="4631106"/>
        </p:xfrm>
        <a:graphic>
          <a:graphicData uri="http://schemas.openxmlformats.org/drawingml/2006/table">
            <a:tbl>
              <a:tblPr/>
              <a:tblGrid>
                <a:gridCol w="542053">
                  <a:extLst>
                    <a:ext uri="{9D8B030D-6E8A-4147-A177-3AD203B41FA5}">
                      <a16:colId xmlns:a16="http://schemas.microsoft.com/office/drawing/2014/main" val="1144495307"/>
                    </a:ext>
                  </a:extLst>
                </a:gridCol>
                <a:gridCol w="580771">
                  <a:extLst>
                    <a:ext uri="{9D8B030D-6E8A-4147-A177-3AD203B41FA5}">
                      <a16:colId xmlns:a16="http://schemas.microsoft.com/office/drawing/2014/main" val="4192121432"/>
                    </a:ext>
                  </a:extLst>
                </a:gridCol>
                <a:gridCol w="568972">
                  <a:extLst>
                    <a:ext uri="{9D8B030D-6E8A-4147-A177-3AD203B41FA5}">
                      <a16:colId xmlns:a16="http://schemas.microsoft.com/office/drawing/2014/main" val="4177143377"/>
                    </a:ext>
                  </a:extLst>
                </a:gridCol>
                <a:gridCol w="568972">
                  <a:extLst>
                    <a:ext uri="{9D8B030D-6E8A-4147-A177-3AD203B41FA5}">
                      <a16:colId xmlns:a16="http://schemas.microsoft.com/office/drawing/2014/main" val="392457213"/>
                    </a:ext>
                  </a:extLst>
                </a:gridCol>
                <a:gridCol w="568972">
                  <a:extLst>
                    <a:ext uri="{9D8B030D-6E8A-4147-A177-3AD203B41FA5}">
                      <a16:colId xmlns:a16="http://schemas.microsoft.com/office/drawing/2014/main" val="928243207"/>
                    </a:ext>
                  </a:extLst>
                </a:gridCol>
                <a:gridCol w="568972">
                  <a:extLst>
                    <a:ext uri="{9D8B030D-6E8A-4147-A177-3AD203B41FA5}">
                      <a16:colId xmlns:a16="http://schemas.microsoft.com/office/drawing/2014/main" val="4079944847"/>
                    </a:ext>
                  </a:extLst>
                </a:gridCol>
                <a:gridCol w="568972">
                  <a:extLst>
                    <a:ext uri="{9D8B030D-6E8A-4147-A177-3AD203B41FA5}">
                      <a16:colId xmlns:a16="http://schemas.microsoft.com/office/drawing/2014/main" val="3446071755"/>
                    </a:ext>
                  </a:extLst>
                </a:gridCol>
                <a:gridCol w="568972">
                  <a:extLst>
                    <a:ext uri="{9D8B030D-6E8A-4147-A177-3AD203B41FA5}">
                      <a16:colId xmlns:a16="http://schemas.microsoft.com/office/drawing/2014/main" val="458747444"/>
                    </a:ext>
                  </a:extLst>
                </a:gridCol>
                <a:gridCol w="568972">
                  <a:extLst>
                    <a:ext uri="{9D8B030D-6E8A-4147-A177-3AD203B41FA5}">
                      <a16:colId xmlns:a16="http://schemas.microsoft.com/office/drawing/2014/main" val="2515842098"/>
                    </a:ext>
                  </a:extLst>
                </a:gridCol>
                <a:gridCol w="568972">
                  <a:extLst>
                    <a:ext uri="{9D8B030D-6E8A-4147-A177-3AD203B41FA5}">
                      <a16:colId xmlns:a16="http://schemas.microsoft.com/office/drawing/2014/main" val="2239184009"/>
                    </a:ext>
                  </a:extLst>
                </a:gridCol>
                <a:gridCol w="568972">
                  <a:extLst>
                    <a:ext uri="{9D8B030D-6E8A-4147-A177-3AD203B41FA5}">
                      <a16:colId xmlns:a16="http://schemas.microsoft.com/office/drawing/2014/main" val="1811577011"/>
                    </a:ext>
                  </a:extLst>
                </a:gridCol>
                <a:gridCol w="568972">
                  <a:extLst>
                    <a:ext uri="{9D8B030D-6E8A-4147-A177-3AD203B41FA5}">
                      <a16:colId xmlns:a16="http://schemas.microsoft.com/office/drawing/2014/main" val="4212038153"/>
                    </a:ext>
                  </a:extLst>
                </a:gridCol>
                <a:gridCol w="568972">
                  <a:extLst>
                    <a:ext uri="{9D8B030D-6E8A-4147-A177-3AD203B41FA5}">
                      <a16:colId xmlns:a16="http://schemas.microsoft.com/office/drawing/2014/main" val="1225645441"/>
                    </a:ext>
                  </a:extLst>
                </a:gridCol>
                <a:gridCol w="568972">
                  <a:extLst>
                    <a:ext uri="{9D8B030D-6E8A-4147-A177-3AD203B41FA5}">
                      <a16:colId xmlns:a16="http://schemas.microsoft.com/office/drawing/2014/main" val="1164497223"/>
                    </a:ext>
                  </a:extLst>
                </a:gridCol>
                <a:gridCol w="568972">
                  <a:extLst>
                    <a:ext uri="{9D8B030D-6E8A-4147-A177-3AD203B41FA5}">
                      <a16:colId xmlns:a16="http://schemas.microsoft.com/office/drawing/2014/main" val="346978708"/>
                    </a:ext>
                  </a:extLst>
                </a:gridCol>
              </a:tblGrid>
              <a:tr h="440872">
                <a:tc>
                  <a:txBody>
                    <a:bodyPr/>
                    <a:lstStyle/>
                    <a:p>
                      <a:pPr algn="ctr" fontAlgn="ctr">
                        <a:buNone/>
                      </a:pPr>
                      <a:r>
                        <a:rPr lang="en-US" sz="800" b="1" i="0" u="none" strike="noStrike" dirty="0">
                          <a:solidFill>
                            <a:srgbClr val="FFFFFF"/>
                          </a:solidFill>
                          <a:effectLst/>
                          <a:latin typeface="Arial" panose="020B0604020202020204" pitchFamily="34" charset="0"/>
                        </a:rPr>
                        <a:t>Year</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Arial" panose="020B0604020202020204" pitchFamily="34" charset="0"/>
                        </a:rPr>
                        <a:t>Springfield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Arial" panose="020B0604020202020204" pitchFamily="34" charset="0"/>
                        </a:rPr>
                        <a:t>City #1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Arial" panose="020B0604020202020204" pitchFamily="34" charset="0"/>
                        </a:rPr>
                        <a:t>City #2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Arial" panose="020B0604020202020204" pitchFamily="34" charset="0"/>
                        </a:rPr>
                        <a:t>City #3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Arial" panose="020B0604020202020204" pitchFamily="34" charset="0"/>
                        </a:rPr>
                        <a:t>City #4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Arial" panose="020B0604020202020204" pitchFamily="34" charset="0"/>
                        </a:rPr>
                        <a:t>City #5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Arial" panose="020B0604020202020204" pitchFamily="34" charset="0"/>
                        </a:rPr>
                        <a:t>City #6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Arial" panose="020B0604020202020204" pitchFamily="34" charset="0"/>
                        </a:rPr>
                        <a:t>City #7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Arial" panose="020B0604020202020204" pitchFamily="34" charset="0"/>
                        </a:rPr>
                        <a:t>City #8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Arial" panose="020B0604020202020204" pitchFamily="34" charset="0"/>
                        </a:rPr>
                        <a:t>City #9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Arial" panose="020B0604020202020204" pitchFamily="34" charset="0"/>
                        </a:rPr>
                        <a:t>City #10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Arial" panose="020B0604020202020204" pitchFamily="34" charset="0"/>
                        </a:rPr>
                        <a:t>Median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Arial" panose="020B0604020202020204" pitchFamily="34" charset="0"/>
                        </a:rPr>
                        <a:t>Springfield Lead/ (Lag)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Arial" panose="020B0604020202020204" pitchFamily="34" charset="0"/>
                        </a:rPr>
                        <a:t>Springfield Rank</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1262228247"/>
                  </a:ext>
                </a:extLst>
              </a:tr>
              <a:tr h="154210">
                <a:tc>
                  <a:txBody>
                    <a:bodyPr/>
                    <a:lstStyle/>
                    <a:p>
                      <a:pPr algn="ctr" fontAlgn="ctr">
                        <a:buNone/>
                      </a:pPr>
                      <a:r>
                        <a:rPr lang="en-US" sz="800" b="0" i="0" u="none" strike="noStrike" dirty="0">
                          <a:solidFill>
                            <a:schemeClr val="tx2"/>
                          </a:solidFill>
                          <a:effectLst/>
                          <a:latin typeface="Arial" panose="020B0604020202020204" pitchFamily="34" charset="0"/>
                        </a:rPr>
                        <a:t>1</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$64,393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$57,133</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$61,449</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$56,091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r>
                        <a:rPr lang="en-US" sz="800" b="0" i="0" u="none" strike="noStrike" dirty="0">
                          <a:solidFill>
                            <a:schemeClr val="tx2"/>
                          </a:solidFill>
                          <a:effectLst/>
                          <a:latin typeface="Arial" panose="020B0604020202020204" pitchFamily="34" charset="0"/>
                        </a:rPr>
                        <a:t>$65,245</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$65,960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$55,960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$59,743</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$58,123</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$58,069</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$55,058</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$58,096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10.8%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3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6E0F1"/>
                    </a:solidFill>
                  </a:tcPr>
                </a:tc>
                <a:extLst>
                  <a:ext uri="{0D108BD9-81ED-4DB2-BD59-A6C34878D82A}">
                    <a16:rowId xmlns:a16="http://schemas.microsoft.com/office/drawing/2014/main" val="3490990500"/>
                  </a:ext>
                </a:extLst>
              </a:tr>
              <a:tr h="154210">
                <a:tc>
                  <a:txBody>
                    <a:bodyPr/>
                    <a:lstStyle/>
                    <a:p>
                      <a:pPr algn="ctr" fontAlgn="ctr">
                        <a:buNone/>
                      </a:pPr>
                      <a:r>
                        <a:rPr lang="en-US" sz="800" b="0" i="0" u="none" strike="noStrike" dirty="0">
                          <a:solidFill>
                            <a:schemeClr val="tx2"/>
                          </a:solidFill>
                          <a:effectLst/>
                          <a:latin typeface="Arial" panose="020B0604020202020204" pitchFamily="34" charset="0"/>
                        </a:rPr>
                        <a:t>2</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$67,468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dirty="0">
                          <a:solidFill>
                            <a:schemeClr val="tx2"/>
                          </a:solidFill>
                          <a:effectLst/>
                          <a:latin typeface="Arial" panose="020B0604020202020204" pitchFamily="34" charset="0"/>
                        </a:rPr>
                        <a:t>$60,475</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$64,163</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$58,752</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$65,545</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$67,524</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$59,927</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$63,036</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$63,092</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$62,354</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$59,530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$62,695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2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2762262449"/>
                  </a:ext>
                </a:extLst>
              </a:tr>
              <a:tr h="154210">
                <a:tc>
                  <a:txBody>
                    <a:bodyPr/>
                    <a:lstStyle/>
                    <a:p>
                      <a:pPr algn="ctr" fontAlgn="ctr">
                        <a:buNone/>
                      </a:pPr>
                      <a:r>
                        <a:rPr lang="en-US" sz="800" b="0" i="0" u="none" strike="noStrike">
                          <a:solidFill>
                            <a:schemeClr val="tx2"/>
                          </a:solidFill>
                          <a:effectLst/>
                          <a:latin typeface="Arial" panose="020B0604020202020204" pitchFamily="34" charset="0"/>
                        </a:rPr>
                        <a:t>3</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$69,054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$61,987</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$66,591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$60,221</a:t>
                      </a:r>
                    </a:p>
                  </a:txBody>
                  <a:tcPr marL="0" marR="0" marT="0" marB="0" anchor="ctr">
                    <a:lnL>
                      <a:noFill/>
                    </a:lnL>
                    <a:lnR>
                      <a:noFill/>
                    </a:lnR>
                    <a:lnT>
                      <a:noFill/>
                    </a:lnT>
                    <a:lnB>
                      <a:noFill/>
                    </a:lnB>
                    <a:noFill/>
                  </a:tcPr>
                </a:tc>
                <a:tc>
                  <a:txBody>
                    <a:bodyPr/>
                    <a:lstStyle/>
                    <a:p>
                      <a:pPr algn="ctr" fontAlgn="ctr">
                        <a:buNone/>
                      </a:pPr>
                      <a:r>
                        <a:rPr lang="en-US" sz="800" b="0" i="0" u="none" strike="noStrike" dirty="0">
                          <a:solidFill>
                            <a:schemeClr val="tx2"/>
                          </a:solidFill>
                          <a:effectLst/>
                          <a:latin typeface="Arial" panose="020B0604020202020204" pitchFamily="34" charset="0"/>
                        </a:rPr>
                        <a:t>$69,116</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$69,126</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$61,425</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$64,927</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$65,805</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$63,914</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$61,734</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$64,421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7.2%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3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1306386520"/>
                  </a:ext>
                </a:extLst>
              </a:tr>
              <a:tr h="154210">
                <a:tc>
                  <a:txBody>
                    <a:bodyPr/>
                    <a:lstStyle/>
                    <a:p>
                      <a:pPr algn="ctr" fontAlgn="ctr">
                        <a:buNone/>
                      </a:pPr>
                      <a:r>
                        <a:rPr lang="en-US" sz="800" b="0" i="0" u="none" strike="noStrike">
                          <a:solidFill>
                            <a:schemeClr val="tx2"/>
                          </a:solidFill>
                          <a:effectLst/>
                          <a:latin typeface="Arial" panose="020B0604020202020204" pitchFamily="34" charset="0"/>
                        </a:rPr>
                        <a:t>4</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$70,676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$63,537</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$69,096</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$61,927</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$69,434</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$74,163</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$62,961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$66,875</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$68,635</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$65,512</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$63,898</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$66,193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2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3566282633"/>
                  </a:ext>
                </a:extLst>
              </a:tr>
              <a:tr h="154210">
                <a:tc>
                  <a:txBody>
                    <a:bodyPr/>
                    <a:lstStyle/>
                    <a:p>
                      <a:pPr algn="ctr" fontAlgn="ctr">
                        <a:buNone/>
                      </a:pPr>
                      <a:r>
                        <a:rPr lang="en-US" sz="800" b="0" i="0" u="none" strike="noStrike" dirty="0">
                          <a:solidFill>
                            <a:schemeClr val="tx2"/>
                          </a:solidFill>
                          <a:effectLst/>
                          <a:latin typeface="Arial" panose="020B0604020202020204" pitchFamily="34" charset="0"/>
                        </a:rPr>
                        <a:t>5</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$72,337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$65,125</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$71,710</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$66,997</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$73,203</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$77,744</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$64,535</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$68,881</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dirty="0">
                          <a:solidFill>
                            <a:schemeClr val="tx2"/>
                          </a:solidFill>
                          <a:effectLst/>
                          <a:latin typeface="Arial" panose="020B0604020202020204" pitchFamily="34" charset="0"/>
                        </a:rPr>
                        <a:t>$71,586</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$65,512</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$69,389</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$69,135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3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2775256506"/>
                  </a:ext>
                </a:extLst>
              </a:tr>
              <a:tr h="154210">
                <a:tc>
                  <a:txBody>
                    <a:bodyPr/>
                    <a:lstStyle/>
                    <a:p>
                      <a:pPr algn="ctr" fontAlgn="ctr">
                        <a:buNone/>
                      </a:pPr>
                      <a:r>
                        <a:rPr lang="en-US" sz="800" b="0" i="0" u="none" strike="noStrike">
                          <a:solidFill>
                            <a:schemeClr val="tx2"/>
                          </a:solidFill>
                          <a:effectLst/>
                          <a:latin typeface="Arial" panose="020B0604020202020204" pitchFamily="34" charset="0"/>
                        </a:rPr>
                        <a:t>6</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$74,036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$66,753</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$74,407</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$68,667</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$73,608</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$81,454</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$66,148</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$70,948</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$74,664</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$69,500</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$71,677</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$71,312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4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465204459"/>
                  </a:ext>
                </a:extLst>
              </a:tr>
              <a:tr h="154210">
                <a:tc>
                  <a:txBody>
                    <a:bodyPr/>
                    <a:lstStyle/>
                    <a:p>
                      <a:pPr algn="ctr" fontAlgn="ctr">
                        <a:buNone/>
                      </a:pPr>
                      <a:r>
                        <a:rPr lang="en-US" sz="800" b="0" i="0" u="none" strike="noStrike">
                          <a:solidFill>
                            <a:schemeClr val="tx2"/>
                          </a:solidFill>
                          <a:effectLst/>
                          <a:latin typeface="Arial" panose="020B0604020202020204" pitchFamily="34" charset="0"/>
                        </a:rPr>
                        <a:t>7</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$75,776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$68,422</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$77,223</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$70,579</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$77,699</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$87,389</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$69,836</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$73,076</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$80,923</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$71,194</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$73,986</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$73,531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5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2801663218"/>
                  </a:ext>
                </a:extLst>
              </a:tr>
              <a:tr h="154210">
                <a:tc>
                  <a:txBody>
                    <a:bodyPr/>
                    <a:lstStyle/>
                    <a:p>
                      <a:pPr algn="ctr" fontAlgn="ctr">
                        <a:buNone/>
                      </a:pPr>
                      <a:r>
                        <a:rPr lang="en-US" sz="800" b="0" i="0" u="none" strike="noStrike">
                          <a:solidFill>
                            <a:schemeClr val="tx2"/>
                          </a:solidFill>
                          <a:effectLst/>
                          <a:latin typeface="Arial" panose="020B0604020202020204" pitchFamily="34" charset="0"/>
                        </a:rPr>
                        <a:t>8</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$77,557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$73,731</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$80,127</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$75,930</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$78,176</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$91,609</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$71,582</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$76,730</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dirty="0">
                          <a:solidFill>
                            <a:schemeClr val="tx2"/>
                          </a:solidFill>
                          <a:effectLst/>
                          <a:latin typeface="Arial" panose="020B0604020202020204" pitchFamily="34" charset="0"/>
                        </a:rPr>
                        <a:t>$84,403</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$73,687</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$76,253</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$76,491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5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3895245901"/>
                  </a:ext>
                </a:extLst>
              </a:tr>
              <a:tr h="154210">
                <a:tc>
                  <a:txBody>
                    <a:bodyPr/>
                    <a:lstStyle/>
                    <a:p>
                      <a:pPr algn="ctr" fontAlgn="ctr">
                        <a:buNone/>
                      </a:pPr>
                      <a:r>
                        <a:rPr lang="en-US" sz="800" b="0" i="0" u="none" strike="noStrike" dirty="0">
                          <a:solidFill>
                            <a:schemeClr val="tx2"/>
                          </a:solidFill>
                          <a:effectLst/>
                          <a:latin typeface="Arial" panose="020B0604020202020204" pitchFamily="34" charset="0"/>
                        </a:rPr>
                        <a:t>9</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$79,380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$75,574</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$83,159</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$77,818</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$82,515</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$95,980</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$73,372</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$79,032</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$88,032</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$75,529</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$78,541</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$78,786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5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2788093067"/>
                  </a:ext>
                </a:extLst>
              </a:tr>
              <a:tr h="154210">
                <a:tc>
                  <a:txBody>
                    <a:bodyPr/>
                    <a:lstStyle/>
                    <a:p>
                      <a:pPr algn="ctr" fontAlgn="ctr">
                        <a:buNone/>
                      </a:pPr>
                      <a:r>
                        <a:rPr lang="en-US" sz="800" b="0" i="0" u="none" strike="noStrike">
                          <a:solidFill>
                            <a:schemeClr val="tx2"/>
                          </a:solidFill>
                          <a:effectLst/>
                          <a:latin typeface="Arial" panose="020B0604020202020204" pitchFamily="34" charset="0"/>
                        </a:rPr>
                        <a:t>10</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$81,244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$77,463</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$86,286</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$79,953</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$83,019</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$98,256</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$78,967</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$81,403</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dirty="0">
                          <a:solidFill>
                            <a:schemeClr val="tx2"/>
                          </a:solidFill>
                          <a:effectLst/>
                          <a:latin typeface="Arial" panose="020B0604020202020204" pitchFamily="34" charset="0"/>
                        </a:rPr>
                        <a:t>$91,817</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$80,079</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$80,850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$81,126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6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56368479"/>
                  </a:ext>
                </a:extLst>
              </a:tr>
              <a:tr h="154210">
                <a:tc>
                  <a:txBody>
                    <a:bodyPr/>
                    <a:lstStyle/>
                    <a:p>
                      <a:pPr algn="ctr" fontAlgn="ctr">
                        <a:buNone/>
                      </a:pPr>
                      <a:r>
                        <a:rPr lang="en-US" sz="800" b="0" i="0" u="none" strike="noStrike">
                          <a:solidFill>
                            <a:schemeClr val="tx2"/>
                          </a:solidFill>
                          <a:effectLst/>
                          <a:latin typeface="Arial" panose="020B0604020202020204" pitchFamily="34" charset="0"/>
                        </a:rPr>
                        <a:t>11</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$83,154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$79,400</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$90,787</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$83,329</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$83,539</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$103,001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$78,967</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$83,845</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$95,766</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$80,079</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$83,138</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$83,434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dirty="0">
                          <a:solidFill>
                            <a:srgbClr val="FF0000"/>
                          </a:solidFill>
                          <a:effectLst/>
                          <a:latin typeface="Arial" panose="020B0604020202020204" pitchFamily="34" charset="0"/>
                        </a:rPr>
                        <a:t>(0.3%)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7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2096201773"/>
                  </a:ext>
                </a:extLst>
              </a:tr>
              <a:tr h="154210">
                <a:tc>
                  <a:txBody>
                    <a:bodyPr/>
                    <a:lstStyle/>
                    <a:p>
                      <a:pPr algn="ctr" fontAlgn="ctr">
                        <a:buNone/>
                      </a:pPr>
                      <a:r>
                        <a:rPr lang="en-US" sz="800" b="0" i="0" u="none" strike="noStrike" dirty="0">
                          <a:solidFill>
                            <a:schemeClr val="tx2"/>
                          </a:solidFill>
                          <a:effectLst/>
                          <a:latin typeface="Arial" panose="020B0604020202020204" pitchFamily="34" charset="0"/>
                        </a:rPr>
                        <a:t>12</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$85,108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$81,385</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$95,445</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$85,397</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$84,110</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$107,916</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$80,941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$86,360</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$99,884</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$82,882</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$85,426</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$85,411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dirty="0">
                          <a:solidFill>
                            <a:srgbClr val="FF0000"/>
                          </a:solidFill>
                          <a:effectLst/>
                          <a:latin typeface="Arial" panose="020B0604020202020204" pitchFamily="34" charset="0"/>
                        </a:rPr>
                        <a:t>(0.4%)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7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3612366953"/>
                  </a:ext>
                </a:extLst>
              </a:tr>
              <a:tr h="154210">
                <a:tc>
                  <a:txBody>
                    <a:bodyPr/>
                    <a:lstStyle/>
                    <a:p>
                      <a:pPr algn="ctr" fontAlgn="ctr">
                        <a:buNone/>
                      </a:pPr>
                      <a:r>
                        <a:rPr lang="en-US" sz="800" b="0" i="0" u="none" strike="noStrike">
                          <a:solidFill>
                            <a:schemeClr val="tx2"/>
                          </a:solidFill>
                          <a:effectLst/>
                          <a:latin typeface="Arial" panose="020B0604020202020204" pitchFamily="34" charset="0"/>
                        </a:rPr>
                        <a:t>13</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$87,109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$87,593</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$97,593</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$87,717</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$84,682</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$110,476</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$80,941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$88,951</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$104,178</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$82,882</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$87,714</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$87,715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dirty="0">
                          <a:solidFill>
                            <a:srgbClr val="FF0000"/>
                          </a:solidFill>
                          <a:effectLst/>
                          <a:latin typeface="Arial" panose="020B0604020202020204" pitchFamily="34" charset="0"/>
                        </a:rPr>
                        <a:t>(0.7%)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8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3741741902"/>
                  </a:ext>
                </a:extLst>
              </a:tr>
              <a:tr h="154210">
                <a:tc>
                  <a:txBody>
                    <a:bodyPr/>
                    <a:lstStyle/>
                    <a:p>
                      <a:pPr algn="ctr" fontAlgn="ctr">
                        <a:buNone/>
                      </a:pPr>
                      <a:r>
                        <a:rPr lang="en-US" sz="800" b="0" i="0" u="none" strike="noStrike">
                          <a:solidFill>
                            <a:schemeClr val="tx2"/>
                          </a:solidFill>
                          <a:effectLst/>
                          <a:latin typeface="Arial" panose="020B0604020202020204" pitchFamily="34" charset="0"/>
                        </a:rPr>
                        <a:t>14</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$89,156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$81,385</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$99,789</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$92,563</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$85,255</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$133,096</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$82,964</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$91,619</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$113,031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$85,782</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$90,022</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dirty="0">
                          <a:solidFill>
                            <a:schemeClr val="tx2"/>
                          </a:solidFill>
                          <a:effectLst/>
                          <a:latin typeface="Arial" panose="020B0604020202020204" pitchFamily="34" charset="0"/>
                        </a:rPr>
                        <a:t>$90,821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dirty="0">
                          <a:solidFill>
                            <a:srgbClr val="FF0000"/>
                          </a:solidFill>
                          <a:effectLst/>
                          <a:latin typeface="Arial" panose="020B0604020202020204" pitchFamily="34" charset="0"/>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7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2677784282"/>
                  </a:ext>
                </a:extLst>
              </a:tr>
              <a:tr h="154210">
                <a:tc>
                  <a:txBody>
                    <a:bodyPr/>
                    <a:lstStyle/>
                    <a:p>
                      <a:pPr algn="ctr" fontAlgn="ctr">
                        <a:buNone/>
                      </a:pPr>
                      <a:r>
                        <a:rPr lang="en-US" sz="800" b="0" i="0" u="none" strike="noStrike" dirty="0">
                          <a:solidFill>
                            <a:schemeClr val="tx2"/>
                          </a:solidFill>
                          <a:effectLst/>
                          <a:latin typeface="Arial" panose="020B0604020202020204" pitchFamily="34" charset="0"/>
                        </a:rPr>
                        <a:t>15</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$91,251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$81,385</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$102,034</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$94,857</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$85,833</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$115,779</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$82,964</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$94,368</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$117,891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$85,782</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$92,310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dirty="0">
                          <a:solidFill>
                            <a:schemeClr val="tx2"/>
                          </a:solidFill>
                          <a:effectLst/>
                          <a:latin typeface="Arial" panose="020B0604020202020204" pitchFamily="34" charset="0"/>
                        </a:rPr>
                        <a:t>$93,339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dirty="0">
                          <a:solidFill>
                            <a:srgbClr val="FF0000"/>
                          </a:solidFill>
                          <a:effectLst/>
                          <a:latin typeface="Arial" panose="020B0604020202020204" pitchFamily="34" charset="0"/>
                        </a:rPr>
                        <a:t>(2.2%)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7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2271050746"/>
                  </a:ext>
                </a:extLst>
              </a:tr>
              <a:tr h="154210">
                <a:tc>
                  <a:txBody>
                    <a:bodyPr/>
                    <a:lstStyle/>
                    <a:p>
                      <a:pPr algn="ctr" fontAlgn="ctr">
                        <a:buNone/>
                      </a:pPr>
                      <a:r>
                        <a:rPr lang="en-US" sz="800" b="0" i="0" u="none" strike="noStrike">
                          <a:solidFill>
                            <a:schemeClr val="tx2"/>
                          </a:solidFill>
                          <a:effectLst/>
                          <a:latin typeface="Arial" panose="020B0604020202020204" pitchFamily="34" charset="0"/>
                        </a:rPr>
                        <a:t>16</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$93,395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$87,593</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$104,330</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$97,408</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$86,428</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$118,525</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$85,039</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$97,199</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$117,891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$88,786</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$94,598</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$95,899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dirty="0">
                          <a:solidFill>
                            <a:srgbClr val="FF0000"/>
                          </a:solidFill>
                          <a:effectLst/>
                          <a:latin typeface="Arial" panose="020B0604020202020204" pitchFamily="34" charset="0"/>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7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2092427994"/>
                  </a:ext>
                </a:extLst>
              </a:tr>
              <a:tr h="154210">
                <a:tc>
                  <a:txBody>
                    <a:bodyPr/>
                    <a:lstStyle/>
                    <a:p>
                      <a:pPr algn="ctr" fontAlgn="ctr">
                        <a:buNone/>
                      </a:pPr>
                      <a:r>
                        <a:rPr lang="en-US" sz="800" b="0" i="0" u="none" strike="noStrike">
                          <a:solidFill>
                            <a:schemeClr val="tx2"/>
                          </a:solidFill>
                          <a:effectLst/>
                          <a:latin typeface="Arial" panose="020B0604020202020204" pitchFamily="34" charset="0"/>
                        </a:rPr>
                        <a:t>17</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$95,589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$87,593</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$106,677</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$99,818</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$87,073</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$121,336</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$85,039</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$97,199</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$117,891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$88,786</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$94,598</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$95,899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dirty="0">
                          <a:solidFill>
                            <a:srgbClr val="FF0000"/>
                          </a:solidFill>
                          <a:effectLst/>
                          <a:latin typeface="Arial" panose="020B0604020202020204" pitchFamily="34" charset="0"/>
                        </a:rPr>
                        <a:t>(0.3%)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6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513543950"/>
                  </a:ext>
                </a:extLst>
              </a:tr>
              <a:tr h="154210">
                <a:tc>
                  <a:txBody>
                    <a:bodyPr/>
                    <a:lstStyle/>
                    <a:p>
                      <a:pPr algn="ctr" fontAlgn="ctr">
                        <a:buNone/>
                      </a:pPr>
                      <a:r>
                        <a:rPr lang="en-US" sz="800" b="0" i="0" u="none" strike="noStrike" dirty="0">
                          <a:solidFill>
                            <a:schemeClr val="tx2"/>
                          </a:solidFill>
                          <a:effectLst/>
                          <a:latin typeface="Arial" panose="020B0604020202020204" pitchFamily="34" charset="0"/>
                        </a:rPr>
                        <a:t>18</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$97,837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$89,782</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$109,077</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$102,288</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$87,719</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$124,214</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$87,165</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$97,199</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$117,891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$88,786</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$94,598</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$95,899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dirty="0">
                          <a:solidFill>
                            <a:schemeClr val="tx2"/>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5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3578577625"/>
                  </a:ext>
                </a:extLst>
              </a:tr>
              <a:tr h="154210">
                <a:tc>
                  <a:txBody>
                    <a:bodyPr/>
                    <a:lstStyle/>
                    <a:p>
                      <a:pPr algn="ctr" fontAlgn="ctr">
                        <a:buNone/>
                      </a:pPr>
                      <a:r>
                        <a:rPr lang="en-US" sz="800" b="0" i="0" u="none" strike="noStrike">
                          <a:solidFill>
                            <a:schemeClr val="tx2"/>
                          </a:solidFill>
                          <a:effectLst/>
                          <a:latin typeface="Arial" panose="020B0604020202020204" pitchFamily="34" charset="0"/>
                        </a:rPr>
                        <a:t>19</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$100,136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$89,782</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$111,531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$105,020</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$88,367</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$127,161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$87,165</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$97,199</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$117,891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$91,448</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$94,598</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$95,899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5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196268555"/>
                  </a:ext>
                </a:extLst>
              </a:tr>
              <a:tr h="154210">
                <a:tc>
                  <a:txBody>
                    <a:bodyPr/>
                    <a:lstStyle/>
                    <a:p>
                      <a:pPr algn="ctr" fontAlgn="ctr">
                        <a:buNone/>
                      </a:pPr>
                      <a:r>
                        <a:rPr lang="en-US" sz="800" b="0" i="0" u="none" strike="noStrike" dirty="0">
                          <a:solidFill>
                            <a:schemeClr val="tx2"/>
                          </a:solidFill>
                          <a:effectLst/>
                          <a:latin typeface="Arial" panose="020B0604020202020204" pitchFamily="34" charset="0"/>
                        </a:rPr>
                        <a:t>20</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$102,488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$92,027</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$114,041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$107,616</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$89,019</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$130,177</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$89,344</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$97,199</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$117,891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$91,448</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$94,598</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$95,899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6.9%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dirty="0">
                          <a:solidFill>
                            <a:schemeClr val="tx2"/>
                          </a:solidFill>
                          <a:effectLst/>
                          <a:latin typeface="Arial" panose="020B0604020202020204" pitchFamily="34" charset="0"/>
                        </a:rPr>
                        <a:t>5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1234773093"/>
                  </a:ext>
                </a:extLst>
              </a:tr>
              <a:tr h="154210">
                <a:tc>
                  <a:txBody>
                    <a:bodyPr/>
                    <a:lstStyle/>
                    <a:p>
                      <a:pPr algn="ctr" fontAlgn="ctr">
                        <a:buNone/>
                      </a:pPr>
                      <a:r>
                        <a:rPr lang="en-US" sz="800" b="0" i="0" u="none" strike="noStrike" dirty="0">
                          <a:solidFill>
                            <a:schemeClr val="tx2"/>
                          </a:solidFill>
                          <a:effectLst/>
                          <a:latin typeface="Arial" panose="020B0604020202020204" pitchFamily="34" charset="0"/>
                        </a:rPr>
                        <a:t>21</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$104,897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$92,027</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$116,607</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$107,616</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$89,688</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$133,265</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$89,344</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$97,199</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$117,891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$91,448</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$94,598</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$95,899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9.4%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5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4024274382"/>
                  </a:ext>
                </a:extLst>
              </a:tr>
              <a:tr h="154210">
                <a:tc>
                  <a:txBody>
                    <a:bodyPr/>
                    <a:lstStyle/>
                    <a:p>
                      <a:pPr algn="ctr" fontAlgn="ctr">
                        <a:buNone/>
                      </a:pPr>
                      <a:r>
                        <a:rPr lang="en-US" sz="800" b="0" i="0" u="none" strike="noStrike" dirty="0">
                          <a:solidFill>
                            <a:schemeClr val="tx2"/>
                          </a:solidFill>
                          <a:effectLst/>
                          <a:latin typeface="Arial" panose="020B0604020202020204" pitchFamily="34" charset="0"/>
                        </a:rPr>
                        <a:t>22</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$107,362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$94,328</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$119,231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$107,816</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$90,408</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$136,426</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$91,577</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$97,199</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$117,891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$94,192</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$94,598</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$95,899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12.0%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dirty="0">
                          <a:solidFill>
                            <a:schemeClr val="tx2"/>
                          </a:solidFill>
                          <a:effectLst/>
                          <a:latin typeface="Arial" panose="020B0604020202020204" pitchFamily="34" charset="0"/>
                        </a:rPr>
                        <a:t>5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1291867446"/>
                  </a:ext>
                </a:extLst>
              </a:tr>
              <a:tr h="154210">
                <a:tc>
                  <a:txBody>
                    <a:bodyPr/>
                    <a:lstStyle/>
                    <a:p>
                      <a:pPr algn="ctr" fontAlgn="ctr">
                        <a:buNone/>
                      </a:pPr>
                      <a:r>
                        <a:rPr lang="en-US" sz="800" b="0" i="0" u="none" strike="noStrike" dirty="0">
                          <a:solidFill>
                            <a:schemeClr val="tx2"/>
                          </a:solidFill>
                          <a:effectLst/>
                          <a:latin typeface="Arial" panose="020B0604020202020204" pitchFamily="34" charset="0"/>
                        </a:rPr>
                        <a:t>23</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$109,886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$94,328</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$121,913</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$107,816</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$91,128</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$139,662</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$91,577</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$97,199</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$117,891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$94,192</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$94,598</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$95,899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14.6%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dirty="0">
                          <a:solidFill>
                            <a:schemeClr val="tx2"/>
                          </a:solidFill>
                          <a:effectLst/>
                          <a:latin typeface="Arial" panose="020B0604020202020204" pitchFamily="34" charset="0"/>
                        </a:rPr>
                        <a:t>4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2702899749"/>
                  </a:ext>
                </a:extLst>
              </a:tr>
              <a:tr h="154210">
                <a:tc>
                  <a:txBody>
                    <a:bodyPr/>
                    <a:lstStyle/>
                    <a:p>
                      <a:pPr algn="ctr" fontAlgn="ctr">
                        <a:buNone/>
                      </a:pPr>
                      <a:r>
                        <a:rPr lang="en-US" sz="800" b="0" i="0" u="none" strike="noStrike" dirty="0">
                          <a:solidFill>
                            <a:schemeClr val="tx2"/>
                          </a:solidFill>
                          <a:effectLst/>
                          <a:latin typeface="Arial" panose="020B0604020202020204" pitchFamily="34" charset="0"/>
                        </a:rPr>
                        <a:t>24</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$112,468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$96,686</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$124,656</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$107,816</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$91,851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$142,975</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$93,867</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$97,199</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a:solidFill>
                            <a:schemeClr val="tx2"/>
                          </a:solidFill>
                          <a:effectLst/>
                          <a:latin typeface="Arial" panose="020B0604020202020204" pitchFamily="34" charset="0"/>
                        </a:rPr>
                        <a:t>$117,891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$94,192</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$94,598</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a:solidFill>
                            <a:schemeClr val="tx2"/>
                          </a:solidFill>
                          <a:effectLst/>
                          <a:latin typeface="Arial" panose="020B0604020202020204" pitchFamily="34" charset="0"/>
                        </a:rPr>
                        <a:t>$96,943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16.0%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dirty="0">
                          <a:solidFill>
                            <a:schemeClr val="tx2"/>
                          </a:solidFill>
                          <a:effectLst/>
                          <a:latin typeface="Arial" panose="020B0604020202020204" pitchFamily="34" charset="0"/>
                        </a:rPr>
                        <a:t>4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1904457985"/>
                  </a:ext>
                </a:extLst>
              </a:tr>
              <a:tr h="154210">
                <a:tc>
                  <a:txBody>
                    <a:bodyPr/>
                    <a:lstStyle/>
                    <a:p>
                      <a:pPr algn="ctr" fontAlgn="ctr">
                        <a:buNone/>
                      </a:pPr>
                      <a:r>
                        <a:rPr lang="en-US" sz="800" b="0" i="0" u="none" strike="noStrike" dirty="0">
                          <a:solidFill>
                            <a:schemeClr val="tx2"/>
                          </a:solidFill>
                          <a:effectLst/>
                          <a:latin typeface="Arial" panose="020B0604020202020204" pitchFamily="34" charset="0"/>
                        </a:rPr>
                        <a:t>25</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a:solidFill>
                            <a:schemeClr val="tx2"/>
                          </a:solidFill>
                          <a:effectLst/>
                          <a:latin typeface="Arial" panose="020B0604020202020204" pitchFamily="34" charset="0"/>
                        </a:rPr>
                        <a:t>$115,111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$96,686</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$127,461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dirty="0">
                          <a:solidFill>
                            <a:schemeClr val="tx2"/>
                          </a:solidFill>
                          <a:effectLst/>
                          <a:latin typeface="Arial" panose="020B0604020202020204" pitchFamily="34" charset="0"/>
                        </a:rPr>
                        <a:t>$108,016</a:t>
                      </a:r>
                    </a:p>
                  </a:txBody>
                  <a:tcPr marL="0" marR="0" marT="0" marB="0" anchor="ctr">
                    <a:lnL>
                      <a:noFill/>
                    </a:lnL>
                    <a:lnR>
                      <a:noFill/>
                    </a:lnR>
                    <a:lnT>
                      <a:noFill/>
                    </a:lnT>
                    <a:lnB>
                      <a:noFill/>
                    </a:lnB>
                    <a:noFill/>
                  </a:tcPr>
                </a:tc>
                <a:tc>
                  <a:txBody>
                    <a:bodyPr/>
                    <a:lstStyle/>
                    <a:p>
                      <a:pPr algn="ctr" fontAlgn="ctr">
                        <a:buNone/>
                      </a:pPr>
                      <a:r>
                        <a:rPr lang="en-US" sz="800" b="0" i="0" u="none" strike="noStrike">
                          <a:solidFill>
                            <a:schemeClr val="tx2"/>
                          </a:solidFill>
                          <a:effectLst/>
                          <a:latin typeface="Arial" panose="020B0604020202020204" pitchFamily="34" charset="0"/>
                        </a:rPr>
                        <a:t>$92,577</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$146,366</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$93,867</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$97,199</a:t>
                      </a:r>
                    </a:p>
                  </a:txBody>
                  <a:tcPr marL="0" marR="0" marT="0" marB="0" anchor="ctr">
                    <a:lnL>
                      <a:noFill/>
                    </a:lnL>
                    <a:lnR>
                      <a:noFill/>
                    </a:lnR>
                    <a:lnT>
                      <a:noFill/>
                    </a:lnT>
                    <a:lnB>
                      <a:noFill/>
                    </a:lnB>
                    <a:solidFill>
                      <a:schemeClr val="bg1"/>
                    </a:solidFill>
                  </a:tcPr>
                </a:tc>
                <a:tc>
                  <a:txBody>
                    <a:bodyPr/>
                    <a:lstStyle/>
                    <a:p>
                      <a:pPr algn="ctr" fontAlgn="ctr">
                        <a:buNone/>
                      </a:pPr>
                      <a:r>
                        <a:rPr lang="en-US" sz="800" b="0" i="0" u="none" strike="noStrike" dirty="0">
                          <a:solidFill>
                            <a:schemeClr val="tx2"/>
                          </a:solidFill>
                          <a:effectLst/>
                          <a:latin typeface="Arial" panose="020B0604020202020204" pitchFamily="34" charset="0"/>
                        </a:rPr>
                        <a:t>$117,891</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$97,017</a:t>
                      </a:r>
                    </a:p>
                  </a:txBody>
                  <a:tcPr marL="0" marR="0" marT="0" marB="0" anchor="ctr">
                    <a:lnL>
                      <a:noFill/>
                    </a:lnL>
                    <a:lnR>
                      <a:noFill/>
                    </a:lnR>
                    <a:lnT>
                      <a:noFill/>
                    </a:lnT>
                    <a:lnB>
                      <a:noFill/>
                    </a:lnB>
                    <a:solidFill>
                      <a:srgbClr val="FFFFFF"/>
                    </a:solidFill>
                  </a:tcPr>
                </a:tc>
                <a:tc>
                  <a:txBody>
                    <a:bodyPr/>
                    <a:lstStyle/>
                    <a:p>
                      <a:pPr algn="ctr" fontAlgn="ctr">
                        <a:buNone/>
                      </a:pPr>
                      <a:r>
                        <a:rPr lang="en-US" sz="800" b="0" i="0" u="none" strike="noStrike">
                          <a:solidFill>
                            <a:schemeClr val="tx2"/>
                          </a:solidFill>
                          <a:effectLst/>
                          <a:latin typeface="Arial" panose="020B0604020202020204" pitchFamily="34" charset="0"/>
                        </a:rPr>
                        <a:t>$94,598</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ctr" fontAlgn="ctr">
                        <a:buNone/>
                      </a:pPr>
                      <a:r>
                        <a:rPr lang="en-US" sz="800" b="1" i="0" u="none" strike="noStrike" dirty="0">
                          <a:solidFill>
                            <a:schemeClr val="tx2"/>
                          </a:solidFill>
                          <a:effectLst/>
                          <a:latin typeface="Arial" panose="020B0604020202020204" pitchFamily="34" charset="0"/>
                        </a:rPr>
                        <a:t>$97,108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6E0F1"/>
                    </a:solidFill>
                  </a:tcPr>
                </a:tc>
                <a:tc>
                  <a:txBody>
                    <a:bodyPr/>
                    <a:lstStyle/>
                    <a:p>
                      <a:pPr algn="ctr" fontAlgn="ctr">
                        <a:buNone/>
                      </a:pPr>
                      <a:r>
                        <a:rPr lang="en-US" sz="800" b="0" i="0" u="none" strike="noStrike">
                          <a:solidFill>
                            <a:schemeClr val="tx2"/>
                          </a:solidFill>
                          <a:effectLst/>
                          <a:latin typeface="Arial" panose="020B0604020202020204" pitchFamily="34" charset="0"/>
                        </a:rPr>
                        <a:t>18.5%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buNone/>
                      </a:pPr>
                      <a:r>
                        <a:rPr lang="en-US" sz="800" b="1" i="0" u="none" strike="noStrike" dirty="0">
                          <a:solidFill>
                            <a:schemeClr val="tx2"/>
                          </a:solidFill>
                          <a:effectLst/>
                          <a:latin typeface="Arial" panose="020B0604020202020204" pitchFamily="34" charset="0"/>
                        </a:rPr>
                        <a:t>4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D6E0F1"/>
                    </a:solidFill>
                  </a:tcPr>
                </a:tc>
                <a:extLst>
                  <a:ext uri="{0D108BD9-81ED-4DB2-BD59-A6C34878D82A}">
                    <a16:rowId xmlns:a16="http://schemas.microsoft.com/office/drawing/2014/main" val="1024014148"/>
                  </a:ext>
                </a:extLst>
              </a:tr>
              <a:tr h="334984">
                <a:tc>
                  <a:txBody>
                    <a:bodyPr/>
                    <a:lstStyle/>
                    <a:p>
                      <a:pPr algn="ctr" fontAlgn="ctr">
                        <a:buNone/>
                      </a:pPr>
                      <a:r>
                        <a:rPr lang="en-US" sz="800" b="1" i="0" u="none" strike="noStrike">
                          <a:solidFill>
                            <a:srgbClr val="FFFFFF"/>
                          </a:solidFill>
                          <a:effectLst/>
                          <a:latin typeface="Arial" panose="020B0604020202020204" pitchFamily="34" charset="0"/>
                        </a:rPr>
                        <a:t>25-Year Avg</a:t>
                      </a:r>
                    </a:p>
                  </a:txBody>
                  <a:tcPr marL="0" marR="0" marT="0"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Arial" panose="020B0604020202020204" pitchFamily="34" charset="0"/>
                        </a:rPr>
                        <a:t>$88,275</a:t>
                      </a: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Arial" panose="020B0604020202020204" pitchFamily="34" charset="0"/>
                        </a:rPr>
                        <a:t>$80,087</a:t>
                      </a: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Arial" panose="020B0604020202020204" pitchFamily="34" charset="0"/>
                        </a:rPr>
                        <a:t>$95,015</a:t>
                      </a: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Arial" panose="020B0604020202020204" pitchFamily="34" charset="0"/>
                        </a:rPr>
                        <a:t>$86,881</a:t>
                      </a: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Arial" panose="020B0604020202020204" pitchFamily="34" charset="0"/>
                        </a:rPr>
                        <a:t>$82,209</a:t>
                      </a: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Arial" panose="020B0604020202020204" pitchFamily="34" charset="0"/>
                        </a:rPr>
                        <a:t>$107,983</a:t>
                      </a: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Arial" panose="020B0604020202020204" pitchFamily="34" charset="0"/>
                        </a:rPr>
                        <a:t>$78,619</a:t>
                      </a: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Arial" panose="020B0604020202020204" pitchFamily="34" charset="0"/>
                        </a:rPr>
                        <a:t>$84,871</a:t>
                      </a: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Arial" panose="020B0604020202020204" pitchFamily="34" charset="0"/>
                        </a:rPr>
                        <a:t>$98,269</a:t>
                      </a: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000000"/>
                    </a:solidFill>
                  </a:tcPr>
                </a:tc>
                <a:tc>
                  <a:txBody>
                    <a:bodyPr/>
                    <a:lstStyle/>
                    <a:p>
                      <a:pPr algn="ctr" fontAlgn="ctr">
                        <a:buNone/>
                      </a:pPr>
                      <a:r>
                        <a:rPr lang="en-US" sz="800" b="1" i="0" u="none" strike="noStrike">
                          <a:solidFill>
                            <a:srgbClr val="FFFFFF"/>
                          </a:solidFill>
                          <a:effectLst/>
                          <a:latin typeface="Arial" panose="020B0604020202020204" pitchFamily="34" charset="0"/>
                        </a:rPr>
                        <a:t>$80,922</a:t>
                      </a: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Arial" panose="020B0604020202020204" pitchFamily="34" charset="0"/>
                        </a:rPr>
                        <a:t>$83,020</a:t>
                      </a:r>
                    </a:p>
                  </a:txBody>
                  <a:tcPr marL="0" marR="0" marT="0" marB="0" anchor="ctr">
                    <a:lnL>
                      <a:noFill/>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Arial" panose="020B0604020202020204" pitchFamily="34" charset="0"/>
                        </a:rPr>
                        <a:t>$83,946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2F2F2"/>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000000"/>
                    </a:solidFill>
                  </a:tcPr>
                </a:tc>
                <a:tc>
                  <a:txBody>
                    <a:bodyPr/>
                    <a:lstStyle/>
                    <a:p>
                      <a:pPr algn="ctr" fontAlgn="ctr">
                        <a:buNone/>
                      </a:pPr>
                      <a:r>
                        <a:rPr lang="en-US" sz="800" b="1" i="0" u="none" strike="noStrike" dirty="0">
                          <a:solidFill>
                            <a:srgbClr val="FFFFFF"/>
                          </a:solidFill>
                          <a:effectLst/>
                          <a:latin typeface="Arial" panose="020B0604020202020204" pitchFamily="34" charset="0"/>
                        </a:rPr>
                        <a:t>4 of 11</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000000"/>
                    </a:solidFill>
                  </a:tcPr>
                </a:tc>
                <a:extLst>
                  <a:ext uri="{0D108BD9-81ED-4DB2-BD59-A6C34878D82A}">
                    <a16:rowId xmlns:a16="http://schemas.microsoft.com/office/drawing/2014/main" val="2725401917"/>
                  </a:ext>
                </a:extLst>
              </a:tr>
            </a:tbl>
          </a:graphicData>
        </a:graphic>
      </p:graphicFrame>
    </p:spTree>
    <p:extLst>
      <p:ext uri="{BB962C8B-B14F-4D97-AF65-F5344CB8AC3E}">
        <p14:creationId xmlns:p14="http://schemas.microsoft.com/office/powerpoint/2010/main" val="30492512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90BE1-D432-73C2-ACB7-E4A1FA074C51}"/>
              </a:ext>
            </a:extLst>
          </p:cNvPr>
          <p:cNvSpPr>
            <a:spLocks noGrp="1"/>
          </p:cNvSpPr>
          <p:nvPr>
            <p:ph type="title"/>
          </p:nvPr>
        </p:nvSpPr>
        <p:spPr/>
        <p:txBody>
          <a:bodyPr/>
          <a:lstStyle/>
          <a:p>
            <a:r>
              <a:rPr lang="en-US" dirty="0"/>
              <a:t>Hourly Compensation </a:t>
            </a:r>
          </a:p>
        </p:txBody>
      </p:sp>
      <p:sp>
        <p:nvSpPr>
          <p:cNvPr id="3" name="Text Placeholder 2">
            <a:extLst>
              <a:ext uri="{FF2B5EF4-FFF2-40B4-BE49-F238E27FC236}">
                <a16:creationId xmlns:a16="http://schemas.microsoft.com/office/drawing/2014/main" id="{82D3B511-5069-AEBD-2465-59A51973AFDF}"/>
              </a:ext>
            </a:extLst>
          </p:cNvPr>
          <p:cNvSpPr>
            <a:spLocks noGrp="1"/>
          </p:cNvSpPr>
          <p:nvPr>
            <p:ph type="body" sz="quarter" idx="10"/>
          </p:nvPr>
        </p:nvSpPr>
        <p:spPr>
          <a:xfrm>
            <a:off x="451485" y="1394682"/>
            <a:ext cx="8229600" cy="664937"/>
          </a:xfrm>
        </p:spPr>
        <p:txBody>
          <a:bodyPr/>
          <a:lstStyle/>
          <a:p>
            <a:pPr>
              <a:buFont typeface="Wingdings" panose="05000000000000000000" pitchFamily="2" charset="2"/>
              <a:buChar char="§"/>
            </a:pPr>
            <a:r>
              <a:rPr lang="en-US" sz="1400" dirty="0"/>
              <a:t>For some job titles (e.g., fire/rescue) presenting hourly compensation may be more appropriate</a:t>
            </a:r>
          </a:p>
          <a:p>
            <a:pPr>
              <a:buFont typeface="Wingdings" panose="05000000000000000000" pitchFamily="2" charset="2"/>
              <a:buChar char="§"/>
            </a:pPr>
            <a:r>
              <a:rPr lang="en-US" sz="1400" dirty="0"/>
              <a:t>Hourly comparisons also highlight the value of compensation plans with relatively generous leave components  </a:t>
            </a:r>
          </a:p>
        </p:txBody>
      </p:sp>
      <p:graphicFrame>
        <p:nvGraphicFramePr>
          <p:cNvPr id="6" name="Chart 5">
            <a:extLst>
              <a:ext uri="{FF2B5EF4-FFF2-40B4-BE49-F238E27FC236}">
                <a16:creationId xmlns:a16="http://schemas.microsoft.com/office/drawing/2014/main" id="{729723A6-FFEE-4E0E-8386-1882D3DA0C02}"/>
              </a:ext>
            </a:extLst>
          </p:cNvPr>
          <p:cNvGraphicFramePr>
            <a:graphicFrameLocks/>
          </p:cNvGraphicFramePr>
          <p:nvPr>
            <p:extLst>
              <p:ext uri="{D42A27DB-BD31-4B8C-83A1-F6EECF244321}">
                <p14:modId xmlns:p14="http://schemas.microsoft.com/office/powerpoint/2010/main" val="381636681"/>
              </p:ext>
            </p:extLst>
          </p:nvPr>
        </p:nvGraphicFramePr>
        <p:xfrm>
          <a:off x="362558" y="2580266"/>
          <a:ext cx="7742755" cy="366073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008599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E9A78-A109-A348-A358-D1AE3802A462}"/>
              </a:ext>
            </a:extLst>
          </p:cNvPr>
          <p:cNvSpPr>
            <a:spLocks noGrp="1"/>
          </p:cNvSpPr>
          <p:nvPr>
            <p:ph type="title"/>
          </p:nvPr>
        </p:nvSpPr>
        <p:spPr/>
        <p:txBody>
          <a:bodyPr/>
          <a:lstStyle/>
          <a:p>
            <a:r>
              <a:rPr lang="en-US" dirty="0"/>
              <a:t>A Note on Internal Wage Comparisons </a:t>
            </a:r>
          </a:p>
        </p:txBody>
      </p:sp>
      <p:sp>
        <p:nvSpPr>
          <p:cNvPr id="3" name="Text Placeholder 2">
            <a:extLst>
              <a:ext uri="{FF2B5EF4-FFF2-40B4-BE49-F238E27FC236}">
                <a16:creationId xmlns:a16="http://schemas.microsoft.com/office/drawing/2014/main" id="{C492C671-3C06-699F-9125-A416B8A85DFA}"/>
              </a:ext>
            </a:extLst>
          </p:cNvPr>
          <p:cNvSpPr>
            <a:spLocks noGrp="1"/>
          </p:cNvSpPr>
          <p:nvPr>
            <p:ph type="body" sz="quarter" idx="10"/>
          </p:nvPr>
        </p:nvSpPr>
        <p:spPr/>
        <p:txBody>
          <a:bodyPr/>
          <a:lstStyle/>
          <a:p>
            <a:pPr>
              <a:buFont typeface="Wingdings" panose="05000000000000000000" pitchFamily="2" charset="2"/>
              <a:buChar char="§"/>
            </a:pPr>
            <a:r>
              <a:rPr lang="en-US" sz="1400" dirty="0"/>
              <a:t>Across the Country, many communities have some form of “internal comparability” as a factor of consideration in arbitration proceedings </a:t>
            </a:r>
          </a:p>
          <a:p>
            <a:pPr>
              <a:buFont typeface="Wingdings" panose="05000000000000000000" pitchFamily="2" charset="2"/>
              <a:buChar char="§"/>
            </a:pPr>
            <a:r>
              <a:rPr lang="en-US" sz="1400" dirty="0"/>
              <a:t>Arbitrators will evaluate the wage increases – or “pattern” – negotiated by other bargaining units in the same jurisdictions</a:t>
            </a:r>
          </a:p>
          <a:p>
            <a:pPr>
              <a:buFont typeface="Wingdings" panose="05000000000000000000" pitchFamily="2" charset="2"/>
              <a:buChar char="§"/>
            </a:pPr>
            <a:r>
              <a:rPr lang="en-US" sz="1400" dirty="0"/>
              <a:t>Consider highlighting negotiated settlement with “non-essential” employees</a:t>
            </a:r>
          </a:p>
        </p:txBody>
      </p:sp>
    </p:spTree>
    <p:extLst>
      <p:ext uri="{BB962C8B-B14F-4D97-AF65-F5344CB8AC3E}">
        <p14:creationId xmlns:p14="http://schemas.microsoft.com/office/powerpoint/2010/main" val="31578295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14B24-6E13-4D6F-0750-25EBE4878EC2}"/>
              </a:ext>
            </a:extLst>
          </p:cNvPr>
          <p:cNvSpPr>
            <a:spLocks noGrp="1"/>
          </p:cNvSpPr>
          <p:nvPr>
            <p:ph type="title"/>
          </p:nvPr>
        </p:nvSpPr>
        <p:spPr>
          <a:xfrm>
            <a:off x="451485" y="1006088"/>
            <a:ext cx="8154632" cy="249299"/>
          </a:xfrm>
        </p:spPr>
        <p:txBody>
          <a:bodyPr/>
          <a:lstStyle/>
          <a:p>
            <a:r>
              <a:rPr lang="en-US" dirty="0"/>
              <a:t>Recruitment and Retention</a:t>
            </a:r>
            <a:endParaRPr lang="en-US" sz="1400" i="1" dirty="0"/>
          </a:p>
        </p:txBody>
      </p:sp>
      <p:sp>
        <p:nvSpPr>
          <p:cNvPr id="3" name="Text Placeholder 2">
            <a:extLst>
              <a:ext uri="{FF2B5EF4-FFF2-40B4-BE49-F238E27FC236}">
                <a16:creationId xmlns:a16="http://schemas.microsoft.com/office/drawing/2014/main" id="{6E638480-A555-65CD-3507-A2CDEAFC45BF}"/>
              </a:ext>
            </a:extLst>
          </p:cNvPr>
          <p:cNvSpPr>
            <a:spLocks noGrp="1"/>
          </p:cNvSpPr>
          <p:nvPr>
            <p:ph type="body" sz="quarter" idx="10"/>
          </p:nvPr>
        </p:nvSpPr>
        <p:spPr>
          <a:xfrm>
            <a:off x="457200" y="1595688"/>
            <a:ext cx="8229600" cy="579342"/>
          </a:xfrm>
        </p:spPr>
        <p:txBody>
          <a:bodyPr/>
          <a:lstStyle/>
          <a:p>
            <a:pPr>
              <a:buFont typeface="Wingdings" panose="05000000000000000000" pitchFamily="2" charset="2"/>
              <a:buChar char="§"/>
            </a:pPr>
            <a:r>
              <a:rPr lang="en-US" sz="1400" dirty="0"/>
              <a:t>Often – though not always – recruitment and retention experience will be a favorable factor of consideration in mediation or arbitration </a:t>
            </a:r>
          </a:p>
        </p:txBody>
      </p:sp>
      <p:graphicFrame>
        <p:nvGraphicFramePr>
          <p:cNvPr id="4" name="Table 3">
            <a:extLst>
              <a:ext uri="{FF2B5EF4-FFF2-40B4-BE49-F238E27FC236}">
                <a16:creationId xmlns:a16="http://schemas.microsoft.com/office/drawing/2014/main" id="{9851D8F6-AFF7-31B2-EEB0-C9A4A401BA7E}"/>
              </a:ext>
            </a:extLst>
          </p:cNvPr>
          <p:cNvGraphicFramePr>
            <a:graphicFrameLocks noGrp="1"/>
          </p:cNvGraphicFramePr>
          <p:nvPr>
            <p:extLst>
              <p:ext uri="{D42A27DB-BD31-4B8C-83A1-F6EECF244321}">
                <p14:modId xmlns:p14="http://schemas.microsoft.com/office/powerpoint/2010/main" val="3787387362"/>
              </p:ext>
            </p:extLst>
          </p:nvPr>
        </p:nvGraphicFramePr>
        <p:xfrm>
          <a:off x="736848" y="2459021"/>
          <a:ext cx="4642950" cy="3322815"/>
        </p:xfrm>
        <a:graphic>
          <a:graphicData uri="http://schemas.openxmlformats.org/drawingml/2006/table">
            <a:tbl>
              <a:tblPr/>
              <a:tblGrid>
                <a:gridCol w="1972986">
                  <a:extLst>
                    <a:ext uri="{9D8B030D-6E8A-4147-A177-3AD203B41FA5}">
                      <a16:colId xmlns:a16="http://schemas.microsoft.com/office/drawing/2014/main" val="1017581289"/>
                    </a:ext>
                  </a:extLst>
                </a:gridCol>
                <a:gridCol w="889988">
                  <a:extLst>
                    <a:ext uri="{9D8B030D-6E8A-4147-A177-3AD203B41FA5}">
                      <a16:colId xmlns:a16="http://schemas.microsoft.com/office/drawing/2014/main" val="639239678"/>
                    </a:ext>
                  </a:extLst>
                </a:gridCol>
                <a:gridCol w="889988">
                  <a:extLst>
                    <a:ext uri="{9D8B030D-6E8A-4147-A177-3AD203B41FA5}">
                      <a16:colId xmlns:a16="http://schemas.microsoft.com/office/drawing/2014/main" val="3716789560"/>
                    </a:ext>
                  </a:extLst>
                </a:gridCol>
                <a:gridCol w="889988">
                  <a:extLst>
                    <a:ext uri="{9D8B030D-6E8A-4147-A177-3AD203B41FA5}">
                      <a16:colId xmlns:a16="http://schemas.microsoft.com/office/drawing/2014/main" val="3803973631"/>
                    </a:ext>
                  </a:extLst>
                </a:gridCol>
              </a:tblGrid>
              <a:tr h="442055">
                <a:tc>
                  <a:txBody>
                    <a:bodyPr/>
                    <a:lstStyle/>
                    <a:p>
                      <a:pPr algn="l" fontAlgn="t"/>
                      <a:r>
                        <a:rPr lang="en-US" sz="1200" b="1" i="0" u="none" strike="noStrike" dirty="0">
                          <a:solidFill>
                            <a:srgbClr val="FFFFFF"/>
                          </a:solidFill>
                          <a:effectLst/>
                          <a:latin typeface="Arial" panose="020B0604020202020204" pitchFamily="34" charset="0"/>
                        </a:rPr>
                        <a:t>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00"/>
                    </a:solidFill>
                  </a:tcPr>
                </a:tc>
                <a:tc>
                  <a:txBody>
                    <a:bodyPr/>
                    <a:lstStyle/>
                    <a:p>
                      <a:pPr algn="ctr" fontAlgn="ctr"/>
                      <a:r>
                        <a:rPr lang="en-US" sz="1200" b="1" i="0" u="none" strike="noStrike" dirty="0">
                          <a:solidFill>
                            <a:srgbClr val="FFFFFF"/>
                          </a:solidFill>
                          <a:effectLst/>
                          <a:latin typeface="Arial" panose="020B0604020202020204" pitchFamily="34" charset="0"/>
                        </a:rPr>
                        <a:t>FY 2024</a:t>
                      </a: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00"/>
                    </a:solidFill>
                  </a:tcPr>
                </a:tc>
                <a:tc>
                  <a:txBody>
                    <a:bodyPr/>
                    <a:lstStyle/>
                    <a:p>
                      <a:pPr algn="ctr" fontAlgn="ctr"/>
                      <a:r>
                        <a:rPr lang="en-US" sz="1200" b="1" i="0" u="none" strike="noStrike" dirty="0">
                          <a:solidFill>
                            <a:srgbClr val="FFFFFF"/>
                          </a:solidFill>
                          <a:effectLst/>
                          <a:latin typeface="Arial" panose="020B0604020202020204" pitchFamily="34" charset="0"/>
                        </a:rPr>
                        <a:t>FY 2025</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00"/>
                    </a:solidFill>
                  </a:tcPr>
                </a:tc>
                <a:tc>
                  <a:txBody>
                    <a:bodyPr/>
                    <a:lstStyle/>
                    <a:p>
                      <a:pPr algn="ctr" fontAlgn="ctr"/>
                      <a:r>
                        <a:rPr lang="en-US" sz="1200" b="1" i="0" u="none" strike="noStrike" dirty="0">
                          <a:solidFill>
                            <a:srgbClr val="FFFFFF"/>
                          </a:solidFill>
                          <a:effectLst/>
                          <a:latin typeface="Arial" panose="020B0604020202020204" pitchFamily="34" charset="0"/>
                        </a:rPr>
                        <a:t>FY2026</a:t>
                      </a:r>
                    </a:p>
                  </a:txBody>
                  <a:tcPr marL="0" marR="0"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00"/>
                    </a:solidFill>
                  </a:tcPr>
                </a:tc>
                <a:extLst>
                  <a:ext uri="{0D108BD9-81ED-4DB2-BD59-A6C34878D82A}">
                    <a16:rowId xmlns:a16="http://schemas.microsoft.com/office/drawing/2014/main" val="4222988203"/>
                  </a:ext>
                </a:extLst>
              </a:tr>
              <a:tr h="316384">
                <a:tc>
                  <a:txBody>
                    <a:bodyPr/>
                    <a:lstStyle/>
                    <a:p>
                      <a:pPr algn="l" fontAlgn="t"/>
                      <a:r>
                        <a:rPr lang="en-US" sz="1200" b="0" i="0" u="none" strike="noStrike" dirty="0">
                          <a:solidFill>
                            <a:schemeClr val="tx2"/>
                          </a:solidFill>
                          <a:effectLst/>
                          <a:latin typeface="Arial" panose="020B0604020202020204" pitchFamily="34" charset="0"/>
                        </a:rPr>
                        <a:t>Headcount</a:t>
                      </a:r>
                    </a:p>
                  </a:txBody>
                  <a:tcPr marL="85281"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en-US" sz="1200" b="0" i="0" u="none" strike="noStrike">
                          <a:solidFill>
                            <a:schemeClr val="tx2"/>
                          </a:solidFill>
                          <a:effectLst/>
                          <a:latin typeface="Arial" panose="020B0604020202020204" pitchFamily="34" charset="0"/>
                        </a:rPr>
                        <a:t>301</a:t>
                      </a: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sz="1200" b="0" i="0" u="none" strike="noStrike">
                          <a:solidFill>
                            <a:schemeClr val="tx2"/>
                          </a:solidFill>
                          <a:effectLst/>
                          <a:latin typeface="Arial" panose="020B0604020202020204" pitchFamily="34" charset="0"/>
                        </a:rPr>
                        <a:t>303</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sz="1200" b="0" i="0" u="none" strike="noStrike" dirty="0">
                          <a:solidFill>
                            <a:schemeClr val="tx2"/>
                          </a:solidFill>
                          <a:effectLst/>
                          <a:latin typeface="Arial" panose="020B0604020202020204" pitchFamily="34" charset="0"/>
                        </a:rPr>
                        <a:t>313</a:t>
                      </a:r>
                    </a:p>
                  </a:txBody>
                  <a:tcPr marL="0" marR="0"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668031133"/>
                  </a:ext>
                </a:extLst>
              </a:tr>
              <a:tr h="316384">
                <a:tc>
                  <a:txBody>
                    <a:bodyPr/>
                    <a:lstStyle/>
                    <a:p>
                      <a:pPr algn="l" fontAlgn="t"/>
                      <a:r>
                        <a:rPr lang="en-US" sz="1200" b="0" i="0" u="none" strike="noStrike" dirty="0">
                          <a:solidFill>
                            <a:schemeClr val="tx2"/>
                          </a:solidFill>
                          <a:effectLst/>
                          <a:latin typeface="Arial" panose="020B0604020202020204" pitchFamily="34" charset="0"/>
                        </a:rPr>
                        <a:t>Separations (all reasons)</a:t>
                      </a:r>
                    </a:p>
                  </a:txBody>
                  <a:tcPr marL="85281"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chemeClr val="tx2"/>
                          </a:solidFill>
                          <a:effectLst/>
                          <a:latin typeface="Arial" panose="020B0604020202020204" pitchFamily="34" charset="0"/>
                        </a:rPr>
                        <a:t>31</a:t>
                      </a:r>
                    </a:p>
                  </a:txBody>
                  <a:tcPr marL="0" marR="0" marT="0" marB="0" anchor="ctr">
                    <a:lnL w="635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chemeClr val="tx2"/>
                          </a:solidFill>
                          <a:effectLst/>
                          <a:latin typeface="Arial" panose="020B0604020202020204" pitchFamily="34" charset="0"/>
                        </a:rPr>
                        <a:t>40</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chemeClr val="tx2"/>
                          </a:solidFill>
                          <a:effectLst/>
                          <a:latin typeface="Arial" panose="020B0604020202020204" pitchFamily="34" charset="0"/>
                        </a:rPr>
                        <a:t>27</a:t>
                      </a:r>
                    </a:p>
                  </a:txBody>
                  <a:tcPr marL="0" marR="0"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8044845"/>
                  </a:ext>
                </a:extLst>
              </a:tr>
              <a:tr h="316384">
                <a:tc>
                  <a:txBody>
                    <a:bodyPr/>
                    <a:lstStyle/>
                    <a:p>
                      <a:pPr algn="l" fontAlgn="t"/>
                      <a:r>
                        <a:rPr lang="en-US" sz="1200" b="1" i="0" u="none" strike="noStrike" dirty="0">
                          <a:solidFill>
                            <a:schemeClr val="tx2"/>
                          </a:solidFill>
                          <a:effectLst/>
                          <a:latin typeface="Arial" panose="020B0604020202020204" pitchFamily="34" charset="0"/>
                        </a:rPr>
                        <a:t>Quit</a:t>
                      </a:r>
                    </a:p>
                  </a:txBody>
                  <a:tcPr marL="255842" marR="0" marT="0" marB="0" anchor="ctr">
                    <a:lnL>
                      <a:noFill/>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fontAlgn="ctr"/>
                      <a:r>
                        <a:rPr lang="en-US" sz="1200" b="1" i="0" u="none" strike="noStrike" dirty="0">
                          <a:solidFill>
                            <a:schemeClr val="tx2"/>
                          </a:solidFill>
                          <a:effectLst/>
                          <a:latin typeface="Arial" panose="020B0604020202020204" pitchFamily="34" charset="0"/>
                        </a:rPr>
                        <a:t>21</a:t>
                      </a: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sz="1200" b="1" i="0" u="none" strike="noStrike" dirty="0">
                          <a:solidFill>
                            <a:schemeClr val="tx2"/>
                          </a:solidFill>
                          <a:effectLst/>
                          <a:latin typeface="Arial" panose="020B0604020202020204" pitchFamily="34" charset="0"/>
                        </a:rPr>
                        <a:t>28</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r>
                        <a:rPr lang="en-US" sz="1200" b="1" i="0" u="none" strike="noStrike" dirty="0">
                          <a:solidFill>
                            <a:schemeClr val="tx2"/>
                          </a:solidFill>
                          <a:effectLst/>
                          <a:latin typeface="Arial" panose="020B0604020202020204" pitchFamily="34" charset="0"/>
                        </a:rPr>
                        <a:t>15</a:t>
                      </a:r>
                    </a:p>
                  </a:txBody>
                  <a:tcPr marL="0" marR="0" marT="0"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173150888"/>
                  </a:ext>
                </a:extLst>
              </a:tr>
              <a:tr h="316384">
                <a:tc>
                  <a:txBody>
                    <a:bodyPr/>
                    <a:lstStyle/>
                    <a:p>
                      <a:pPr algn="l" fontAlgn="t"/>
                      <a:r>
                        <a:rPr lang="en-US" sz="1200" b="0" i="0" u="none" strike="noStrike" dirty="0">
                          <a:solidFill>
                            <a:schemeClr val="tx2"/>
                          </a:solidFill>
                          <a:effectLst/>
                          <a:latin typeface="Arial" panose="020B0604020202020204" pitchFamily="34" charset="0"/>
                        </a:rPr>
                        <a:t>Retirement</a:t>
                      </a:r>
                    </a:p>
                  </a:txBody>
                  <a:tcPr marL="255842"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0" i="0" u="none" strike="noStrike">
                          <a:solidFill>
                            <a:schemeClr val="tx2"/>
                          </a:solidFill>
                          <a:effectLst/>
                          <a:latin typeface="Arial" panose="020B0604020202020204" pitchFamily="34" charset="0"/>
                        </a:rPr>
                        <a:t>8</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200" b="0" i="0" u="none" strike="noStrike" dirty="0">
                          <a:solidFill>
                            <a:schemeClr val="tx2"/>
                          </a:solidFill>
                          <a:effectLst/>
                          <a:latin typeface="Arial" panose="020B0604020202020204" pitchFamily="34" charset="0"/>
                        </a:rPr>
                        <a:t>7</a:t>
                      </a:r>
                    </a:p>
                  </a:txBody>
                  <a:tcPr marL="0" marR="0" marT="0" marB="0" anchor="ctr">
                    <a:lnL>
                      <a:noFill/>
                    </a:lnL>
                    <a:lnR>
                      <a:noFill/>
                    </a:lnR>
                    <a:lnT>
                      <a:noFill/>
                    </a:lnT>
                    <a:lnB>
                      <a:noFill/>
                    </a:lnB>
                  </a:tcPr>
                </a:tc>
                <a:tc>
                  <a:txBody>
                    <a:bodyPr/>
                    <a:lstStyle/>
                    <a:p>
                      <a:pPr algn="ctr" fontAlgn="ctr"/>
                      <a:r>
                        <a:rPr lang="en-US" sz="1200" b="0" i="0" u="none" strike="noStrike">
                          <a:solidFill>
                            <a:schemeClr val="tx2"/>
                          </a:solidFill>
                          <a:effectLst/>
                          <a:latin typeface="Arial" panose="020B0604020202020204" pitchFamily="34" charset="0"/>
                        </a:rPr>
                        <a:t>6</a:t>
                      </a:r>
                    </a:p>
                  </a:txBody>
                  <a:tcPr marL="0" marR="0" marT="0" marB="0" anchor="ctr">
                    <a:lnL>
                      <a:noFill/>
                    </a:lnL>
                    <a:lnR>
                      <a:noFill/>
                    </a:lnR>
                    <a:lnT>
                      <a:noFill/>
                    </a:lnT>
                    <a:lnB>
                      <a:noFill/>
                    </a:lnB>
                  </a:tcPr>
                </a:tc>
                <a:extLst>
                  <a:ext uri="{0D108BD9-81ED-4DB2-BD59-A6C34878D82A}">
                    <a16:rowId xmlns:a16="http://schemas.microsoft.com/office/drawing/2014/main" val="2129069550"/>
                  </a:ext>
                </a:extLst>
              </a:tr>
              <a:tr h="316384">
                <a:tc>
                  <a:txBody>
                    <a:bodyPr/>
                    <a:lstStyle/>
                    <a:p>
                      <a:pPr algn="l" fontAlgn="t"/>
                      <a:r>
                        <a:rPr lang="en-US" sz="1200" b="0" i="0" u="none" strike="noStrike">
                          <a:solidFill>
                            <a:schemeClr val="tx2"/>
                          </a:solidFill>
                          <a:effectLst/>
                          <a:latin typeface="Arial" panose="020B0604020202020204" pitchFamily="34" charset="0"/>
                        </a:rPr>
                        <a:t>Termination</a:t>
                      </a:r>
                    </a:p>
                  </a:txBody>
                  <a:tcPr marL="255842"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0" i="0" u="none" strike="noStrike">
                          <a:solidFill>
                            <a:schemeClr val="tx2"/>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200" b="0" i="0" u="none" strike="noStrike" dirty="0">
                          <a:solidFill>
                            <a:schemeClr val="tx2"/>
                          </a:solidFill>
                          <a:effectLst/>
                          <a:latin typeface="Arial" panose="020B0604020202020204" pitchFamily="34" charset="0"/>
                        </a:rPr>
                        <a:t>3</a:t>
                      </a:r>
                    </a:p>
                  </a:txBody>
                  <a:tcPr marL="0" marR="0" marT="0" marB="0" anchor="ctr">
                    <a:lnL>
                      <a:noFill/>
                    </a:lnL>
                    <a:lnR>
                      <a:noFill/>
                    </a:lnR>
                    <a:lnT>
                      <a:noFill/>
                    </a:lnT>
                    <a:lnB>
                      <a:noFill/>
                    </a:lnB>
                  </a:tcPr>
                </a:tc>
                <a:tc>
                  <a:txBody>
                    <a:bodyPr/>
                    <a:lstStyle/>
                    <a:p>
                      <a:pPr algn="ctr" fontAlgn="ctr"/>
                      <a:r>
                        <a:rPr lang="en-US" sz="1200" b="0" i="0" u="none" strike="noStrike">
                          <a:solidFill>
                            <a:schemeClr val="tx2"/>
                          </a:solidFill>
                          <a:effectLst/>
                          <a:latin typeface="Arial" panose="020B0604020202020204" pitchFamily="34" charset="0"/>
                        </a:rPr>
                        <a:t>5</a:t>
                      </a:r>
                    </a:p>
                  </a:txBody>
                  <a:tcPr marL="0" marR="0" marT="0" marB="0" anchor="ctr">
                    <a:lnL>
                      <a:noFill/>
                    </a:lnL>
                    <a:lnR>
                      <a:noFill/>
                    </a:lnR>
                    <a:lnT>
                      <a:noFill/>
                    </a:lnT>
                    <a:lnB>
                      <a:noFill/>
                    </a:lnB>
                  </a:tcPr>
                </a:tc>
                <a:extLst>
                  <a:ext uri="{0D108BD9-81ED-4DB2-BD59-A6C34878D82A}">
                    <a16:rowId xmlns:a16="http://schemas.microsoft.com/office/drawing/2014/main" val="997595530"/>
                  </a:ext>
                </a:extLst>
              </a:tr>
              <a:tr h="316384">
                <a:tc>
                  <a:txBody>
                    <a:bodyPr/>
                    <a:lstStyle/>
                    <a:p>
                      <a:pPr algn="l" fontAlgn="t"/>
                      <a:r>
                        <a:rPr lang="en-US" sz="1200" b="0" i="0" u="none" strike="noStrike">
                          <a:solidFill>
                            <a:schemeClr val="tx2"/>
                          </a:solidFill>
                          <a:effectLst/>
                          <a:latin typeface="Arial" panose="020B0604020202020204" pitchFamily="34" charset="0"/>
                        </a:rPr>
                        <a:t>Transfer</a:t>
                      </a:r>
                    </a:p>
                  </a:txBody>
                  <a:tcPr marL="255842"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200" b="0" i="0" u="none" strike="noStrike">
                          <a:solidFill>
                            <a:schemeClr val="tx2"/>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200" b="0" i="0" u="none" strike="noStrike" dirty="0">
                          <a:solidFill>
                            <a:schemeClr val="tx2"/>
                          </a:solidFill>
                          <a:effectLst/>
                          <a:latin typeface="Arial" panose="020B0604020202020204" pitchFamily="34" charset="0"/>
                        </a:rPr>
                        <a:t>1</a:t>
                      </a:r>
                    </a:p>
                  </a:txBody>
                  <a:tcPr marL="0" marR="0" marT="0" marB="0" anchor="ctr">
                    <a:lnL>
                      <a:noFill/>
                    </a:lnL>
                    <a:lnR>
                      <a:noFill/>
                    </a:lnR>
                    <a:lnT>
                      <a:noFill/>
                    </a:lnT>
                    <a:lnB>
                      <a:noFill/>
                    </a:lnB>
                  </a:tcPr>
                </a:tc>
                <a:tc>
                  <a:txBody>
                    <a:bodyPr/>
                    <a:lstStyle/>
                    <a:p>
                      <a:pPr algn="ctr" fontAlgn="ctr"/>
                      <a:r>
                        <a:rPr lang="en-US" sz="1200" b="0" i="0" u="none" strike="noStrike" dirty="0">
                          <a:solidFill>
                            <a:schemeClr val="tx2"/>
                          </a:solidFill>
                          <a:effectLst/>
                          <a:latin typeface="Arial" panose="020B0604020202020204" pitchFamily="34" charset="0"/>
                        </a:rPr>
                        <a:t>1</a:t>
                      </a:r>
                    </a:p>
                  </a:txBody>
                  <a:tcPr marL="0" marR="0" marT="0" marB="0" anchor="ctr">
                    <a:lnL>
                      <a:noFill/>
                    </a:lnL>
                    <a:lnR>
                      <a:noFill/>
                    </a:lnR>
                    <a:lnT>
                      <a:noFill/>
                    </a:lnT>
                    <a:lnB>
                      <a:noFill/>
                    </a:lnB>
                  </a:tcPr>
                </a:tc>
                <a:extLst>
                  <a:ext uri="{0D108BD9-81ED-4DB2-BD59-A6C34878D82A}">
                    <a16:rowId xmlns:a16="http://schemas.microsoft.com/office/drawing/2014/main" val="1628207210"/>
                  </a:ext>
                </a:extLst>
              </a:tr>
              <a:tr h="316384">
                <a:tc>
                  <a:txBody>
                    <a:bodyPr/>
                    <a:lstStyle/>
                    <a:p>
                      <a:pPr algn="l" fontAlgn="t"/>
                      <a:r>
                        <a:rPr lang="en-US" sz="1200" b="0" i="0" u="none" strike="noStrike" dirty="0">
                          <a:solidFill>
                            <a:schemeClr val="tx2"/>
                          </a:solidFill>
                          <a:effectLst/>
                          <a:latin typeface="Arial" panose="020B0604020202020204" pitchFamily="34" charset="0"/>
                        </a:rPr>
                        <a:t>Other</a:t>
                      </a:r>
                    </a:p>
                  </a:txBody>
                  <a:tcPr marL="255842" marR="0" marT="0" marB="0" anchor="ctr">
                    <a:lnL>
                      <a:noFill/>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chemeClr val="tx2"/>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dirty="0">
                          <a:solidFill>
                            <a:schemeClr val="tx2"/>
                          </a:solidFill>
                          <a:effectLst/>
                          <a:latin typeface="Arial" panose="020B0604020202020204" pitchFamily="34" charset="0"/>
                        </a:rPr>
                        <a:t>1</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r>
                        <a:rPr lang="en-US" sz="1200" b="0" i="0" u="none" strike="noStrike">
                          <a:solidFill>
                            <a:schemeClr val="tx2"/>
                          </a:solidFill>
                          <a:effectLst/>
                          <a:latin typeface="Arial" panose="020B0604020202020204" pitchFamily="34" charset="0"/>
                        </a:rPr>
                        <a:t>0</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5162400"/>
                  </a:ext>
                </a:extLst>
              </a:tr>
              <a:tr h="333036">
                <a:tc>
                  <a:txBody>
                    <a:bodyPr/>
                    <a:lstStyle/>
                    <a:p>
                      <a:pPr algn="l" fontAlgn="t"/>
                      <a:r>
                        <a:rPr lang="en-US" sz="1200" b="1" i="0" u="none" strike="noStrike" dirty="0">
                          <a:solidFill>
                            <a:schemeClr val="tx2"/>
                          </a:solidFill>
                          <a:effectLst/>
                          <a:latin typeface="Arial" panose="020B0604020202020204" pitchFamily="34" charset="0"/>
                        </a:rPr>
                        <a:t>Quit Rate</a:t>
                      </a:r>
                    </a:p>
                  </a:txBody>
                  <a:tcPr marL="85281"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DCE6F1"/>
                    </a:solidFill>
                  </a:tcPr>
                </a:tc>
                <a:tc>
                  <a:txBody>
                    <a:bodyPr/>
                    <a:lstStyle/>
                    <a:p>
                      <a:pPr algn="ctr" fontAlgn="ctr"/>
                      <a:r>
                        <a:rPr lang="en-US" sz="1200" b="1" i="0" u="none" strike="noStrike">
                          <a:solidFill>
                            <a:schemeClr val="tx2"/>
                          </a:solidFill>
                          <a:effectLst/>
                          <a:latin typeface="Arial" panose="020B0604020202020204" pitchFamily="34" charset="0"/>
                        </a:rPr>
                        <a:t>7.0%</a:t>
                      </a: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rgbClr val="DCE6F1"/>
                    </a:solidFill>
                  </a:tcPr>
                </a:tc>
                <a:tc>
                  <a:txBody>
                    <a:bodyPr/>
                    <a:lstStyle/>
                    <a:p>
                      <a:pPr algn="ctr" fontAlgn="ctr"/>
                      <a:r>
                        <a:rPr lang="en-US" sz="1200" b="1" i="0" u="none" strike="noStrike" dirty="0">
                          <a:solidFill>
                            <a:schemeClr val="tx2"/>
                          </a:solidFill>
                          <a:effectLst/>
                          <a:latin typeface="Arial" panose="020B0604020202020204" pitchFamily="34" charset="0"/>
                        </a:rPr>
                        <a:t>9.2%</a:t>
                      </a:r>
                    </a:p>
                  </a:txBody>
                  <a:tcPr marL="0" marR="0" marT="0" marB="0" anchor="ctr">
                    <a:lnL>
                      <a:noFill/>
                    </a:lnL>
                    <a:lnR>
                      <a:noFill/>
                    </a:lnR>
                    <a:lnT w="12700" cap="flat" cmpd="sng" algn="ctr">
                      <a:solidFill>
                        <a:schemeClr val="tx1"/>
                      </a:solidFill>
                      <a:prstDash val="solid"/>
                      <a:round/>
                      <a:headEnd type="none" w="med" len="med"/>
                      <a:tailEnd type="none" w="med" len="med"/>
                    </a:lnT>
                    <a:lnB>
                      <a:noFill/>
                    </a:lnB>
                    <a:solidFill>
                      <a:srgbClr val="DCE6F1"/>
                    </a:solidFill>
                  </a:tcPr>
                </a:tc>
                <a:tc>
                  <a:txBody>
                    <a:bodyPr/>
                    <a:lstStyle/>
                    <a:p>
                      <a:pPr algn="ctr" fontAlgn="ctr"/>
                      <a:r>
                        <a:rPr lang="en-US" sz="1200" b="1" i="0" u="none" strike="noStrike" dirty="0">
                          <a:solidFill>
                            <a:schemeClr val="tx2"/>
                          </a:solidFill>
                          <a:effectLst/>
                          <a:latin typeface="Arial" panose="020B0604020202020204" pitchFamily="34" charset="0"/>
                        </a:rPr>
                        <a:t>4.8%</a:t>
                      </a:r>
                    </a:p>
                  </a:txBody>
                  <a:tcPr marL="0" marR="0"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rgbClr val="DCE6F1"/>
                    </a:solidFill>
                  </a:tcPr>
                </a:tc>
                <a:extLst>
                  <a:ext uri="{0D108BD9-81ED-4DB2-BD59-A6C34878D82A}">
                    <a16:rowId xmlns:a16="http://schemas.microsoft.com/office/drawing/2014/main" val="1652600884"/>
                  </a:ext>
                </a:extLst>
              </a:tr>
              <a:tr h="333036">
                <a:tc>
                  <a:txBody>
                    <a:bodyPr/>
                    <a:lstStyle/>
                    <a:p>
                      <a:pPr algn="l" fontAlgn="t"/>
                      <a:r>
                        <a:rPr lang="en-US" sz="1200" b="1" i="0" u="none" strike="noStrike" dirty="0">
                          <a:solidFill>
                            <a:schemeClr val="tx2"/>
                          </a:solidFill>
                          <a:effectLst/>
                          <a:latin typeface="Arial" panose="020B0604020202020204" pitchFamily="34" charset="0"/>
                        </a:rPr>
                        <a:t>Turnover Rate</a:t>
                      </a:r>
                    </a:p>
                  </a:txBody>
                  <a:tcPr marL="85281"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DCE6F1"/>
                    </a:solidFill>
                  </a:tcPr>
                </a:tc>
                <a:tc>
                  <a:txBody>
                    <a:bodyPr/>
                    <a:lstStyle/>
                    <a:p>
                      <a:pPr algn="ctr" fontAlgn="ctr"/>
                      <a:r>
                        <a:rPr lang="en-US" sz="1200" b="1" i="0" u="none" strike="noStrike" dirty="0">
                          <a:solidFill>
                            <a:schemeClr val="tx2"/>
                          </a:solidFill>
                          <a:effectLst/>
                          <a:latin typeface="Arial" panose="020B0604020202020204" pitchFamily="34" charset="0"/>
                        </a:rPr>
                        <a:t>10.3%</a:t>
                      </a:r>
                    </a:p>
                  </a:txBody>
                  <a:tcPr marL="0" marR="0" marT="0" marB="0" anchor="ctr">
                    <a:lnL w="635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rgbClr val="DCE6F1"/>
                    </a:solidFill>
                  </a:tcPr>
                </a:tc>
                <a:tc>
                  <a:txBody>
                    <a:bodyPr/>
                    <a:lstStyle/>
                    <a:p>
                      <a:pPr algn="ctr" fontAlgn="ctr"/>
                      <a:r>
                        <a:rPr lang="en-US" sz="1200" b="1" i="0" u="none" strike="noStrike" dirty="0">
                          <a:solidFill>
                            <a:schemeClr val="tx2"/>
                          </a:solidFill>
                          <a:effectLst/>
                          <a:latin typeface="Arial" panose="020B0604020202020204" pitchFamily="34" charset="0"/>
                        </a:rPr>
                        <a:t>13.2%</a:t>
                      </a: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DCE6F1"/>
                    </a:solidFill>
                  </a:tcPr>
                </a:tc>
                <a:tc>
                  <a:txBody>
                    <a:bodyPr/>
                    <a:lstStyle/>
                    <a:p>
                      <a:pPr algn="ctr" fontAlgn="ctr"/>
                      <a:r>
                        <a:rPr lang="en-US" sz="1200" b="1" i="0" u="none" strike="noStrike" dirty="0">
                          <a:solidFill>
                            <a:schemeClr val="tx2"/>
                          </a:solidFill>
                          <a:effectLst/>
                          <a:latin typeface="Arial" panose="020B0604020202020204" pitchFamily="34" charset="0"/>
                        </a:rPr>
                        <a:t>8.6%</a:t>
                      </a:r>
                    </a:p>
                  </a:txBody>
                  <a:tcPr marL="0" marR="0"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DCE6F1"/>
                    </a:solidFill>
                  </a:tcPr>
                </a:tc>
                <a:extLst>
                  <a:ext uri="{0D108BD9-81ED-4DB2-BD59-A6C34878D82A}">
                    <a16:rowId xmlns:a16="http://schemas.microsoft.com/office/drawing/2014/main" val="1880710484"/>
                  </a:ext>
                </a:extLst>
              </a:tr>
            </a:tbl>
          </a:graphicData>
        </a:graphic>
      </p:graphicFrame>
      <p:sp>
        <p:nvSpPr>
          <p:cNvPr id="6" name="TextBox 5">
            <a:extLst>
              <a:ext uri="{FF2B5EF4-FFF2-40B4-BE49-F238E27FC236}">
                <a16:creationId xmlns:a16="http://schemas.microsoft.com/office/drawing/2014/main" id="{56B76BE9-98B5-F6F2-228E-AA17B60C2808}"/>
              </a:ext>
            </a:extLst>
          </p:cNvPr>
          <p:cNvSpPr txBox="1"/>
          <p:nvPr/>
        </p:nvSpPr>
        <p:spPr>
          <a:xfrm>
            <a:off x="5948039" y="2459021"/>
            <a:ext cx="2521258" cy="3322815"/>
          </a:xfrm>
          <a:prstGeom prst="rect">
            <a:avLst/>
          </a:prstGeom>
          <a:solidFill>
            <a:schemeClr val="accent2">
              <a:lumMod val="20000"/>
              <a:lumOff val="80000"/>
            </a:schemeClr>
          </a:solidFill>
          <a:effectLst>
            <a:outerShdw blurRad="50800" dist="38100" dir="2700000" algn="tl" rotWithShape="0">
              <a:prstClr val="black">
                <a:alpha val="40000"/>
              </a:prstClr>
            </a:outerShdw>
          </a:effectLst>
        </p:spPr>
        <p:txBody>
          <a:bodyPr wrap="none" lIns="0" tIns="0" rIns="0" bIns="0" rtlCol="0" anchor="t"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lang="en-US" sz="1400" b="1" dirty="0">
              <a:ea typeface="Soleil" charset="0"/>
              <a:cs typeface="Soleil" charset="0"/>
            </a:endParaRPr>
          </a:p>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ea typeface="Soleil" charset="0"/>
                <a:cs typeface="Soleil" charset="0"/>
              </a:rPr>
              <a:t> State and Local Government </a:t>
            </a:r>
          </a:p>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ea typeface="Soleil" charset="0"/>
                <a:cs typeface="Soleil" charset="0"/>
              </a:rPr>
              <a:t>Attrition Rates FY 2026</a:t>
            </a:r>
          </a:p>
          <a:p>
            <a:pPr marL="0" marR="0" indent="0" algn="ctr" defTabSz="914400" rtl="0" eaLnBrk="1" fontAlgn="auto" latinLnBrk="0" hangingPunct="1">
              <a:lnSpc>
                <a:spcPct val="100000"/>
              </a:lnSpc>
              <a:spcBef>
                <a:spcPts val="0"/>
              </a:spcBef>
              <a:spcAft>
                <a:spcPts val="0"/>
              </a:spcAft>
              <a:buClrTx/>
              <a:buSzTx/>
              <a:buFontTx/>
              <a:buNone/>
              <a:tabLst/>
            </a:pPr>
            <a:r>
              <a:rPr lang="en-US" sz="1400" dirty="0">
                <a:solidFill>
                  <a:schemeClr val="tx2"/>
                </a:solidFill>
                <a:ea typeface="Soleil" charset="0"/>
                <a:cs typeface="Soleil" charset="0"/>
              </a:rPr>
              <a:t>(Excluding Education)</a:t>
            </a:r>
          </a:p>
          <a:p>
            <a:pPr marL="0" marR="0" indent="0" algn="ctr" defTabSz="914400" rtl="0" eaLnBrk="1" fontAlgn="auto" latinLnBrk="0" hangingPunct="1">
              <a:lnSpc>
                <a:spcPct val="100000"/>
              </a:lnSpc>
              <a:spcBef>
                <a:spcPts val="0"/>
              </a:spcBef>
              <a:spcAft>
                <a:spcPts val="0"/>
              </a:spcAft>
              <a:buClrTx/>
              <a:buSzTx/>
              <a:buFontTx/>
              <a:buNone/>
              <a:tabLst/>
            </a:pPr>
            <a:endParaRPr lang="en-US" sz="1400" b="1" dirty="0">
              <a:ea typeface="Soleil" charset="0"/>
              <a:cs typeface="Soleil" charset="0"/>
            </a:endParaRPr>
          </a:p>
          <a:p>
            <a:pPr marL="0" marR="0" indent="0"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ea typeface="Soleil" charset="0"/>
                <a:cs typeface="Soleil" charset="0"/>
              </a:rPr>
              <a:t>  Quit Rate:  </a:t>
            </a:r>
            <a:r>
              <a:rPr lang="en-US" sz="1400" b="1" dirty="0">
                <a:solidFill>
                  <a:srgbClr val="000066"/>
                </a:solidFill>
                <a:ea typeface="Soleil" charset="0"/>
                <a:cs typeface="Soleil" charset="0"/>
              </a:rPr>
              <a:t>9.5%</a:t>
            </a:r>
          </a:p>
          <a:p>
            <a:pPr marL="0" marR="0" indent="0" defTabSz="914400" rtl="0" eaLnBrk="1" fontAlgn="auto" latinLnBrk="0" hangingPunct="1">
              <a:lnSpc>
                <a:spcPct val="100000"/>
              </a:lnSpc>
              <a:spcBef>
                <a:spcPts val="0"/>
              </a:spcBef>
              <a:spcAft>
                <a:spcPts val="0"/>
              </a:spcAft>
              <a:buClrTx/>
              <a:buSzTx/>
              <a:buFontTx/>
              <a:buNone/>
              <a:tabLst/>
            </a:pPr>
            <a:r>
              <a:rPr lang="en-US" sz="1400" b="1" dirty="0">
                <a:ea typeface="Soleil" charset="0"/>
                <a:cs typeface="Soleil" charset="0"/>
              </a:rPr>
              <a:t>  </a:t>
            </a:r>
          </a:p>
          <a:p>
            <a:pPr marL="0" marR="0" indent="0" defTabSz="914400" rtl="0" eaLnBrk="1" fontAlgn="auto" latinLnBrk="0" hangingPunct="1">
              <a:lnSpc>
                <a:spcPct val="100000"/>
              </a:lnSpc>
              <a:spcBef>
                <a:spcPts val="0"/>
              </a:spcBef>
              <a:spcAft>
                <a:spcPts val="0"/>
              </a:spcAft>
              <a:buClrTx/>
              <a:buSzTx/>
              <a:buFontTx/>
              <a:buNone/>
              <a:tabLst/>
            </a:pPr>
            <a:r>
              <a:rPr lang="en-US" sz="1400" b="1" dirty="0">
                <a:ea typeface="Soleil" charset="0"/>
                <a:cs typeface="Soleil" charset="0"/>
              </a:rPr>
              <a:t>  </a:t>
            </a:r>
            <a:r>
              <a:rPr lang="en-US" sz="1400" b="1" dirty="0">
                <a:solidFill>
                  <a:schemeClr val="tx2"/>
                </a:solidFill>
                <a:ea typeface="Soleil" charset="0"/>
                <a:cs typeface="Soleil" charset="0"/>
              </a:rPr>
              <a:t>Turnover Rate: </a:t>
            </a:r>
            <a:r>
              <a:rPr lang="en-US" sz="1400" b="1" dirty="0">
                <a:solidFill>
                  <a:srgbClr val="000066"/>
                </a:solidFill>
                <a:ea typeface="Soleil" charset="0"/>
                <a:cs typeface="Soleil" charset="0"/>
              </a:rPr>
              <a:t>17.6%</a:t>
            </a:r>
            <a:endParaRPr lang="en-US" sz="1000" dirty="0">
              <a:solidFill>
                <a:srgbClr val="000066"/>
              </a:solidFill>
              <a:ea typeface="Soleil" charset="0"/>
              <a:cs typeface="Soleil" charset="0"/>
            </a:endParaRPr>
          </a:p>
          <a:p>
            <a:pPr marL="0" marR="0" indent="0" defTabSz="914400" rtl="0" eaLnBrk="1" fontAlgn="auto" latinLnBrk="0" hangingPunct="1">
              <a:lnSpc>
                <a:spcPct val="100000"/>
              </a:lnSpc>
              <a:spcBef>
                <a:spcPts val="0"/>
              </a:spcBef>
              <a:spcAft>
                <a:spcPts val="0"/>
              </a:spcAft>
              <a:buClrTx/>
              <a:buSzTx/>
              <a:buFontTx/>
              <a:buNone/>
              <a:tabLst/>
            </a:pPr>
            <a:endParaRPr lang="en-US" sz="1000" b="1" dirty="0">
              <a:solidFill>
                <a:srgbClr val="000066"/>
              </a:solidFill>
              <a:ea typeface="Soleil" charset="0"/>
              <a:cs typeface="Soleil" charset="0"/>
            </a:endParaRPr>
          </a:p>
          <a:p>
            <a:pPr marL="0" marR="0" indent="0" defTabSz="914400" rtl="0" eaLnBrk="1" fontAlgn="auto" latinLnBrk="0" hangingPunct="1">
              <a:lnSpc>
                <a:spcPct val="100000"/>
              </a:lnSpc>
              <a:spcBef>
                <a:spcPts val="0"/>
              </a:spcBef>
              <a:spcAft>
                <a:spcPts val="0"/>
              </a:spcAft>
              <a:buClrTx/>
              <a:buSzTx/>
              <a:buFontTx/>
              <a:buNone/>
              <a:tabLst/>
            </a:pPr>
            <a:r>
              <a:rPr lang="en-US" sz="1000" dirty="0">
                <a:solidFill>
                  <a:schemeClr val="tx2"/>
                </a:solidFill>
                <a:ea typeface="Soleil" charset="0"/>
                <a:cs typeface="Soleil" charset="0"/>
              </a:rPr>
              <a:t>   </a:t>
            </a:r>
            <a:r>
              <a:rPr lang="en-US" sz="800" i="1" dirty="0">
                <a:solidFill>
                  <a:schemeClr val="tx2"/>
                </a:solidFill>
                <a:ea typeface="Soleil" charset="0"/>
                <a:cs typeface="Soleil" charset="0"/>
              </a:rPr>
              <a:t>Source:  U.S. Bureau of Labor Statistics,</a:t>
            </a:r>
          </a:p>
          <a:p>
            <a:pPr marL="0" marR="0" indent="0" defTabSz="914400" rtl="0" eaLnBrk="1" fontAlgn="auto" latinLnBrk="0" hangingPunct="1">
              <a:lnSpc>
                <a:spcPct val="100000"/>
              </a:lnSpc>
              <a:spcBef>
                <a:spcPts val="0"/>
              </a:spcBef>
              <a:spcAft>
                <a:spcPts val="0"/>
              </a:spcAft>
              <a:buClrTx/>
              <a:buSzTx/>
              <a:buFontTx/>
              <a:buNone/>
              <a:tabLst/>
            </a:pPr>
            <a:r>
              <a:rPr lang="en-US" sz="800" i="1" dirty="0">
                <a:solidFill>
                  <a:schemeClr val="tx2"/>
                </a:solidFill>
                <a:ea typeface="Soleil" charset="0"/>
                <a:cs typeface="Soleil" charset="0"/>
              </a:rPr>
              <a:t>    Job Openings and Labor Turnover Survey</a:t>
            </a:r>
          </a:p>
        </p:txBody>
      </p:sp>
    </p:spTree>
    <p:extLst>
      <p:ext uri="{BB962C8B-B14F-4D97-AF65-F5344CB8AC3E}">
        <p14:creationId xmlns:p14="http://schemas.microsoft.com/office/powerpoint/2010/main" val="20757105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DA5D6-1001-4D31-E954-88350BF8E654}"/>
              </a:ext>
            </a:extLst>
          </p:cNvPr>
          <p:cNvSpPr>
            <a:spLocks noGrp="1"/>
          </p:cNvSpPr>
          <p:nvPr>
            <p:ph type="title"/>
          </p:nvPr>
        </p:nvSpPr>
        <p:spPr/>
        <p:txBody>
          <a:bodyPr/>
          <a:lstStyle/>
          <a:p>
            <a:r>
              <a:rPr lang="en-US" dirty="0"/>
              <a:t>Contextualizing the Economy</a:t>
            </a:r>
          </a:p>
        </p:txBody>
      </p:sp>
      <p:sp>
        <p:nvSpPr>
          <p:cNvPr id="3" name="Text Placeholder 2">
            <a:extLst>
              <a:ext uri="{FF2B5EF4-FFF2-40B4-BE49-F238E27FC236}">
                <a16:creationId xmlns:a16="http://schemas.microsoft.com/office/drawing/2014/main" id="{F2CA7C92-DDC4-ECF8-B8C9-07D80ABB775C}"/>
              </a:ext>
            </a:extLst>
          </p:cNvPr>
          <p:cNvSpPr>
            <a:spLocks noGrp="1"/>
          </p:cNvSpPr>
          <p:nvPr>
            <p:ph type="body" sz="quarter" idx="10"/>
          </p:nvPr>
        </p:nvSpPr>
        <p:spPr/>
        <p:txBody>
          <a:bodyPr/>
          <a:lstStyle/>
          <a:p>
            <a:pPr>
              <a:buFont typeface="Wingdings" panose="05000000000000000000" pitchFamily="2" charset="2"/>
              <a:buChar char="§"/>
            </a:pPr>
            <a:r>
              <a:rPr lang="en-US" sz="1400" dirty="0"/>
              <a:t>The current economic and fiscal outlook can be characterized by a high degree of </a:t>
            </a:r>
            <a:r>
              <a:rPr lang="en-US" sz="1400" b="1" dirty="0">
                <a:solidFill>
                  <a:srgbClr val="002060"/>
                </a:solidFill>
              </a:rPr>
              <a:t>uncertainty</a:t>
            </a:r>
          </a:p>
          <a:p>
            <a:pPr>
              <a:buFont typeface="Wingdings" panose="05000000000000000000" pitchFamily="2" charset="2"/>
              <a:buChar char="§"/>
            </a:pPr>
            <a:r>
              <a:rPr lang="en-US" sz="1400" dirty="0"/>
              <a:t>In addition to the standard challenges of multi-year budget forecasting, in recent years, we have seen increased volatility in major economic data points nationally and regionally: </a:t>
            </a:r>
          </a:p>
          <a:p>
            <a:pPr lvl="1">
              <a:buFont typeface="Arial" panose="020B0604020202020204" pitchFamily="34" charset="0"/>
              <a:buChar char="−"/>
            </a:pPr>
            <a:r>
              <a:rPr lang="en-US" sz="1400" dirty="0"/>
              <a:t>Employment growth  </a:t>
            </a:r>
          </a:p>
          <a:p>
            <a:pPr lvl="1">
              <a:buFont typeface="Arial" panose="020B0604020202020204" pitchFamily="34" charset="0"/>
              <a:buChar char="−"/>
            </a:pPr>
            <a:r>
              <a:rPr lang="en-US" sz="1400" dirty="0"/>
              <a:t>CPI</a:t>
            </a:r>
          </a:p>
          <a:p>
            <a:pPr lvl="1">
              <a:buFont typeface="Arial" panose="020B0604020202020204" pitchFamily="34" charset="0"/>
              <a:buChar char="−"/>
            </a:pPr>
            <a:r>
              <a:rPr lang="en-US" sz="1400" dirty="0"/>
              <a:t>GDP</a:t>
            </a:r>
          </a:p>
          <a:p>
            <a:pPr>
              <a:buFont typeface="Wingdings" panose="05000000000000000000" pitchFamily="2" charset="2"/>
              <a:buChar char="§"/>
            </a:pPr>
            <a:r>
              <a:rPr lang="en-US" sz="1400" dirty="0"/>
              <a:t>Against this backdrop, multiple exogenous, structural factors are driving economic uncertainty </a:t>
            </a:r>
            <a:r>
              <a:rPr lang="en-US" sz="1400" b="1" dirty="0">
                <a:solidFill>
                  <a:srgbClr val="002060"/>
                </a:solidFill>
              </a:rPr>
              <a:t>of which local government finance officers have no control</a:t>
            </a:r>
            <a:r>
              <a:rPr lang="en-US" sz="1400" dirty="0"/>
              <a:t>:</a:t>
            </a:r>
          </a:p>
          <a:p>
            <a:pPr lvl="1">
              <a:buFont typeface="Arial" panose="020B0604020202020204" pitchFamily="34" charset="0"/>
              <a:buChar char="−"/>
            </a:pPr>
            <a:r>
              <a:rPr lang="en-US" sz="1400" dirty="0"/>
              <a:t>Federal policies: decreased funding to states, tariffs, debt levels and interest rates  </a:t>
            </a:r>
          </a:p>
          <a:p>
            <a:pPr lvl="1">
              <a:buFont typeface="Arial" panose="020B0604020202020204" pitchFamily="34" charset="0"/>
              <a:buChar char="−"/>
            </a:pPr>
            <a:r>
              <a:rPr lang="en-US" sz="1400" dirty="0"/>
              <a:t>Iran War  </a:t>
            </a:r>
          </a:p>
          <a:p>
            <a:pPr lvl="1">
              <a:buFont typeface="Arial" panose="020B0604020202020204" pitchFamily="34" charset="0"/>
              <a:buChar char="−"/>
            </a:pPr>
            <a:r>
              <a:rPr lang="en-US" sz="1400" dirty="0"/>
              <a:t>Artificial Intelligence </a:t>
            </a:r>
          </a:p>
          <a:p>
            <a:pPr>
              <a:buFont typeface="Wingdings" panose="05000000000000000000" pitchFamily="2" charset="2"/>
              <a:buChar char="§"/>
            </a:pPr>
            <a:r>
              <a:rPr lang="en-US" sz="1400" dirty="0"/>
              <a:t>The macroeconomic story is an important consideration to put in front of arbitrators </a:t>
            </a:r>
          </a:p>
          <a:p>
            <a:pPr marL="225425" lvl="1" indent="0">
              <a:buNone/>
            </a:pPr>
            <a:endParaRPr lang="en-US" sz="1400" dirty="0"/>
          </a:p>
        </p:txBody>
      </p:sp>
    </p:spTree>
    <p:extLst>
      <p:ext uri="{BB962C8B-B14F-4D97-AF65-F5344CB8AC3E}">
        <p14:creationId xmlns:p14="http://schemas.microsoft.com/office/powerpoint/2010/main" val="4874479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DD81F17-4026-C8A5-C881-804D3F27C1D3}"/>
              </a:ext>
            </a:extLst>
          </p:cNvPr>
          <p:cNvSpPr>
            <a:spLocks noGrp="1"/>
          </p:cNvSpPr>
          <p:nvPr>
            <p:ph type="body" sz="quarter" idx="10"/>
          </p:nvPr>
        </p:nvSpPr>
        <p:spPr>
          <a:xfrm>
            <a:off x="450850" y="1554480"/>
            <a:ext cx="2216149" cy="4549819"/>
          </a:xfrm>
        </p:spPr>
        <p:txBody>
          <a:bodyPr/>
          <a:lstStyle/>
          <a:p>
            <a:pPr>
              <a:buFont typeface="Wingdings" panose="05000000000000000000" pitchFamily="2" charset="2"/>
              <a:buChar char="§"/>
            </a:pPr>
            <a:r>
              <a:rPr lang="en-US" sz="1400" dirty="0"/>
              <a:t>Nationally, the rate of job creation has declined since the post-pandemic rebound in 2021</a:t>
            </a:r>
          </a:p>
          <a:p>
            <a:pPr>
              <a:buFont typeface="Wingdings" panose="05000000000000000000" pitchFamily="2" charset="2"/>
              <a:buChar char="§"/>
            </a:pPr>
            <a:r>
              <a:rPr lang="en-US" sz="1400" dirty="0"/>
              <a:t>In 2025, total nonfarm payroll increased by just 116,000 across the entire U.S. economy </a:t>
            </a:r>
          </a:p>
          <a:p>
            <a:pPr>
              <a:buFont typeface="Wingdings" panose="05000000000000000000" pitchFamily="2" charset="2"/>
              <a:buChar char="§"/>
            </a:pPr>
            <a:r>
              <a:rPr lang="en-US" sz="1400" dirty="0"/>
              <a:t>Job creation has improved year-to-date in 2026, but with 426,000 new jobs created through July 2026,</a:t>
            </a:r>
            <a:r>
              <a:rPr lang="en-US" sz="1400" b="1" dirty="0">
                <a:solidFill>
                  <a:srgbClr val="002060"/>
                </a:solidFill>
              </a:rPr>
              <a:t> the U.S. economy is on pace to create 729,000 fewer jobs in 2026 than 2024  </a:t>
            </a:r>
          </a:p>
          <a:p>
            <a:pPr>
              <a:buFont typeface="Wingdings" panose="05000000000000000000" pitchFamily="2" charset="2"/>
              <a:buChar char="§"/>
            </a:pPr>
            <a:endParaRPr lang="en-US" sz="1400" dirty="0"/>
          </a:p>
        </p:txBody>
      </p:sp>
      <p:sp>
        <p:nvSpPr>
          <p:cNvPr id="7" name="Title 1">
            <a:extLst>
              <a:ext uri="{FF2B5EF4-FFF2-40B4-BE49-F238E27FC236}">
                <a16:creationId xmlns:a16="http://schemas.microsoft.com/office/drawing/2014/main" id="{E4FF880C-6CDB-8E9F-1C9A-C8D3E4463405}"/>
              </a:ext>
            </a:extLst>
          </p:cNvPr>
          <p:cNvSpPr>
            <a:spLocks noGrp="1"/>
          </p:cNvSpPr>
          <p:nvPr>
            <p:ph type="title"/>
          </p:nvPr>
        </p:nvSpPr>
        <p:spPr>
          <a:xfrm>
            <a:off x="450849" y="933598"/>
            <a:ext cx="8154632" cy="249299"/>
          </a:xfrm>
        </p:spPr>
        <p:txBody>
          <a:bodyPr/>
          <a:lstStyle/>
          <a:p>
            <a:r>
              <a:rPr lang="en-US" dirty="0"/>
              <a:t>National Employment Trends</a:t>
            </a:r>
            <a:r>
              <a:rPr lang="en-US" sz="1400" i="1" dirty="0"/>
              <a:t> </a:t>
            </a:r>
          </a:p>
        </p:txBody>
      </p:sp>
      <p:sp>
        <p:nvSpPr>
          <p:cNvPr id="8" name="TextBox 7">
            <a:extLst>
              <a:ext uri="{FF2B5EF4-FFF2-40B4-BE49-F238E27FC236}">
                <a16:creationId xmlns:a16="http://schemas.microsoft.com/office/drawing/2014/main" id="{C752C66E-981C-E9FE-AFF3-3A072EC877CE}"/>
              </a:ext>
            </a:extLst>
          </p:cNvPr>
          <p:cNvSpPr txBox="1"/>
          <p:nvPr/>
        </p:nvSpPr>
        <p:spPr>
          <a:xfrm>
            <a:off x="4105835" y="142034"/>
            <a:ext cx="4132730" cy="423176"/>
          </a:xfrm>
          <a:prstGeom prst="rect">
            <a:avLst/>
          </a:prstGeom>
          <a:noFill/>
        </p:spPr>
        <p:txBody>
          <a:bodyPr wrap="squar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endParaRPr lang="en-US" sz="1000" dirty="0">
              <a:solidFill>
                <a:srgbClr val="FF0000"/>
              </a:solidFill>
              <a:highlight>
                <a:srgbClr val="FFFF00"/>
              </a:highlight>
              <a:ea typeface="Soleil" charset="0"/>
              <a:cs typeface="Soleil" charset="0"/>
            </a:endParaRPr>
          </a:p>
        </p:txBody>
      </p:sp>
      <p:sp>
        <p:nvSpPr>
          <p:cNvPr id="9" name="TextBox 8">
            <a:extLst>
              <a:ext uri="{FF2B5EF4-FFF2-40B4-BE49-F238E27FC236}">
                <a16:creationId xmlns:a16="http://schemas.microsoft.com/office/drawing/2014/main" id="{62094FCB-516E-40E7-E3BD-7F583CF17E9D}"/>
              </a:ext>
            </a:extLst>
          </p:cNvPr>
          <p:cNvSpPr txBox="1"/>
          <p:nvPr/>
        </p:nvSpPr>
        <p:spPr>
          <a:xfrm>
            <a:off x="3669696" y="1465221"/>
            <a:ext cx="4706471" cy="324225"/>
          </a:xfrm>
          <a:prstGeom prst="rect">
            <a:avLst/>
          </a:prstGeom>
          <a:noFill/>
        </p:spPr>
        <p:txBody>
          <a:bodyPr wrap="square" lIns="0" tIns="0" rIns="0" bIns="0" rtlCol="0" anchor="t"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ea typeface="Soleil" charset="0"/>
                <a:cs typeface="Soleil" charset="0"/>
              </a:rPr>
              <a:t>Annual Change in Total Nonfarm Employment (U.S.)</a:t>
            </a:r>
          </a:p>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ea typeface="Soleil" charset="0"/>
                <a:cs typeface="Soleil" charset="0"/>
              </a:rPr>
              <a:t>2021 through 2026 YTD*</a:t>
            </a:r>
          </a:p>
        </p:txBody>
      </p:sp>
      <p:sp>
        <p:nvSpPr>
          <p:cNvPr id="10" name="TextBox 9">
            <a:extLst>
              <a:ext uri="{FF2B5EF4-FFF2-40B4-BE49-F238E27FC236}">
                <a16:creationId xmlns:a16="http://schemas.microsoft.com/office/drawing/2014/main" id="{CFD711C3-CD8F-018E-D79B-787964BE225D}"/>
              </a:ext>
            </a:extLst>
          </p:cNvPr>
          <p:cNvSpPr txBox="1"/>
          <p:nvPr/>
        </p:nvSpPr>
        <p:spPr>
          <a:xfrm>
            <a:off x="2974934" y="6282751"/>
            <a:ext cx="5368027" cy="498228"/>
          </a:xfrm>
          <a:prstGeom prst="rect">
            <a:avLst/>
          </a:prstGeom>
          <a:noFill/>
        </p:spPr>
        <p:txBody>
          <a:bodyPr wrap="squar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r>
              <a:rPr lang="en-US" sz="800" dirty="0">
                <a:solidFill>
                  <a:schemeClr val="tx2"/>
                </a:solidFill>
                <a:ea typeface="Soleil" charset="0"/>
                <a:cs typeface="Soleil" charset="0"/>
              </a:rPr>
              <a:t>*YTD through July 2026; July 2026 figures are preliminary</a:t>
            </a:r>
          </a:p>
          <a:p>
            <a:pPr marL="0" marR="0" indent="0" algn="l" defTabSz="914400" rtl="0" eaLnBrk="1" fontAlgn="auto" latinLnBrk="0" hangingPunct="1">
              <a:lnSpc>
                <a:spcPct val="100000"/>
              </a:lnSpc>
              <a:spcBef>
                <a:spcPts val="0"/>
              </a:spcBef>
              <a:spcAft>
                <a:spcPts val="0"/>
              </a:spcAft>
              <a:buClrTx/>
              <a:buSzTx/>
              <a:buFontTx/>
              <a:buNone/>
              <a:tabLst/>
            </a:pPr>
            <a:r>
              <a:rPr lang="en-US" sz="800" dirty="0">
                <a:solidFill>
                  <a:schemeClr val="tx2"/>
                </a:solidFill>
                <a:ea typeface="Soleil" charset="0"/>
                <a:cs typeface="Soleil" charset="0"/>
              </a:rPr>
              <a:t>Source: U.S. Bureau of Labor Statistics, Current Employment Statistics Survey (National), seasonally adjusted</a:t>
            </a:r>
          </a:p>
        </p:txBody>
      </p:sp>
      <p:graphicFrame>
        <p:nvGraphicFramePr>
          <p:cNvPr id="6" name="Chart 5">
            <a:extLst>
              <a:ext uri="{FF2B5EF4-FFF2-40B4-BE49-F238E27FC236}">
                <a16:creationId xmlns:a16="http://schemas.microsoft.com/office/drawing/2014/main" id="{1CFC3329-BA68-ACF1-CA7A-2D0056709CD4}"/>
              </a:ext>
            </a:extLst>
          </p:cNvPr>
          <p:cNvGraphicFramePr>
            <a:graphicFrameLocks/>
          </p:cNvGraphicFramePr>
          <p:nvPr/>
        </p:nvGraphicFramePr>
        <p:xfrm>
          <a:off x="3189243" y="1877871"/>
          <a:ext cx="5667375" cy="42264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265198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5B7FA-9370-90EE-D437-79D0C41C2C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CE009E-C59B-8BAB-14FE-F12C47BA05A1}"/>
              </a:ext>
            </a:extLst>
          </p:cNvPr>
          <p:cNvSpPr>
            <a:spLocks noGrp="1"/>
          </p:cNvSpPr>
          <p:nvPr>
            <p:ph type="title"/>
          </p:nvPr>
        </p:nvSpPr>
        <p:spPr>
          <a:xfrm>
            <a:off x="450849" y="933598"/>
            <a:ext cx="8154632" cy="443198"/>
          </a:xfrm>
        </p:spPr>
        <p:txBody>
          <a:bodyPr/>
          <a:lstStyle/>
          <a:p>
            <a:r>
              <a:rPr lang="en-US" dirty="0"/>
              <a:t>Consumer Sentiment at Historic Lows</a:t>
            </a:r>
            <a:br>
              <a:rPr lang="en-US" dirty="0"/>
            </a:br>
            <a:r>
              <a:rPr lang="en-US" sz="1400" i="1" dirty="0"/>
              <a:t>University of Michigan Consumer Sentiment Index </a:t>
            </a:r>
          </a:p>
        </p:txBody>
      </p:sp>
      <p:sp>
        <p:nvSpPr>
          <p:cNvPr id="3" name="Text Placeholder 2">
            <a:extLst>
              <a:ext uri="{FF2B5EF4-FFF2-40B4-BE49-F238E27FC236}">
                <a16:creationId xmlns:a16="http://schemas.microsoft.com/office/drawing/2014/main" id="{7F65FC7D-EF23-BC91-AB13-C92BE07109F3}"/>
              </a:ext>
            </a:extLst>
          </p:cNvPr>
          <p:cNvSpPr>
            <a:spLocks noGrp="1"/>
          </p:cNvSpPr>
          <p:nvPr>
            <p:ph type="body" sz="quarter" idx="10"/>
          </p:nvPr>
        </p:nvSpPr>
        <p:spPr>
          <a:xfrm>
            <a:off x="450849" y="1455341"/>
            <a:ext cx="8540751" cy="1206648"/>
          </a:xfrm>
        </p:spPr>
        <p:txBody>
          <a:bodyPr/>
          <a:lstStyle/>
          <a:p>
            <a:pPr>
              <a:buFont typeface="Wingdings" panose="05000000000000000000" pitchFamily="2" charset="2"/>
              <a:buChar char="§"/>
            </a:pPr>
            <a:r>
              <a:rPr lang="en-US" sz="1400" dirty="0"/>
              <a:t>U.S. consumer sentiment, as measured by the University of Michigan Consumer Sentiment Index, is hovering near all-time lows, signaling heightened uncertainty around consumption (i.e., consumer spending) – the largest component of Gross Domestic Product (GDP)</a:t>
            </a:r>
          </a:p>
        </p:txBody>
      </p:sp>
      <p:sp>
        <p:nvSpPr>
          <p:cNvPr id="6" name="TextBox 5">
            <a:extLst>
              <a:ext uri="{FF2B5EF4-FFF2-40B4-BE49-F238E27FC236}">
                <a16:creationId xmlns:a16="http://schemas.microsoft.com/office/drawing/2014/main" id="{854AF2F5-2824-A3C9-F081-281418E17D8E}"/>
              </a:ext>
            </a:extLst>
          </p:cNvPr>
          <p:cNvSpPr txBox="1"/>
          <p:nvPr/>
        </p:nvSpPr>
        <p:spPr>
          <a:xfrm>
            <a:off x="2519322" y="6538531"/>
            <a:ext cx="4874968" cy="397014"/>
          </a:xfrm>
          <a:prstGeom prst="rect">
            <a:avLst/>
          </a:prstGeom>
          <a:noFill/>
        </p:spPr>
        <p:txBody>
          <a:bodyPr wrap="squar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r>
              <a:rPr lang="en-US" sz="800" dirty="0">
                <a:solidFill>
                  <a:schemeClr val="tx2"/>
                </a:solidFill>
                <a:ea typeface="Soleil" charset="0"/>
                <a:cs typeface="Soleil" charset="0"/>
              </a:rPr>
              <a:t>Source: University of Michigan Survey of Consumers</a:t>
            </a:r>
          </a:p>
          <a:p>
            <a:pPr marL="0" marR="0" indent="0" algn="l" defTabSz="914400" rtl="0" eaLnBrk="1" fontAlgn="auto" latinLnBrk="0" hangingPunct="1">
              <a:lnSpc>
                <a:spcPct val="100000"/>
              </a:lnSpc>
              <a:spcBef>
                <a:spcPts val="0"/>
              </a:spcBef>
              <a:spcAft>
                <a:spcPts val="0"/>
              </a:spcAft>
              <a:buClrTx/>
              <a:buSzTx/>
              <a:buFontTx/>
              <a:buNone/>
              <a:tabLst/>
            </a:pPr>
            <a:r>
              <a:rPr lang="en-US" sz="800" i="1" dirty="0">
                <a:solidFill>
                  <a:schemeClr val="tx2"/>
                </a:solidFill>
                <a:ea typeface="Soleil" charset="0"/>
                <a:cs typeface="Soleil" charset="0"/>
              </a:rPr>
              <a:t>Recessions marked by gray shading</a:t>
            </a:r>
          </a:p>
        </p:txBody>
      </p:sp>
      <p:sp>
        <p:nvSpPr>
          <p:cNvPr id="9" name="TextBox 8">
            <a:extLst>
              <a:ext uri="{FF2B5EF4-FFF2-40B4-BE49-F238E27FC236}">
                <a16:creationId xmlns:a16="http://schemas.microsoft.com/office/drawing/2014/main" id="{A43AC7D1-D685-9C34-1FE1-80EF109BAA01}"/>
              </a:ext>
            </a:extLst>
          </p:cNvPr>
          <p:cNvSpPr txBox="1"/>
          <p:nvPr/>
        </p:nvSpPr>
        <p:spPr>
          <a:xfrm>
            <a:off x="2299444" y="2380700"/>
            <a:ext cx="4706471" cy="324225"/>
          </a:xfrm>
          <a:prstGeom prst="rect">
            <a:avLst/>
          </a:prstGeom>
          <a:noFill/>
        </p:spPr>
        <p:txBody>
          <a:bodyPr wrap="square" lIns="0" tIns="0" rIns="0" bIns="0" rtlCol="0" anchor="t"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400" b="1" dirty="0">
                <a:solidFill>
                  <a:schemeClr val="tx2"/>
                </a:solidFill>
                <a:ea typeface="Soleil" charset="0"/>
                <a:cs typeface="Soleil" charset="0"/>
              </a:rPr>
              <a:t>University of Michigan Consumer Sentiment Index</a:t>
            </a:r>
          </a:p>
        </p:txBody>
      </p:sp>
      <p:graphicFrame>
        <p:nvGraphicFramePr>
          <p:cNvPr id="5" name="Chart 4">
            <a:extLst>
              <a:ext uri="{FF2B5EF4-FFF2-40B4-BE49-F238E27FC236}">
                <a16:creationId xmlns:a16="http://schemas.microsoft.com/office/drawing/2014/main" id="{5FFDC628-04DD-466E-962E-547762830406}"/>
              </a:ext>
            </a:extLst>
          </p:cNvPr>
          <p:cNvGraphicFramePr>
            <a:graphicFrameLocks/>
          </p:cNvGraphicFramePr>
          <p:nvPr/>
        </p:nvGraphicFramePr>
        <p:xfrm>
          <a:off x="136697" y="2520225"/>
          <a:ext cx="8901285" cy="3878781"/>
        </p:xfrm>
        <a:graphic>
          <a:graphicData uri="http://schemas.openxmlformats.org/drawingml/2006/chart">
            <c:chart xmlns:c="http://schemas.openxmlformats.org/drawingml/2006/chart" xmlns:r="http://schemas.openxmlformats.org/officeDocument/2006/relationships" r:id="rId3"/>
          </a:graphicData>
        </a:graphic>
      </p:graphicFrame>
      <p:sp>
        <p:nvSpPr>
          <p:cNvPr id="4" name="Rec1973">
            <a:extLst>
              <a:ext uri="{FF2B5EF4-FFF2-40B4-BE49-F238E27FC236}">
                <a16:creationId xmlns:a16="http://schemas.microsoft.com/office/drawing/2014/main" id="{374D69B0-9F75-4DD9-9384-14F06861ADFC}"/>
              </a:ext>
            </a:extLst>
          </p:cNvPr>
          <p:cNvSpPr/>
          <p:nvPr/>
        </p:nvSpPr>
        <p:spPr>
          <a:xfrm>
            <a:off x="2575470" y="2679700"/>
            <a:ext cx="161497" cy="3048000"/>
          </a:xfrm>
          <a:prstGeom prst="rect">
            <a:avLst/>
          </a:prstGeom>
          <a:solidFill>
            <a:srgbClr val="888888">
              <a:alpha val="34902"/>
              <a:alpha val="2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vert="vert" rtlCol="0" anchor="t"/>
          <a:lstStyle/>
          <a:p>
            <a:pPr algn="ctr"/>
            <a:endParaRPr lang="en-US" sz="1000" dirty="0">
              <a:latin typeface="Arial Regular" charset="0"/>
              <a:ea typeface="Arial Regular" charset="0"/>
              <a:cs typeface="Arial Regular" charset="0"/>
            </a:endParaRPr>
          </a:p>
        </p:txBody>
      </p:sp>
      <p:sp>
        <p:nvSpPr>
          <p:cNvPr id="8" name="Rec1981">
            <a:extLst>
              <a:ext uri="{FF2B5EF4-FFF2-40B4-BE49-F238E27FC236}">
                <a16:creationId xmlns:a16="http://schemas.microsoft.com/office/drawing/2014/main" id="{FDB32083-8EE1-4BBE-A01F-AB30F79EB087}"/>
              </a:ext>
            </a:extLst>
          </p:cNvPr>
          <p:cNvSpPr/>
          <p:nvPr/>
        </p:nvSpPr>
        <p:spPr>
          <a:xfrm>
            <a:off x="3453198" y="2679700"/>
            <a:ext cx="162124" cy="3048000"/>
          </a:xfrm>
          <a:prstGeom prst="rect">
            <a:avLst/>
          </a:prstGeom>
          <a:solidFill>
            <a:srgbClr val="888888">
              <a:alpha val="34902"/>
              <a:alpha val="2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vert="vert" rtlCol="0" anchor="t"/>
          <a:lstStyle/>
          <a:p>
            <a:pPr algn="ctr"/>
            <a:endParaRPr lang="en-US" sz="1000" dirty="0">
              <a:latin typeface="Arial Regular" charset="0"/>
              <a:ea typeface="Arial Regular" charset="0"/>
              <a:cs typeface="Arial Regular" charset="0"/>
            </a:endParaRPr>
          </a:p>
        </p:txBody>
      </p:sp>
      <p:sp>
        <p:nvSpPr>
          <p:cNvPr id="10" name="Rec2008">
            <a:extLst>
              <a:ext uri="{FF2B5EF4-FFF2-40B4-BE49-F238E27FC236}">
                <a16:creationId xmlns:a16="http://schemas.microsoft.com/office/drawing/2014/main" id="{0B03D14C-B5FC-49D3-A96A-E1BEC2DA3FBE}"/>
              </a:ext>
            </a:extLst>
          </p:cNvPr>
          <p:cNvSpPr/>
          <p:nvPr/>
        </p:nvSpPr>
        <p:spPr>
          <a:xfrm>
            <a:off x="6402794" y="2679700"/>
            <a:ext cx="180939" cy="3048000"/>
          </a:xfrm>
          <a:prstGeom prst="rect">
            <a:avLst/>
          </a:prstGeom>
          <a:solidFill>
            <a:srgbClr val="888888">
              <a:alpha val="34902"/>
              <a:alpha val="2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vert="vert" rtlCol="0" anchor="t"/>
          <a:lstStyle/>
          <a:p>
            <a:pPr algn="ctr"/>
            <a:endParaRPr lang="en-US" sz="1000" dirty="0">
              <a:latin typeface="Arial Regular" charset="0"/>
              <a:ea typeface="Arial Regular" charset="0"/>
              <a:cs typeface="Arial Regular" charset="0"/>
            </a:endParaRPr>
          </a:p>
        </p:txBody>
      </p:sp>
      <p:sp>
        <p:nvSpPr>
          <p:cNvPr id="11" name="Rec2020">
            <a:extLst>
              <a:ext uri="{FF2B5EF4-FFF2-40B4-BE49-F238E27FC236}">
                <a16:creationId xmlns:a16="http://schemas.microsoft.com/office/drawing/2014/main" id="{3358FD35-01FB-4C8D-B067-9DE29FED459F}"/>
              </a:ext>
            </a:extLst>
          </p:cNvPr>
          <p:cNvSpPr/>
          <p:nvPr/>
        </p:nvSpPr>
        <p:spPr>
          <a:xfrm>
            <a:off x="7728091" y="2679700"/>
            <a:ext cx="88900" cy="3048000"/>
          </a:xfrm>
          <a:prstGeom prst="rect">
            <a:avLst/>
          </a:prstGeom>
          <a:solidFill>
            <a:srgbClr val="888888">
              <a:alpha val="34902"/>
              <a:alpha val="2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vert="vert" rtlCol="0" anchor="t"/>
          <a:lstStyle/>
          <a:p>
            <a:pPr algn="ctr"/>
            <a:endParaRPr lang="en-US" sz="1000" dirty="0">
              <a:latin typeface="Arial Regular" charset="0"/>
              <a:ea typeface="Arial Regular" charset="0"/>
              <a:cs typeface="Arial Regular" charset="0"/>
            </a:endParaRPr>
          </a:p>
        </p:txBody>
      </p:sp>
      <p:sp>
        <p:nvSpPr>
          <p:cNvPr id="16" name="Rec1980">
            <a:extLst>
              <a:ext uri="{FF2B5EF4-FFF2-40B4-BE49-F238E27FC236}">
                <a16:creationId xmlns:a16="http://schemas.microsoft.com/office/drawing/2014/main" id="{752892CE-E5CD-4F6F-9646-315DB69DACF5}"/>
              </a:ext>
            </a:extLst>
          </p:cNvPr>
          <p:cNvSpPr/>
          <p:nvPr/>
        </p:nvSpPr>
        <p:spPr>
          <a:xfrm>
            <a:off x="3293270" y="2641600"/>
            <a:ext cx="45719" cy="3086100"/>
          </a:xfrm>
          <a:prstGeom prst="rect">
            <a:avLst/>
          </a:prstGeom>
          <a:solidFill>
            <a:srgbClr val="888888">
              <a:alpha val="34902"/>
              <a:alpha val="2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vert="vert" rtlCol="0" anchor="t"/>
          <a:lstStyle/>
          <a:p>
            <a:pPr algn="ctr"/>
            <a:endParaRPr lang="en-US" sz="1000" dirty="0">
              <a:latin typeface="Arial Regular" charset="0"/>
              <a:ea typeface="Arial Regular" charset="0"/>
              <a:cs typeface="Arial Regular" charset="0"/>
            </a:endParaRPr>
          </a:p>
        </p:txBody>
      </p:sp>
      <p:sp>
        <p:nvSpPr>
          <p:cNvPr id="17" name="Rec1957">
            <a:extLst>
              <a:ext uri="{FF2B5EF4-FFF2-40B4-BE49-F238E27FC236}">
                <a16:creationId xmlns:a16="http://schemas.microsoft.com/office/drawing/2014/main" id="{E55F608C-232E-4C6A-B7FF-8E2B86836A24}"/>
              </a:ext>
            </a:extLst>
          </p:cNvPr>
          <p:cNvSpPr/>
          <p:nvPr/>
        </p:nvSpPr>
        <p:spPr>
          <a:xfrm>
            <a:off x="861060" y="2679700"/>
            <a:ext cx="38100" cy="3048000"/>
          </a:xfrm>
          <a:prstGeom prst="rect">
            <a:avLst/>
          </a:prstGeom>
          <a:solidFill>
            <a:srgbClr val="888888">
              <a:alpha val="34902"/>
              <a:alpha val="2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vert="vert" rtlCol="0" anchor="t"/>
          <a:lstStyle/>
          <a:p>
            <a:pPr algn="ctr"/>
            <a:endParaRPr lang="en-US" sz="1000" dirty="0">
              <a:latin typeface="Arial Regular" charset="0"/>
              <a:ea typeface="Arial Regular" charset="0"/>
              <a:cs typeface="Arial Regular" charset="0"/>
            </a:endParaRPr>
          </a:p>
        </p:txBody>
      </p:sp>
      <p:sp>
        <p:nvSpPr>
          <p:cNvPr id="18" name="Rec1960">
            <a:extLst>
              <a:ext uri="{FF2B5EF4-FFF2-40B4-BE49-F238E27FC236}">
                <a16:creationId xmlns:a16="http://schemas.microsoft.com/office/drawing/2014/main" id="{9E4999C4-92B3-492C-824C-68445B2DB93F}"/>
              </a:ext>
            </a:extLst>
          </p:cNvPr>
          <p:cNvSpPr/>
          <p:nvPr/>
        </p:nvSpPr>
        <p:spPr>
          <a:xfrm>
            <a:off x="1108710" y="2679700"/>
            <a:ext cx="92710" cy="3048000"/>
          </a:xfrm>
          <a:prstGeom prst="rect">
            <a:avLst/>
          </a:prstGeom>
          <a:solidFill>
            <a:srgbClr val="888888">
              <a:alpha val="34902"/>
              <a:alpha val="2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vert="vert" rtlCol="0" anchor="t"/>
          <a:lstStyle/>
          <a:p>
            <a:pPr algn="ctr"/>
            <a:endParaRPr lang="en-US" sz="1000" dirty="0">
              <a:latin typeface="Arial Regular" charset="0"/>
              <a:ea typeface="Arial Regular" charset="0"/>
              <a:cs typeface="Arial Regular" charset="0"/>
            </a:endParaRPr>
          </a:p>
        </p:txBody>
      </p:sp>
      <p:sp>
        <p:nvSpPr>
          <p:cNvPr id="19" name="Rec1969">
            <a:extLst>
              <a:ext uri="{FF2B5EF4-FFF2-40B4-BE49-F238E27FC236}">
                <a16:creationId xmlns:a16="http://schemas.microsoft.com/office/drawing/2014/main" id="{4AB7DB0B-FCAB-4E93-829C-20C3130B489F}"/>
              </a:ext>
            </a:extLst>
          </p:cNvPr>
          <p:cNvSpPr/>
          <p:nvPr/>
        </p:nvSpPr>
        <p:spPr>
          <a:xfrm>
            <a:off x="2176780" y="2679700"/>
            <a:ext cx="101600" cy="3048000"/>
          </a:xfrm>
          <a:prstGeom prst="rect">
            <a:avLst/>
          </a:prstGeom>
          <a:solidFill>
            <a:srgbClr val="888888">
              <a:alpha val="34902"/>
              <a:alpha val="2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vert="vert" rtlCol="0" anchor="t"/>
          <a:lstStyle/>
          <a:p>
            <a:pPr algn="ctr"/>
            <a:endParaRPr lang="en-US" sz="1000" dirty="0">
              <a:latin typeface="Arial Regular" charset="0"/>
              <a:ea typeface="Arial Regular" charset="0"/>
              <a:cs typeface="Arial Regular" charset="0"/>
            </a:endParaRPr>
          </a:p>
        </p:txBody>
      </p:sp>
      <p:sp>
        <p:nvSpPr>
          <p:cNvPr id="20" name="Rec1990">
            <a:extLst>
              <a:ext uri="{FF2B5EF4-FFF2-40B4-BE49-F238E27FC236}">
                <a16:creationId xmlns:a16="http://schemas.microsoft.com/office/drawing/2014/main" id="{DCA8D33B-FB25-478B-9FC5-9954D34390DD}"/>
              </a:ext>
            </a:extLst>
          </p:cNvPr>
          <p:cNvSpPr/>
          <p:nvPr/>
        </p:nvSpPr>
        <p:spPr>
          <a:xfrm>
            <a:off x="4451350" y="2679700"/>
            <a:ext cx="73660" cy="3048000"/>
          </a:xfrm>
          <a:prstGeom prst="rect">
            <a:avLst/>
          </a:prstGeom>
          <a:solidFill>
            <a:srgbClr val="888888">
              <a:alpha val="34902"/>
              <a:alpha val="2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vert="vert" rtlCol="0" anchor="t"/>
          <a:lstStyle/>
          <a:p>
            <a:pPr algn="ctr"/>
            <a:endParaRPr lang="en-US" sz="1000" dirty="0">
              <a:latin typeface="Arial Regular" charset="0"/>
              <a:ea typeface="Arial Regular" charset="0"/>
              <a:cs typeface="Arial Regular" charset="0"/>
            </a:endParaRPr>
          </a:p>
        </p:txBody>
      </p:sp>
      <p:sp>
        <p:nvSpPr>
          <p:cNvPr id="21" name="Rec2001">
            <a:extLst>
              <a:ext uri="{FF2B5EF4-FFF2-40B4-BE49-F238E27FC236}">
                <a16:creationId xmlns:a16="http://schemas.microsoft.com/office/drawing/2014/main" id="{5EB6ABB1-0D69-43CA-A678-1F962D9AF5E1}"/>
              </a:ext>
            </a:extLst>
          </p:cNvPr>
          <p:cNvSpPr/>
          <p:nvPr/>
        </p:nvSpPr>
        <p:spPr>
          <a:xfrm>
            <a:off x="5629910" y="2679700"/>
            <a:ext cx="73660" cy="3048000"/>
          </a:xfrm>
          <a:prstGeom prst="rect">
            <a:avLst/>
          </a:prstGeom>
          <a:solidFill>
            <a:srgbClr val="888888">
              <a:alpha val="34902"/>
              <a:alpha val="2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vert="vert" rtlCol="0" anchor="t"/>
          <a:lstStyle/>
          <a:p>
            <a:pPr algn="ctr"/>
            <a:endParaRPr lang="en-US" sz="1000" dirty="0">
              <a:latin typeface="Arial Regular" charset="0"/>
              <a:ea typeface="Arial Regular" charset="0"/>
              <a:cs typeface="Arial Regular" charset="0"/>
            </a:endParaRPr>
          </a:p>
        </p:txBody>
      </p:sp>
    </p:spTree>
    <p:extLst>
      <p:ext uri="{BB962C8B-B14F-4D97-AF65-F5344CB8AC3E}">
        <p14:creationId xmlns:p14="http://schemas.microsoft.com/office/powerpoint/2010/main" val="16124246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E68AA1F-A721-8C32-25B6-CA5F7A012770}"/>
              </a:ext>
            </a:extLst>
          </p:cNvPr>
          <p:cNvSpPr txBox="1"/>
          <p:nvPr/>
        </p:nvSpPr>
        <p:spPr>
          <a:xfrm>
            <a:off x="3923930" y="2793534"/>
            <a:ext cx="3382392" cy="3415959"/>
          </a:xfrm>
          <a:prstGeom prst="rect">
            <a:avLst/>
          </a:prstGeom>
          <a:solidFill>
            <a:schemeClr val="accent2">
              <a:lumMod val="20000"/>
              <a:lumOff val="80000"/>
            </a:schemeClr>
          </a:solidFill>
        </p:spPr>
        <p:txBody>
          <a:bodyPr wrap="square" lIns="0" tIns="0" rIns="0" bIns="0" rtlCol="0"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pPr>
            <a:endParaRPr lang="en-US" sz="1000" dirty="0">
              <a:ea typeface="Soleil" charset="0"/>
              <a:cs typeface="Soleil" charset="0"/>
            </a:endParaRPr>
          </a:p>
        </p:txBody>
      </p:sp>
      <p:sp>
        <p:nvSpPr>
          <p:cNvPr id="2" name="Title 1">
            <a:extLst>
              <a:ext uri="{FF2B5EF4-FFF2-40B4-BE49-F238E27FC236}">
                <a16:creationId xmlns:a16="http://schemas.microsoft.com/office/drawing/2014/main" id="{EFF4852D-E1FE-6A1D-9F81-6B8E3F082573}"/>
              </a:ext>
            </a:extLst>
          </p:cNvPr>
          <p:cNvSpPr>
            <a:spLocks noGrp="1"/>
          </p:cNvSpPr>
          <p:nvPr>
            <p:ph type="title"/>
          </p:nvPr>
        </p:nvSpPr>
        <p:spPr>
          <a:xfrm>
            <a:off x="451485" y="1006088"/>
            <a:ext cx="8154632" cy="249299"/>
          </a:xfrm>
        </p:spPr>
        <p:txBody>
          <a:bodyPr/>
          <a:lstStyle/>
          <a:p>
            <a:r>
              <a:rPr lang="en-US" dirty="0"/>
              <a:t>Consumer Price Trends</a:t>
            </a:r>
            <a:endParaRPr lang="en-US" i="1" dirty="0"/>
          </a:p>
        </p:txBody>
      </p:sp>
      <p:sp>
        <p:nvSpPr>
          <p:cNvPr id="3" name="Text Placeholder 2">
            <a:extLst>
              <a:ext uri="{FF2B5EF4-FFF2-40B4-BE49-F238E27FC236}">
                <a16:creationId xmlns:a16="http://schemas.microsoft.com/office/drawing/2014/main" id="{4C349278-1598-7A67-079E-2EDD9CEB969F}"/>
              </a:ext>
            </a:extLst>
          </p:cNvPr>
          <p:cNvSpPr>
            <a:spLocks noGrp="1"/>
          </p:cNvSpPr>
          <p:nvPr>
            <p:ph type="body" sz="quarter" idx="10"/>
          </p:nvPr>
        </p:nvSpPr>
        <p:spPr/>
        <p:txBody>
          <a:bodyPr/>
          <a:lstStyle/>
          <a:p>
            <a:pPr>
              <a:buFont typeface="Wingdings" panose="05000000000000000000" pitchFamily="2" charset="2"/>
              <a:buChar char="§"/>
            </a:pPr>
            <a:r>
              <a:rPr lang="en-US" sz="1400" dirty="0"/>
              <a:t>Be thoughtful of how to contextualize CPI trends</a:t>
            </a:r>
          </a:p>
          <a:p>
            <a:pPr>
              <a:buFont typeface="Wingdings" panose="05000000000000000000" pitchFamily="2" charset="2"/>
              <a:buChar char="§"/>
            </a:pPr>
            <a:r>
              <a:rPr lang="en-US" sz="1400" dirty="0"/>
              <a:t>Often, a multi-year perspective can support management’s position in impasse proceedings </a:t>
            </a:r>
          </a:p>
        </p:txBody>
      </p:sp>
      <p:sp>
        <p:nvSpPr>
          <p:cNvPr id="13" name="TextBox 12">
            <a:extLst>
              <a:ext uri="{FF2B5EF4-FFF2-40B4-BE49-F238E27FC236}">
                <a16:creationId xmlns:a16="http://schemas.microsoft.com/office/drawing/2014/main" id="{A009C3A3-14F1-635A-EA42-A7F5E36AE2DC}"/>
              </a:ext>
            </a:extLst>
          </p:cNvPr>
          <p:cNvSpPr txBox="1"/>
          <p:nvPr/>
        </p:nvSpPr>
        <p:spPr>
          <a:xfrm>
            <a:off x="4896353" y="2944536"/>
            <a:ext cx="1828800" cy="343949"/>
          </a:xfrm>
          <a:prstGeom prst="rect">
            <a:avLst/>
          </a:prstGeom>
          <a:noFill/>
        </p:spPr>
        <p:txBody>
          <a:bodyPr wrap="square" lIns="0" tIns="0" rIns="0" bIns="0" rtlCol="0" anchor="t"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100" b="1" dirty="0">
                <a:ea typeface="Soleil" charset="0"/>
                <a:cs typeface="Soleil" charset="0"/>
              </a:rPr>
              <a:t>Proposed Contract Period</a:t>
            </a:r>
          </a:p>
        </p:txBody>
      </p:sp>
      <p:graphicFrame>
        <p:nvGraphicFramePr>
          <p:cNvPr id="12" name="Chart 11">
            <a:extLst>
              <a:ext uri="{FF2B5EF4-FFF2-40B4-BE49-F238E27FC236}">
                <a16:creationId xmlns:a16="http://schemas.microsoft.com/office/drawing/2014/main" id="{A1DBF262-4C23-A612-E7AE-DC5E4AEB5ACF}"/>
              </a:ext>
            </a:extLst>
          </p:cNvPr>
          <p:cNvGraphicFramePr>
            <a:graphicFrameLocks/>
          </p:cNvGraphicFramePr>
          <p:nvPr>
            <p:extLst>
              <p:ext uri="{D42A27DB-BD31-4B8C-83A1-F6EECF244321}">
                <p14:modId xmlns:p14="http://schemas.microsoft.com/office/powerpoint/2010/main" val="2131126759"/>
              </p:ext>
            </p:extLst>
          </p:nvPr>
        </p:nvGraphicFramePr>
        <p:xfrm>
          <a:off x="494366" y="2944536"/>
          <a:ext cx="8142567" cy="3571755"/>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6">
            <a:extLst>
              <a:ext uri="{FF2B5EF4-FFF2-40B4-BE49-F238E27FC236}">
                <a16:creationId xmlns:a16="http://schemas.microsoft.com/office/drawing/2014/main" id="{E03E7714-7B22-4D8C-BD94-B7D7D29133BC}"/>
              </a:ext>
            </a:extLst>
          </p:cNvPr>
          <p:cNvSpPr txBox="1"/>
          <p:nvPr/>
        </p:nvSpPr>
        <p:spPr>
          <a:xfrm>
            <a:off x="5166803" y="3389373"/>
            <a:ext cx="568171" cy="181911"/>
          </a:xfrm>
          <a:prstGeom prst="rect">
            <a:avLst/>
          </a:prstGeom>
          <a:noFill/>
        </p:spPr>
        <p:txBody>
          <a:bodyPr wrap="square" lIns="0" tIns="0" rIns="0" bIns="0" rtlCol="0" anchor="t"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indent="0" algn="l" defTabSz="914400" rtl="0" eaLnBrk="1" fontAlgn="auto" latinLnBrk="0" hangingPunct="1">
              <a:lnSpc>
                <a:spcPct val="100000"/>
              </a:lnSpc>
              <a:spcBef>
                <a:spcPts val="0"/>
              </a:spcBef>
              <a:spcAft>
                <a:spcPts val="0"/>
              </a:spcAft>
              <a:buClrTx/>
              <a:buSzTx/>
              <a:buFontTx/>
              <a:buNone/>
              <a:tabLst/>
            </a:pPr>
            <a:r>
              <a:rPr lang="en-US" sz="1000" dirty="0">
                <a:solidFill>
                  <a:schemeClr val="tx2"/>
                </a:solidFill>
                <a:ea typeface="Soleil" charset="0"/>
                <a:cs typeface="Soleil" charset="0"/>
              </a:rPr>
              <a:t>FY 2028</a:t>
            </a:r>
          </a:p>
        </p:txBody>
      </p:sp>
      <p:sp>
        <p:nvSpPr>
          <p:cNvPr id="10" name="TextBox 6">
            <a:extLst>
              <a:ext uri="{FF2B5EF4-FFF2-40B4-BE49-F238E27FC236}">
                <a16:creationId xmlns:a16="http://schemas.microsoft.com/office/drawing/2014/main" id="{DEA417DB-0A3E-466C-8163-9BFBE01DCFFB}"/>
              </a:ext>
            </a:extLst>
          </p:cNvPr>
          <p:cNvSpPr txBox="1"/>
          <p:nvPr/>
        </p:nvSpPr>
        <p:spPr>
          <a:xfrm>
            <a:off x="6276512" y="3177507"/>
            <a:ext cx="568171" cy="181911"/>
          </a:xfrm>
          <a:prstGeom prst="rect">
            <a:avLst/>
          </a:prstGeom>
          <a:noFill/>
        </p:spPr>
        <p:txBody>
          <a:bodyPr wrap="square" lIns="0" tIns="0" rIns="0" bIns="0" rtlCol="0" anchor="t"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indent="0" algn="l" defTabSz="914400" rtl="0" eaLnBrk="1" fontAlgn="auto" latinLnBrk="0" hangingPunct="1">
              <a:lnSpc>
                <a:spcPct val="100000"/>
              </a:lnSpc>
              <a:spcBef>
                <a:spcPts val="0"/>
              </a:spcBef>
              <a:spcAft>
                <a:spcPts val="0"/>
              </a:spcAft>
              <a:buClrTx/>
              <a:buSzTx/>
              <a:buFontTx/>
              <a:buNone/>
              <a:tabLst/>
            </a:pPr>
            <a:r>
              <a:rPr lang="en-US" sz="1000" dirty="0">
                <a:solidFill>
                  <a:schemeClr val="tx2"/>
                </a:solidFill>
                <a:latin typeface="Arial" panose="020B0604020202020204" pitchFamily="34" charset="0"/>
                <a:ea typeface="Soleil" charset="0"/>
                <a:cs typeface="Arial" panose="020B0604020202020204" pitchFamily="34" charset="0"/>
              </a:rPr>
              <a:t>FY 2029</a:t>
            </a:r>
          </a:p>
        </p:txBody>
      </p:sp>
    </p:spTree>
    <p:extLst>
      <p:ext uri="{BB962C8B-B14F-4D97-AF65-F5344CB8AC3E}">
        <p14:creationId xmlns:p14="http://schemas.microsoft.com/office/powerpoint/2010/main" val="32165872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CB77B5-9174-CE4B-2EBE-3CC00BA147BA}"/>
              </a:ext>
            </a:extLst>
          </p:cNvPr>
          <p:cNvSpPr>
            <a:spLocks noGrp="1"/>
          </p:cNvSpPr>
          <p:nvPr>
            <p:ph type="ctrTitle"/>
          </p:nvPr>
        </p:nvSpPr>
        <p:spPr/>
        <p:txBody>
          <a:bodyPr/>
          <a:lstStyle/>
          <a:p>
            <a:pPr algn="r"/>
            <a:r>
              <a:rPr lang="en-US" dirty="0"/>
              <a:t>Parting Thoughts</a:t>
            </a:r>
          </a:p>
        </p:txBody>
      </p:sp>
    </p:spTree>
    <p:extLst>
      <p:ext uri="{BB962C8B-B14F-4D97-AF65-F5344CB8AC3E}">
        <p14:creationId xmlns:p14="http://schemas.microsoft.com/office/powerpoint/2010/main" val="27861938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C8E37-AFFE-9692-C368-FEB8AD5E9924}"/>
              </a:ext>
            </a:extLst>
          </p:cNvPr>
          <p:cNvSpPr>
            <a:spLocks noGrp="1"/>
          </p:cNvSpPr>
          <p:nvPr>
            <p:ph type="title"/>
          </p:nvPr>
        </p:nvSpPr>
        <p:spPr>
          <a:xfrm>
            <a:off x="451485" y="1006088"/>
            <a:ext cx="8154632" cy="249299"/>
          </a:xfrm>
        </p:spPr>
        <p:txBody>
          <a:bodyPr/>
          <a:lstStyle/>
          <a:p>
            <a:r>
              <a:rPr lang="en-US" dirty="0"/>
              <a:t>Overcoming Information Asymmetry </a:t>
            </a:r>
          </a:p>
        </p:txBody>
      </p:sp>
      <p:grpSp>
        <p:nvGrpSpPr>
          <p:cNvPr id="10" name="Group 9">
            <a:extLst>
              <a:ext uri="{FF2B5EF4-FFF2-40B4-BE49-F238E27FC236}">
                <a16:creationId xmlns:a16="http://schemas.microsoft.com/office/drawing/2014/main" id="{B5DB45CC-09D1-5C78-6E2B-EFF95A1068F5}"/>
              </a:ext>
            </a:extLst>
          </p:cNvPr>
          <p:cNvGrpSpPr/>
          <p:nvPr/>
        </p:nvGrpSpPr>
        <p:grpSpPr>
          <a:xfrm>
            <a:off x="451485" y="1544716"/>
            <a:ext cx="8324233" cy="4634142"/>
            <a:chOff x="448288" y="1903872"/>
            <a:chExt cx="8324233" cy="2034669"/>
          </a:xfrm>
        </p:grpSpPr>
        <p:sp>
          <p:nvSpPr>
            <p:cNvPr id="12" name="Rectangle 11">
              <a:extLst>
                <a:ext uri="{FF2B5EF4-FFF2-40B4-BE49-F238E27FC236}">
                  <a16:creationId xmlns:a16="http://schemas.microsoft.com/office/drawing/2014/main" id="{24378A47-1C50-B863-2570-192A932D0552}"/>
                </a:ext>
              </a:extLst>
            </p:cNvPr>
            <p:cNvSpPr/>
            <p:nvPr/>
          </p:nvSpPr>
          <p:spPr>
            <a:xfrm>
              <a:off x="4652006" y="2280803"/>
              <a:ext cx="4120515" cy="1657737"/>
            </a:xfrm>
            <a:prstGeom prst="rect">
              <a:avLst/>
            </a:prstGeom>
            <a:solidFill>
              <a:schemeClr val="accent2">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tIns="91440" rtlCol="0" anchor="t"/>
            <a:lstStyle/>
            <a:p>
              <a:pPr marL="171450" indent="-171450">
                <a:spcBef>
                  <a:spcPts val="600"/>
                </a:spcBef>
                <a:buFont typeface="Wingdings" panose="05000000000000000000" pitchFamily="2" charset="2"/>
                <a:buChar char="§"/>
              </a:pPr>
              <a:r>
                <a:rPr lang="en-US" sz="1400" b="1" dirty="0">
                  <a:solidFill>
                    <a:srgbClr val="002060"/>
                  </a:solidFill>
                  <a:latin typeface="Arial Regular" charset="0"/>
                </a:rPr>
                <a:t>Start early</a:t>
              </a:r>
              <a:r>
                <a:rPr lang="en-US" sz="1400" dirty="0">
                  <a:solidFill>
                    <a:schemeClr val="tx2"/>
                  </a:solidFill>
                  <a:latin typeface="Arial Regular" charset="0"/>
                </a:rPr>
                <a:t>. </a:t>
              </a:r>
              <a:r>
                <a:rPr lang="en-US" sz="1400" b="1" dirty="0">
                  <a:solidFill>
                    <a:srgbClr val="002060"/>
                  </a:solidFill>
                  <a:latin typeface="Arial Regular" charset="0"/>
                </a:rPr>
                <a:t>Be inclusive</a:t>
              </a:r>
              <a:r>
                <a:rPr lang="en-US" sz="1400" dirty="0">
                  <a:solidFill>
                    <a:schemeClr val="tx2"/>
                  </a:solidFill>
                  <a:latin typeface="Arial Regular" charset="0"/>
                </a:rPr>
                <a:t>. Include budget, human resources, &amp; operating departments within bargaining team </a:t>
              </a:r>
            </a:p>
            <a:p>
              <a:pPr marL="171450" indent="-171450">
                <a:spcBef>
                  <a:spcPts val="600"/>
                </a:spcBef>
                <a:buFont typeface="Wingdings" panose="05000000000000000000" pitchFamily="2" charset="2"/>
                <a:buChar char="§"/>
              </a:pPr>
              <a:r>
                <a:rPr lang="en-US" sz="1400" dirty="0">
                  <a:solidFill>
                    <a:schemeClr val="tx2"/>
                  </a:solidFill>
                  <a:latin typeface="Arial Regular" charset="0"/>
                </a:rPr>
                <a:t>Perform </a:t>
              </a:r>
              <a:r>
                <a:rPr lang="en-US" sz="1400" b="1" dirty="0">
                  <a:solidFill>
                    <a:srgbClr val="002060"/>
                  </a:solidFill>
                  <a:latin typeface="Arial Regular" charset="0"/>
                </a:rPr>
                <a:t>rigorous and defensible benchmarking</a:t>
              </a:r>
              <a:r>
                <a:rPr lang="en-US" sz="1400" dirty="0">
                  <a:solidFill>
                    <a:schemeClr val="tx2"/>
                  </a:solidFill>
                  <a:latin typeface="Arial Regular" charset="0"/>
                </a:rPr>
                <a:t> </a:t>
              </a:r>
            </a:p>
            <a:p>
              <a:pPr marL="171450" indent="-171450">
                <a:spcBef>
                  <a:spcPts val="600"/>
                </a:spcBef>
                <a:buFont typeface="Wingdings" panose="05000000000000000000" pitchFamily="2" charset="2"/>
                <a:buChar char="§"/>
              </a:pPr>
              <a:r>
                <a:rPr lang="en-US" sz="1400" dirty="0">
                  <a:solidFill>
                    <a:schemeClr val="tx2"/>
                  </a:solidFill>
                  <a:latin typeface="Arial Regular" charset="0"/>
                </a:rPr>
                <a:t>Develop </a:t>
              </a:r>
              <a:r>
                <a:rPr lang="en-US" sz="1400" b="1" dirty="0">
                  <a:solidFill>
                    <a:srgbClr val="002060"/>
                  </a:solidFill>
                  <a:latin typeface="Arial Regular" charset="0"/>
                </a:rPr>
                <a:t>transparent costing models</a:t>
              </a:r>
              <a:r>
                <a:rPr lang="en-US" sz="1400" dirty="0">
                  <a:solidFill>
                    <a:schemeClr val="tx2"/>
                  </a:solidFill>
                  <a:latin typeface="Arial Regular" charset="0"/>
                </a:rPr>
                <a:t>; ensure that stakeholders (management &amp; union) understand outputs &amp; assumptions </a:t>
              </a:r>
            </a:p>
            <a:p>
              <a:pPr marL="171450" indent="-171450">
                <a:spcBef>
                  <a:spcPts val="600"/>
                </a:spcBef>
                <a:buFont typeface="Wingdings" panose="05000000000000000000" pitchFamily="2" charset="2"/>
                <a:buChar char="§"/>
              </a:pPr>
              <a:r>
                <a:rPr lang="en-US" sz="1400" dirty="0">
                  <a:solidFill>
                    <a:schemeClr val="tx2"/>
                  </a:solidFill>
                  <a:latin typeface="Arial Regular" charset="0"/>
                </a:rPr>
                <a:t>Building upon benchmarking &amp; costing analyses, </a:t>
              </a:r>
              <a:r>
                <a:rPr lang="en-US" sz="1400" b="1" dirty="0">
                  <a:solidFill>
                    <a:srgbClr val="002060"/>
                  </a:solidFill>
                  <a:latin typeface="Arial Regular" charset="0"/>
                </a:rPr>
                <a:t>proactively develop arbitration testimony</a:t>
              </a:r>
              <a:r>
                <a:rPr lang="en-US" sz="1400" dirty="0">
                  <a:solidFill>
                    <a:schemeClr val="tx2"/>
                  </a:solidFill>
                  <a:latin typeface="Arial Regular" charset="0"/>
                </a:rPr>
                <a:t>, exhibits, &amp; arguments to be presented in arbitration hearings </a:t>
              </a:r>
            </a:p>
          </p:txBody>
        </p:sp>
        <p:sp>
          <p:nvSpPr>
            <p:cNvPr id="13" name="Rectangle 12">
              <a:extLst>
                <a:ext uri="{FF2B5EF4-FFF2-40B4-BE49-F238E27FC236}">
                  <a16:creationId xmlns:a16="http://schemas.microsoft.com/office/drawing/2014/main" id="{244164E5-7E46-B9C8-9BF7-B2C2E23F4F12}"/>
                </a:ext>
              </a:extLst>
            </p:cNvPr>
            <p:cNvSpPr/>
            <p:nvPr/>
          </p:nvSpPr>
          <p:spPr>
            <a:xfrm>
              <a:off x="4652006" y="1903872"/>
              <a:ext cx="4120515" cy="308237"/>
            </a:xfrm>
            <a:prstGeom prst="rect">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1400" b="1" dirty="0">
                  <a:solidFill>
                    <a:schemeClr val="bg2"/>
                  </a:solidFill>
                  <a:latin typeface="Arial Regular" charset="0"/>
                  <a:ea typeface="Arial Regular" charset="0"/>
                  <a:cs typeface="Arial Regular" charset="0"/>
                </a:rPr>
                <a:t>Approaches</a:t>
              </a:r>
            </a:p>
          </p:txBody>
        </p:sp>
        <p:sp>
          <p:nvSpPr>
            <p:cNvPr id="16" name="Rectangle 15">
              <a:extLst>
                <a:ext uri="{FF2B5EF4-FFF2-40B4-BE49-F238E27FC236}">
                  <a16:creationId xmlns:a16="http://schemas.microsoft.com/office/drawing/2014/main" id="{7A87C80A-7242-73E8-2C13-7FB98CEBEEAD}"/>
                </a:ext>
              </a:extLst>
            </p:cNvPr>
            <p:cNvSpPr/>
            <p:nvPr/>
          </p:nvSpPr>
          <p:spPr>
            <a:xfrm>
              <a:off x="448289" y="1903873"/>
              <a:ext cx="4120514" cy="308237"/>
            </a:xfrm>
            <a:prstGeom prst="rect">
              <a:avLst/>
            </a:prstGeom>
            <a:solidFill>
              <a:schemeClr val="accent5">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1400" b="1" dirty="0">
                  <a:solidFill>
                    <a:schemeClr val="bg2"/>
                  </a:solidFill>
                  <a:latin typeface="Arial Regular" charset="0"/>
                  <a:ea typeface="Arial Regular" charset="0"/>
                  <a:cs typeface="Arial Regular" charset="0"/>
                </a:rPr>
                <a:t>Challenges</a:t>
              </a:r>
            </a:p>
          </p:txBody>
        </p:sp>
        <p:sp>
          <p:nvSpPr>
            <p:cNvPr id="18" name="Rectangle 17">
              <a:extLst>
                <a:ext uri="{FF2B5EF4-FFF2-40B4-BE49-F238E27FC236}">
                  <a16:creationId xmlns:a16="http://schemas.microsoft.com/office/drawing/2014/main" id="{AF6B9BF5-7917-AC5E-2D64-FE6F347D97EA}"/>
                </a:ext>
              </a:extLst>
            </p:cNvPr>
            <p:cNvSpPr/>
            <p:nvPr/>
          </p:nvSpPr>
          <p:spPr>
            <a:xfrm>
              <a:off x="448288" y="2280802"/>
              <a:ext cx="4120515" cy="1657739"/>
            </a:xfrm>
            <a:prstGeom prst="rect">
              <a:avLst/>
            </a:prstGeom>
            <a:solidFill>
              <a:schemeClr val="accent5">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lIns="91440" tIns="91440" rIns="91440" rtlCol="0" anchor="t"/>
            <a:lstStyle/>
            <a:p>
              <a:pPr marL="171450" indent="-171450">
                <a:spcBef>
                  <a:spcPts val="600"/>
                </a:spcBef>
                <a:buFont typeface="Wingdings" panose="05000000000000000000" pitchFamily="2" charset="2"/>
                <a:buChar char="§"/>
              </a:pPr>
              <a:r>
                <a:rPr lang="en-US" sz="1400" dirty="0">
                  <a:solidFill>
                    <a:schemeClr val="tx2"/>
                  </a:solidFill>
                  <a:latin typeface="Arial Regular" charset="0"/>
                  <a:ea typeface="Arial Regular" charset="0"/>
                  <a:cs typeface="Arial Regular" charset="0"/>
                </a:rPr>
                <a:t>The collective</a:t>
              </a:r>
              <a:r>
                <a:rPr lang="en-US" sz="1400" b="1" dirty="0">
                  <a:solidFill>
                    <a:srgbClr val="002060"/>
                  </a:solidFill>
                  <a:latin typeface="Arial Regular" charset="0"/>
                  <a:ea typeface="Arial Regular" charset="0"/>
                  <a:cs typeface="Arial Regular" charset="0"/>
                </a:rPr>
                <a:t> </a:t>
              </a:r>
              <a:r>
                <a:rPr lang="en-US" sz="1400" dirty="0">
                  <a:solidFill>
                    <a:schemeClr val="tx2"/>
                  </a:solidFill>
                  <a:latin typeface="Arial Regular" charset="0"/>
                  <a:ea typeface="Arial Regular" charset="0"/>
                  <a:cs typeface="Arial Regular" charset="0"/>
                </a:rPr>
                <a:t>bargaining process </a:t>
              </a:r>
              <a:r>
                <a:rPr lang="en-US" sz="1400" b="1" dirty="0">
                  <a:solidFill>
                    <a:srgbClr val="002060"/>
                  </a:solidFill>
                  <a:latin typeface="Arial Regular" charset="0"/>
                  <a:ea typeface="Arial Regular" charset="0"/>
                  <a:cs typeface="Arial Regular" charset="0"/>
                </a:rPr>
                <a:t>can</a:t>
              </a:r>
              <a:r>
                <a:rPr lang="en-US" sz="1400" dirty="0">
                  <a:solidFill>
                    <a:schemeClr val="tx2"/>
                  </a:solidFill>
                  <a:latin typeface="Arial Regular" charset="0"/>
                  <a:ea typeface="Arial Regular" charset="0"/>
                  <a:cs typeface="Arial Regular" charset="0"/>
                </a:rPr>
                <a:t> </a:t>
              </a:r>
              <a:r>
                <a:rPr lang="en-US" sz="1400" b="1" dirty="0">
                  <a:solidFill>
                    <a:srgbClr val="002060"/>
                  </a:solidFill>
                  <a:latin typeface="Arial Regular" charset="0"/>
                  <a:ea typeface="Arial Regular" charset="0"/>
                  <a:cs typeface="Arial Regular" charset="0"/>
                </a:rPr>
                <a:t>be daunting</a:t>
              </a:r>
            </a:p>
            <a:p>
              <a:pPr marL="171450" indent="-171450">
                <a:spcBef>
                  <a:spcPts val="600"/>
                </a:spcBef>
                <a:spcAft>
                  <a:spcPts val="600"/>
                </a:spcAft>
                <a:buFont typeface="Wingdings" panose="05000000000000000000" pitchFamily="2" charset="2"/>
                <a:buChar char="§"/>
              </a:pPr>
              <a:r>
                <a:rPr lang="en-US" sz="1400" b="1" dirty="0">
                  <a:solidFill>
                    <a:srgbClr val="002060"/>
                  </a:solidFill>
                  <a:latin typeface="Arial Regular" charset="0"/>
                  <a:ea typeface="Arial Regular" charset="0"/>
                  <a:cs typeface="Arial Regular" charset="0"/>
                </a:rPr>
                <a:t>Unions may have more experience with negotiations</a:t>
              </a:r>
              <a:r>
                <a:rPr lang="en-US" sz="1400" dirty="0">
                  <a:solidFill>
                    <a:schemeClr val="tx2"/>
                  </a:solidFill>
                  <a:latin typeface="Arial Regular" charset="0"/>
                  <a:ea typeface="Arial Regular" charset="0"/>
                  <a:cs typeface="Arial Regular" charset="0"/>
                </a:rPr>
                <a:t>.  Unions can leverage outside resources (e.g., negotiators &amp; compensation experts who negotiate agreements in other jurisdictions)</a:t>
              </a:r>
              <a:endParaRPr lang="en-US" sz="1400" dirty="0">
                <a:solidFill>
                  <a:schemeClr val="tx2"/>
                </a:solidFill>
                <a:latin typeface="Arial Regular" charset="0"/>
              </a:endParaRPr>
            </a:p>
            <a:p>
              <a:pPr marL="171450" indent="-171450">
                <a:spcBef>
                  <a:spcPts val="600"/>
                </a:spcBef>
                <a:spcAft>
                  <a:spcPts val="600"/>
                </a:spcAft>
                <a:buFont typeface="Wingdings" panose="05000000000000000000" pitchFamily="2" charset="2"/>
                <a:buChar char="§"/>
              </a:pPr>
              <a:r>
                <a:rPr lang="en-US" sz="1400" dirty="0">
                  <a:solidFill>
                    <a:schemeClr val="tx2"/>
                  </a:solidFill>
                  <a:latin typeface="Arial Regular" charset="0"/>
                </a:rPr>
                <a:t>Union-side negotiators may </a:t>
              </a:r>
              <a:r>
                <a:rPr lang="en-US" sz="1400" b="1" dirty="0">
                  <a:solidFill>
                    <a:srgbClr val="002060"/>
                  </a:solidFill>
                  <a:latin typeface="Arial Regular" charset="0"/>
                </a:rPr>
                <a:t>lack understanding of budgetary constraints </a:t>
              </a:r>
              <a:r>
                <a:rPr lang="en-US" sz="1400" dirty="0">
                  <a:solidFill>
                    <a:schemeClr val="tx2"/>
                  </a:solidFill>
                  <a:latin typeface="Arial Regular" charset="0"/>
                </a:rPr>
                <a:t>&amp; costs associated with proposals</a:t>
              </a:r>
            </a:p>
            <a:p>
              <a:pPr marL="171450" indent="-171450">
                <a:spcBef>
                  <a:spcPts val="600"/>
                </a:spcBef>
                <a:spcAft>
                  <a:spcPts val="600"/>
                </a:spcAft>
                <a:buFont typeface="Wingdings" panose="05000000000000000000" pitchFamily="2" charset="2"/>
                <a:buChar char="§"/>
              </a:pPr>
              <a:r>
                <a:rPr lang="en-US" sz="1400" dirty="0">
                  <a:solidFill>
                    <a:schemeClr val="tx2"/>
                  </a:solidFill>
                  <a:latin typeface="Arial Regular" charset="0"/>
                </a:rPr>
                <a:t>Unions may view </a:t>
              </a:r>
              <a:r>
                <a:rPr lang="en-US" sz="1400" b="1" dirty="0">
                  <a:solidFill>
                    <a:srgbClr val="002060"/>
                  </a:solidFill>
                  <a:latin typeface="Arial Regular" charset="0"/>
                </a:rPr>
                <a:t>arbitration</a:t>
              </a:r>
              <a:r>
                <a:rPr lang="en-US" sz="1400" dirty="0">
                  <a:solidFill>
                    <a:schemeClr val="tx2"/>
                  </a:solidFill>
                  <a:latin typeface="Arial Regular" charset="0"/>
                </a:rPr>
                <a:t> (or other impasse procedures) as means to </a:t>
              </a:r>
              <a:r>
                <a:rPr lang="en-US" sz="1400" b="1" dirty="0">
                  <a:solidFill>
                    <a:srgbClr val="002060"/>
                  </a:solidFill>
                  <a:latin typeface="Arial Regular" charset="0"/>
                </a:rPr>
                <a:t>extract compensation increases</a:t>
              </a:r>
            </a:p>
            <a:p>
              <a:pPr marL="171450" indent="-171450">
                <a:buFont typeface="Wingdings" panose="05000000000000000000" pitchFamily="2" charset="2"/>
                <a:buChar char="§"/>
              </a:pPr>
              <a:endParaRPr lang="en-US" sz="1200" dirty="0">
                <a:solidFill>
                  <a:schemeClr val="tx2"/>
                </a:solidFill>
                <a:latin typeface="Arial Regular" charset="0"/>
              </a:endParaRPr>
            </a:p>
          </p:txBody>
        </p:sp>
      </p:grpSp>
    </p:spTree>
    <p:extLst>
      <p:ext uri="{BB962C8B-B14F-4D97-AF65-F5344CB8AC3E}">
        <p14:creationId xmlns:p14="http://schemas.microsoft.com/office/powerpoint/2010/main" val="26904570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8516E-6A19-E1C1-8502-2E8A45567130}"/>
              </a:ext>
            </a:extLst>
          </p:cNvPr>
          <p:cNvSpPr>
            <a:spLocks noGrp="1"/>
          </p:cNvSpPr>
          <p:nvPr>
            <p:ph type="title"/>
          </p:nvPr>
        </p:nvSpPr>
        <p:spPr/>
        <p:txBody>
          <a:bodyPr/>
          <a:lstStyle/>
          <a:p>
            <a:r>
              <a:rPr lang="en-US" dirty="0"/>
              <a:t>The Value of Empathy </a:t>
            </a:r>
          </a:p>
        </p:txBody>
      </p:sp>
      <p:sp>
        <p:nvSpPr>
          <p:cNvPr id="3" name="Text Placeholder 2">
            <a:extLst>
              <a:ext uri="{FF2B5EF4-FFF2-40B4-BE49-F238E27FC236}">
                <a16:creationId xmlns:a16="http://schemas.microsoft.com/office/drawing/2014/main" id="{C08FBD71-2520-A32C-034B-3600ACF9A0BB}"/>
              </a:ext>
            </a:extLst>
          </p:cNvPr>
          <p:cNvSpPr>
            <a:spLocks noGrp="1"/>
          </p:cNvSpPr>
          <p:nvPr>
            <p:ph type="body" sz="quarter" idx="10"/>
          </p:nvPr>
        </p:nvSpPr>
        <p:spPr>
          <a:xfrm>
            <a:off x="450850" y="1554480"/>
            <a:ext cx="8154632" cy="4549819"/>
          </a:xfrm>
        </p:spPr>
        <p:txBody>
          <a:bodyPr/>
          <a:lstStyle/>
          <a:p>
            <a:pPr>
              <a:buFont typeface="Wingdings" panose="05000000000000000000" pitchFamily="2" charset="2"/>
              <a:buChar char="§"/>
            </a:pPr>
            <a:r>
              <a:rPr lang="en-US" sz="1400" dirty="0"/>
              <a:t>Collective bargaining can get personal </a:t>
            </a:r>
          </a:p>
          <a:p>
            <a:pPr>
              <a:buFont typeface="Wingdings" panose="05000000000000000000" pitchFamily="2" charset="2"/>
              <a:buChar char="§"/>
            </a:pPr>
            <a:r>
              <a:rPr lang="en-US" sz="1400" dirty="0"/>
              <a:t>There is a value for management team members to put themselves in the “union’s shoes,” even if union leadership will not reciprocate:</a:t>
            </a:r>
          </a:p>
          <a:p>
            <a:pPr lvl="1">
              <a:buFont typeface="Arial" panose="020B0604020202020204" pitchFamily="34" charset="0"/>
              <a:buChar char="−"/>
            </a:pPr>
            <a:r>
              <a:rPr lang="en-US" sz="1400" dirty="0"/>
              <a:t>Remember, union presidents are elected.  They have constituents.  Like any politician, they need to play to their constituencies </a:t>
            </a:r>
          </a:p>
          <a:p>
            <a:pPr lvl="1">
              <a:buFont typeface="Arial" panose="020B0604020202020204" pitchFamily="34" charset="0"/>
              <a:buChar char="−"/>
            </a:pPr>
            <a:r>
              <a:rPr lang="en-US" sz="1400" dirty="0"/>
              <a:t>Union negotiators are often hired by union presidents and subject to the same political pressure </a:t>
            </a:r>
          </a:p>
          <a:p>
            <a:pPr lvl="1">
              <a:buFont typeface="Arial" panose="020B0604020202020204" pitchFamily="34" charset="0"/>
              <a:buChar char="−"/>
            </a:pPr>
            <a:r>
              <a:rPr lang="en-US" sz="1400" dirty="0"/>
              <a:t>Both need to “save face” with their constituencies   </a:t>
            </a:r>
          </a:p>
        </p:txBody>
      </p:sp>
      <p:sp>
        <p:nvSpPr>
          <p:cNvPr id="5" name="TextBox 4">
            <a:extLst>
              <a:ext uri="{FF2B5EF4-FFF2-40B4-BE49-F238E27FC236}">
                <a16:creationId xmlns:a16="http://schemas.microsoft.com/office/drawing/2014/main" id="{9079D374-32C3-6D98-BA96-34065CAF9A37}"/>
              </a:ext>
            </a:extLst>
          </p:cNvPr>
          <p:cNvSpPr txBox="1"/>
          <p:nvPr/>
        </p:nvSpPr>
        <p:spPr>
          <a:xfrm>
            <a:off x="494684" y="4267199"/>
            <a:ext cx="8154631" cy="1693569"/>
          </a:xfrm>
          <a:prstGeom prst="rect">
            <a:avLst/>
          </a:prstGeom>
          <a:solidFill>
            <a:schemeClr val="accent2">
              <a:lumMod val="20000"/>
              <a:lumOff val="80000"/>
            </a:schemeClr>
          </a:solidFill>
          <a:effectLst>
            <a:outerShdw blurRad="50800" dist="38100" dir="2700000" algn="tl" rotWithShape="0">
              <a:prstClr val="black">
                <a:alpha val="40000"/>
              </a:prstClr>
            </a:outerShdw>
          </a:effectLst>
        </p:spPr>
        <p:txBody>
          <a:bodyPr wrap="square" lIns="91440" tIns="0" rIns="91440" bIns="0" rtlCol="0" anchor="t"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endParaRPr lang="en-US" sz="2000" b="1" i="1" dirty="0">
              <a:ea typeface="Soleil" charset="0"/>
              <a:cs typeface="Soleil" charset="0"/>
            </a:endParaRPr>
          </a:p>
          <a:p>
            <a:pPr marL="0" marR="0" indent="0" algn="ctr" defTabSz="914400" rtl="0" eaLnBrk="1" fontAlgn="auto" latinLnBrk="0" hangingPunct="1">
              <a:lnSpc>
                <a:spcPct val="100000"/>
              </a:lnSpc>
              <a:spcBef>
                <a:spcPts val="0"/>
              </a:spcBef>
              <a:spcAft>
                <a:spcPts val="0"/>
              </a:spcAft>
              <a:buClrTx/>
              <a:buSzTx/>
              <a:buFontTx/>
              <a:buNone/>
              <a:tabLst/>
            </a:pPr>
            <a:r>
              <a:rPr lang="en-US" sz="2000" b="1" i="1" dirty="0">
                <a:ea typeface="Soleil" charset="0"/>
                <a:cs typeface="Soleil" charset="0"/>
              </a:rPr>
              <a:t> </a:t>
            </a:r>
            <a:r>
              <a:rPr lang="en-US" sz="2000" b="1" i="1" dirty="0">
                <a:solidFill>
                  <a:schemeClr val="tx2"/>
                </a:solidFill>
                <a:ea typeface="Soleil" charset="0"/>
                <a:cs typeface="Soleil" charset="0"/>
              </a:rPr>
              <a:t>Empathy:  the action of understanding, being aware of, being sensitive to, and vicariously experiencing the feelings, thoughts, and experience of another </a:t>
            </a:r>
          </a:p>
          <a:p>
            <a:pPr marL="0" marR="0" indent="0" algn="ctr" defTabSz="914400" rtl="0" eaLnBrk="1" fontAlgn="auto" latinLnBrk="0" hangingPunct="1">
              <a:lnSpc>
                <a:spcPct val="100000"/>
              </a:lnSpc>
              <a:spcBef>
                <a:spcPts val="0"/>
              </a:spcBef>
              <a:spcAft>
                <a:spcPts val="0"/>
              </a:spcAft>
              <a:buClrTx/>
              <a:buSzTx/>
              <a:buFontTx/>
              <a:buNone/>
              <a:tabLst/>
            </a:pPr>
            <a:endParaRPr lang="en-US" sz="1000" b="1" dirty="0">
              <a:solidFill>
                <a:srgbClr val="000066"/>
              </a:solidFill>
              <a:ea typeface="Soleil" charset="0"/>
              <a:cs typeface="Soleil" charset="0"/>
            </a:endParaRPr>
          </a:p>
          <a:p>
            <a:pPr marL="0" marR="0" indent="0" algn="ctr" defTabSz="914400" rtl="0" eaLnBrk="1" fontAlgn="auto" latinLnBrk="0" hangingPunct="1">
              <a:lnSpc>
                <a:spcPct val="100000"/>
              </a:lnSpc>
              <a:spcBef>
                <a:spcPts val="0"/>
              </a:spcBef>
              <a:spcAft>
                <a:spcPts val="0"/>
              </a:spcAft>
              <a:buClrTx/>
              <a:buSzTx/>
              <a:buFontTx/>
              <a:buNone/>
              <a:tabLst/>
            </a:pPr>
            <a:r>
              <a:rPr lang="en-US" sz="1000" dirty="0">
                <a:solidFill>
                  <a:schemeClr val="tx2"/>
                </a:solidFill>
                <a:ea typeface="Soleil" charset="0"/>
                <a:cs typeface="Soleil" charset="0"/>
              </a:rPr>
              <a:t>  </a:t>
            </a:r>
            <a:r>
              <a:rPr lang="en-US" sz="1000" i="1" dirty="0">
                <a:solidFill>
                  <a:schemeClr val="tx2"/>
                </a:solidFill>
                <a:ea typeface="Soleil" charset="0"/>
                <a:cs typeface="Soleil" charset="0"/>
              </a:rPr>
              <a:t>Source:  Merriam-Webster Dictionary</a:t>
            </a:r>
          </a:p>
        </p:txBody>
      </p:sp>
    </p:spTree>
    <p:extLst>
      <p:ext uri="{BB962C8B-B14F-4D97-AF65-F5344CB8AC3E}">
        <p14:creationId xmlns:p14="http://schemas.microsoft.com/office/powerpoint/2010/main" val="2598886340"/>
      </p:ext>
    </p:extLst>
  </p:cSld>
  <p:clrMapOvr>
    <a:masterClrMapping/>
  </p:clrMapOvr>
</p:sld>
</file>

<file path=ppt/theme/theme1.xml><?xml version="1.0" encoding="utf-8"?>
<a:theme xmlns:a="http://schemas.openxmlformats.org/drawingml/2006/main" name="Small Group Layouts">
  <a:themeElements>
    <a:clrScheme name="PFM Branding Colors">
      <a:dk1>
        <a:srgbClr val="000000"/>
      </a:dk1>
      <a:lt1>
        <a:srgbClr val="FFFFFF"/>
      </a:lt1>
      <a:dk2>
        <a:srgbClr val="373637"/>
      </a:dk2>
      <a:lt2>
        <a:srgbClr val="FFFFFF"/>
      </a:lt2>
      <a:accent1>
        <a:srgbClr val="C7B8A4"/>
      </a:accent1>
      <a:accent2>
        <a:srgbClr val="3E6BB3"/>
      </a:accent2>
      <a:accent3>
        <a:srgbClr val="FFD051"/>
      </a:accent3>
      <a:accent4>
        <a:srgbClr val="F49B48"/>
      </a:accent4>
      <a:accent5>
        <a:srgbClr val="E97162"/>
      </a:accent5>
      <a:accent6>
        <a:srgbClr val="4BB370"/>
      </a:accent6>
      <a:hlink>
        <a:srgbClr val="3E6BB3"/>
      </a:hlink>
      <a:folHlink>
        <a:srgbClr val="878587"/>
      </a:folHlink>
    </a:clrScheme>
    <a:fontScheme name="Custom 4">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vert="vert" rtlCol="0" anchor="ctr"/>
      <a:lstStyle>
        <a:defPPr algn="ctr">
          <a:defRPr sz="1000" dirty="0">
            <a:latin typeface="Arial Regular" charset="0"/>
            <a:ea typeface="Arial Regular" charset="0"/>
            <a:cs typeface="Arial Regular"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31750" cap="rnd">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chor="t" anchorCtr="0">
        <a:noAutofit/>
      </a:bodyPr>
      <a:lstStyle>
        <a:defPPr marL="0" marR="0" indent="0" algn="l" defTabSz="914400" rtl="0" eaLnBrk="1" fontAlgn="auto" latinLnBrk="0" hangingPunct="1">
          <a:lnSpc>
            <a:spcPct val="100000"/>
          </a:lnSpc>
          <a:spcBef>
            <a:spcPts val="0"/>
          </a:spcBef>
          <a:spcAft>
            <a:spcPts val="0"/>
          </a:spcAft>
          <a:buClrTx/>
          <a:buSzTx/>
          <a:buFontTx/>
          <a:buNone/>
          <a:tabLst/>
          <a:defRPr sz="1000" dirty="0" smtClean="0">
            <a:ea typeface="Soleil" charset="0"/>
            <a:cs typeface="Soleil" charset="0"/>
          </a:defRPr>
        </a:defPPr>
      </a:lstStyle>
    </a:txDef>
  </a:objectDefaults>
  <a:extraClrSchemeLst/>
  <a:extLst>
    <a:ext uri="{05A4C25C-085E-4340-85A3-A5531E510DB2}">
      <thm15:themeFamily xmlns:thm15="http://schemas.microsoft.com/office/thememl/2012/main" name="Presentation1" id="{CD33AFDA-1A49-4E48-A1AC-AF55CD1BD1E8}" vid="{D8213F52-A10F-4FA2-8769-B242D4F807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blank</Template>
  <TotalTime>5810</TotalTime>
  <Words>3905</Words>
  <Application>Microsoft Office PowerPoint</Application>
  <PresentationFormat>On-screen Show (4:3)</PresentationFormat>
  <Paragraphs>912</Paragraphs>
  <Slides>39</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Arial</vt:lpstr>
      <vt:lpstr>Arial Regular</vt:lpstr>
      <vt:lpstr>Calibri</vt:lpstr>
      <vt:lpstr>Georgia</vt:lpstr>
      <vt:lpstr>IBM Plex Mono</vt:lpstr>
      <vt:lpstr>Soleil</vt:lpstr>
      <vt:lpstr>Wingdings</vt:lpstr>
      <vt:lpstr>Wingdings 2</vt:lpstr>
      <vt:lpstr>Small Group Layouts</vt:lpstr>
      <vt:lpstr>Fundamentals of Collective Bargaining &amp; Union Negotiations</vt:lpstr>
      <vt:lpstr>Table of Contents</vt:lpstr>
      <vt:lpstr>The Basics of Bargaining &amp; Impasse Resolution</vt:lpstr>
      <vt:lpstr>Three Models of Bargaining </vt:lpstr>
      <vt:lpstr>PowerPoint Presentation</vt:lpstr>
      <vt:lpstr>Minnesota Bargaining – State Authorization </vt:lpstr>
      <vt:lpstr>PowerPoint Presentation</vt:lpstr>
      <vt:lpstr>Impasse Resolution Processes </vt:lpstr>
      <vt:lpstr>Collective Bargaining Timeline A Real-Life Example, Though Names Have Been Changed  </vt:lpstr>
      <vt:lpstr>Bargaining Best Practices From Perspective of the CFO </vt:lpstr>
      <vt:lpstr>The Role of the Finance Officer</vt:lpstr>
      <vt:lpstr>Role of the Finance Officer </vt:lpstr>
      <vt:lpstr>Parties at (and Around) the Bargaining “Table”</vt:lpstr>
      <vt:lpstr>Consider “State of the Finances” at the Onset of Bargaining </vt:lpstr>
      <vt:lpstr>Labor Costing Model Architecture and Design</vt:lpstr>
      <vt:lpstr>Sample Screenshots from Labor Costing Model (Base Salary)</vt:lpstr>
      <vt:lpstr>Sample Screenshots from Labor Costing Model (Other Cash Compensation)</vt:lpstr>
      <vt:lpstr>Sample Screenshots from Labor Costing Model (Calculation Module)</vt:lpstr>
      <vt:lpstr>Sample Screenshots from Labor Costing Model (Summaries)</vt:lpstr>
      <vt:lpstr>Telling the Costing Story</vt:lpstr>
      <vt:lpstr>Presenting the Case in Arbitration</vt:lpstr>
      <vt:lpstr>Presenting the Case </vt:lpstr>
      <vt:lpstr>“Ability to Pay”</vt:lpstr>
      <vt:lpstr>Historical Revenue Trends </vt:lpstr>
      <vt:lpstr>Fund Balances &amp; Baseline Forecast </vt:lpstr>
      <vt:lpstr>Compensation Perspectives </vt:lpstr>
      <vt:lpstr>Total Cost of Employment </vt:lpstr>
      <vt:lpstr>Look for the Compensation “Christmas Tree”</vt:lpstr>
      <vt:lpstr>Total Direct Cash Compensation City of “Springfield” – Twenty Five-Year Career Average</vt:lpstr>
      <vt:lpstr>Hourly Compensation </vt:lpstr>
      <vt:lpstr>A Note on Internal Wage Comparisons </vt:lpstr>
      <vt:lpstr>Recruitment and Retention</vt:lpstr>
      <vt:lpstr>Contextualizing the Economy</vt:lpstr>
      <vt:lpstr>National Employment Trends </vt:lpstr>
      <vt:lpstr>Consumer Sentiment at Historic Lows University of Michigan Consumer Sentiment Index </vt:lpstr>
      <vt:lpstr>Consumer Price Trends</vt:lpstr>
      <vt:lpstr>Parting Thoughts</vt:lpstr>
      <vt:lpstr>Overcoming Information Asymmetry </vt:lpstr>
      <vt:lpstr>The Value of Empathy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 Butler</dc:creator>
  <cp:lastModifiedBy>Ryan Chester</cp:lastModifiedBy>
  <cp:revision>40</cp:revision>
  <cp:lastPrinted>2022-04-14T13:37:21Z</cp:lastPrinted>
  <dcterms:created xsi:type="dcterms:W3CDTF">2022-04-04T20:11:44Z</dcterms:created>
  <dcterms:modified xsi:type="dcterms:W3CDTF">2026-09-08T13:45:07Z</dcterms:modified>
</cp:coreProperties>
</file>