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7" r:id="rId5"/>
    <p:sldId id="259" r:id="rId6"/>
    <p:sldId id="258" r:id="rId7"/>
    <p:sldId id="261" r:id="rId8"/>
    <p:sldId id="262" r:id="rId9"/>
    <p:sldId id="260" r:id="rId10"/>
    <p:sldId id="263" r:id="rId11"/>
    <p:sldId id="264" r:id="rId12"/>
    <p:sldId id="265" r:id="rId13"/>
    <p:sldId id="267" r:id="rId14"/>
    <p:sldId id="266" r:id="rId15"/>
    <p:sldId id="270" r:id="rId16"/>
    <p:sldId id="268"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14" autoAdjust="0"/>
    <p:restoredTop sz="56089" autoAdjust="0"/>
  </p:normalViewPr>
  <p:slideViewPr>
    <p:cSldViewPr snapToGrid="0">
      <p:cViewPr varScale="1">
        <p:scale>
          <a:sx n="62" d="100"/>
          <a:sy n="62" d="100"/>
        </p:scale>
        <p:origin x="23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C6AE25-05CC-4396-A1A1-69142F57A7F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7FC9F5-0EB3-476D-99D6-CF3FD0A1C274}" type="slidenum">
              <a:rPr lang="en-US" smtClean="0"/>
              <a:t>‹#›</a:t>
            </a:fld>
            <a:endParaRPr lang="en-US"/>
          </a:p>
        </p:txBody>
      </p:sp>
    </p:spTree>
    <p:extLst>
      <p:ext uri="{BB962C8B-B14F-4D97-AF65-F5344CB8AC3E}">
        <p14:creationId xmlns:p14="http://schemas.microsoft.com/office/powerpoint/2010/main" val="2515341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upport.microsoft.com/en-us/excel"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upport.microsoft.com/en-gb/office/analyze-data-in-excel-3223aab8-f543-4fda-85ed-76bb0295ffc4"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upport.microsoft.com/en-US/Excel/overview-of-excel-tables"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support.microsoft.com/en-us/topic/format-data-for-copilot-in-excel-1604c8eb-57f1-4db1-8363-d53336228c65"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upport.microsoft.com/en-US/Excel/get-started/create-and-format-tables"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support.microsoft.com/en-us/excel/get-started/freeze-panes-to-lock-rows-and-columns" TargetMode="External"/><Relationship Id="rId4" Type="http://schemas.openxmlformats.org/officeDocument/2006/relationships/hyperlink" Target="https://support.microsoft.com/en-us/excel/get-started/filter-data-in-a-range-or-table-in-excel"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upport.microsoft.com/en-us/excel/get-started/create-a-drop-down-lis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support.microsoft.com/en-us/excel/use-conditional-formatting-to-highlight-information-in-exce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support.microsoft.com/en-us/excel/get-started/if-function"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upport.microsoft.com/en-US/Excel/get-started/use-the-countif-function-in-microsoft-excel"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support.microsoft.com/en-us/office/sumif-function-169b8c99-c05c-4483-a712-1697a653039b"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upport.microsoft.com/en-us/excel/functions/xlookup-functio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support.microsoft.com/en-us/Excel/functions/vlookup-function"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support.microsoft.com/en-us/excel/functions/match-function" TargetMode="External"/><Relationship Id="rId4" Type="http://schemas.openxmlformats.org/officeDocument/2006/relationships/hyperlink" Target="https://support.microsoft.com/en-us/excel/functions/index-function"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support.microsoft.com/en-US/Excel/get-started/create-a-pivotchar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upport.microsoft.com/en-US/Excel/get-started/create-a-pivotchar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support.microsoft.com/en-US/excel/copilot/get-started-with-copilot-in-excel"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support.microsoft.com/en-us/topic/format-data-for-copilot-in-excel-1604c8eb-57f1-4db1-8363-d53336228c65" TargetMode="External"/><Relationship Id="rId4" Type="http://schemas.openxmlformats.org/officeDocument/2006/relationships/hyperlink" Target="https://support.microsoft.com/en-us/excel/copilot/data-insights-with-copilot-in-excel"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support.microsoft.com/en-us/exce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about using Excel to work smarter with data, not just memorizing buttons or formulas. We will use the same type of sales data throughout the presentation so the different features feel connected. The overall goal is to analyze, organize, automate, and continue learning as Excel tools change.</a:t>
            </a:r>
          </a:p>
          <a:p>
            <a:r>
              <a:rPr lang="en-US" dirty="0">
                <a:hlinkClick r:id="rId3"/>
              </a:rPr>
              <a:t>https://support.microsoft.com/en-us/excel</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1</a:t>
            </a:fld>
            <a:endParaRPr lang="en-US"/>
          </a:p>
        </p:txBody>
      </p:sp>
    </p:spTree>
    <p:extLst>
      <p:ext uri="{BB962C8B-B14F-4D97-AF65-F5344CB8AC3E}">
        <p14:creationId xmlns:p14="http://schemas.microsoft.com/office/powerpoint/2010/main" val="56943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question you want answered before choosing the Excel tool. The same dataset can answer many different questions. We might want to know who met target, how much each region sold, which product sold the most, or what information stands out. Depending on the question, we may use formulas, formatting, lookups, PivotTables, or other Excel tools.</a:t>
            </a:r>
          </a:p>
          <a:p>
            <a:r>
              <a:rPr lang="en-US" dirty="0">
                <a:hlinkClick r:id="rId3"/>
              </a:rPr>
              <a:t>https://support.microsoft.com/en-gb/office/analyze-data-in-excel-3223aab8-f543-4fda-85ed-76bb0295ffc4</a:t>
            </a:r>
            <a:r>
              <a:rPr lang="en-US" dirty="0"/>
              <a:t> </a:t>
            </a:r>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2</a:t>
            </a:fld>
            <a:endParaRPr lang="en-US"/>
          </a:p>
        </p:txBody>
      </p:sp>
    </p:spTree>
    <p:extLst>
      <p:ext uri="{BB962C8B-B14F-4D97-AF65-F5344CB8AC3E}">
        <p14:creationId xmlns:p14="http://schemas.microsoft.com/office/powerpoint/2010/main" val="2647950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Excel works best when data is clean, consistent, and organized in a simple table structure. Each column should have one clear header, and each row should represent one record. Excel may treat entries such as IT, I.T., Information Tech, and IT Dept as different values even if people mean the same thing. Consistent data makes formulas, filters, PivotTables, charts, and Copilot easier to use.</a:t>
            </a:r>
          </a:p>
          <a:p>
            <a:r>
              <a:rPr lang="en-US" dirty="0">
                <a:hlinkClick r:id="rId3"/>
              </a:rPr>
              <a:t>https://support.microsoft.com/en-US/Excel/overview-of-excel-tables</a:t>
            </a:r>
            <a:endParaRPr lang="en-US" dirty="0"/>
          </a:p>
          <a:p>
            <a:r>
              <a:rPr lang="en-US" dirty="0">
                <a:hlinkClick r:id="rId4"/>
              </a:rPr>
              <a:t>https://support.microsoft.com/en-us/topic/format-data-for-copilot-in-excel-1604c8eb-57f1-4db1-8363-d53336228c65</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3</a:t>
            </a:fld>
            <a:endParaRPr lang="en-US"/>
          </a:p>
        </p:txBody>
      </p:sp>
    </p:spTree>
    <p:extLst>
      <p:ext uri="{BB962C8B-B14F-4D97-AF65-F5344CB8AC3E}">
        <p14:creationId xmlns:p14="http://schemas.microsoft.com/office/powerpoint/2010/main" val="3153906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Turning a raw range into an Excel Table makes larger datasets easier to work with. Click anywhere inside the data, press </a:t>
            </a:r>
            <a:r>
              <a:rPr lang="en-US" b="1" dirty="0" err="1"/>
              <a:t>Ctrl+T</a:t>
            </a:r>
            <a:r>
              <a:rPr lang="en-US" dirty="0"/>
              <a:t>, confirm that the table has headers, and Excel creates the table. Tables provide filter arrows and make sorting, filtering, formatting, and analysis easier. Freeze Panes can keep headers visible while you scroll, and </a:t>
            </a:r>
            <a:r>
              <a:rPr lang="en-US" dirty="0" err="1"/>
              <a:t>Ctrl+Arrow</a:t>
            </a:r>
            <a:r>
              <a:rPr lang="en-US" dirty="0"/>
              <a:t> helps you move quickly to the edge of a data region.</a:t>
            </a:r>
          </a:p>
          <a:p>
            <a:r>
              <a:rPr lang="en-US" dirty="0">
                <a:hlinkClick r:id="rId3"/>
              </a:rPr>
              <a:t>https://support.microsoft.com/en-US/Excel/get-started/create-and-format-tables</a:t>
            </a:r>
            <a:endParaRPr lang="en-US" dirty="0"/>
          </a:p>
          <a:p>
            <a:r>
              <a:rPr lang="en-US" dirty="0">
                <a:hlinkClick r:id="rId4"/>
              </a:rPr>
              <a:t>https://support.microsoft.com/en-us/excel/get-started/filter-data-in-a-range-or-table-in-excel</a:t>
            </a:r>
            <a:endParaRPr lang="en-US" dirty="0"/>
          </a:p>
          <a:p>
            <a:r>
              <a:rPr lang="en-US" dirty="0">
                <a:hlinkClick r:id="rId5"/>
              </a:rPr>
              <a:t>https://support.microsoft.com/en-us/excel/get-started/freeze-panes-to-lock-rows-and-columns</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4</a:t>
            </a:fld>
            <a:endParaRPr lang="en-US"/>
          </a:p>
        </p:txBody>
      </p:sp>
    </p:spTree>
    <p:extLst>
      <p:ext uri="{BB962C8B-B14F-4D97-AF65-F5344CB8AC3E}">
        <p14:creationId xmlns:p14="http://schemas.microsoft.com/office/powerpoint/2010/main" val="318221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validation controls what users can enter and helps keep data consistent. A drop-down list is useful when people should choose from known options instead of typing freely. In this example, the allowed choices are </a:t>
            </a:r>
            <a:r>
              <a:rPr lang="en-US" b="1" dirty="0"/>
              <a:t>Not Started, In Progress, and Complete</a:t>
            </a:r>
            <a:r>
              <a:rPr lang="en-US" dirty="0"/>
              <a:t>. The basic process is to select the cells, go to the Data tab, choose Data Validation, select </a:t>
            </a:r>
            <a:r>
              <a:rPr lang="en-US" b="1" dirty="0"/>
              <a:t>List</a:t>
            </a:r>
            <a:r>
              <a:rPr lang="en-US" dirty="0"/>
              <a:t>, and enter or select the allowed options.</a:t>
            </a:r>
          </a:p>
          <a:p>
            <a:r>
              <a:rPr lang="en-US" dirty="0">
                <a:hlinkClick r:id="rId3"/>
              </a:rPr>
              <a:t>https://support.microsoft.com/en-us/excel/get-started/create-a-drop-down-list</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5</a:t>
            </a:fld>
            <a:endParaRPr lang="en-US"/>
          </a:p>
        </p:txBody>
      </p:sp>
    </p:spTree>
    <p:extLst>
      <p:ext uri="{BB962C8B-B14F-4D97-AF65-F5344CB8AC3E}">
        <p14:creationId xmlns:p14="http://schemas.microsoft.com/office/powerpoint/2010/main" val="1736936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Conditional formatting automatically changes how cells look when they meet a rule. It does not change the actual value stored in the cell. In this example, sales below </a:t>
            </a:r>
            <a:r>
              <a:rPr lang="en-US" b="1" dirty="0"/>
              <a:t>$1,500</a:t>
            </a:r>
            <a:r>
              <a:rPr lang="en-US" dirty="0"/>
              <a:t> are highlighted so low values are easy to identify. Select the data, go to Home, choose Conditional Formatting, select a rule such as </a:t>
            </a:r>
            <a:r>
              <a:rPr lang="en-US" b="1" dirty="0"/>
              <a:t>Less Than</a:t>
            </a:r>
            <a:r>
              <a:rPr lang="en-US" dirty="0"/>
              <a:t>, and enter 1500. Conditional formatting can also be used for high or low values, duplicates, dates, deadlines, and many other conditions.</a:t>
            </a:r>
          </a:p>
          <a:p>
            <a:r>
              <a:rPr lang="en-US" dirty="0">
                <a:hlinkClick r:id="rId3"/>
              </a:rPr>
              <a:t>https://support.microsoft.com/en-us/excel/use-conditional-formatting-to-highlight-information-in-excel</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6</a:t>
            </a:fld>
            <a:endParaRPr lang="en-US"/>
          </a:p>
        </p:txBody>
      </p:sp>
    </p:spTree>
    <p:extLst>
      <p:ext uri="{BB962C8B-B14F-4D97-AF65-F5344CB8AC3E}">
        <p14:creationId xmlns:p14="http://schemas.microsoft.com/office/powerpoint/2010/main" val="807575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asks Excel a yes-or-no question and returns one result when the test is TRUE and another result when it is FALSE. In this example, </a:t>
            </a:r>
            <a:r>
              <a:rPr lang="en-US" sz="1200" kern="1200" dirty="0">
                <a:solidFill>
                  <a:schemeClr val="tx1"/>
                </a:solidFill>
                <a:latin typeface="+mn-lt"/>
                <a:ea typeface="+mn-ea"/>
                <a:cs typeface="+mn-cs"/>
              </a:rPr>
              <a:t>=IF(D2&gt;=E2,"Met </a:t>
            </a:r>
            <a:r>
              <a:rPr lang="en-US" sz="1200" kern="1200" dirty="0" err="1">
                <a:solidFill>
                  <a:schemeClr val="tx1"/>
                </a:solidFill>
                <a:latin typeface="+mn-lt"/>
                <a:ea typeface="+mn-ea"/>
                <a:cs typeface="+mn-cs"/>
              </a:rPr>
              <a:t>Target","Below</a:t>
            </a:r>
            <a:r>
              <a:rPr lang="en-US" sz="1200" kern="1200" dirty="0">
                <a:solidFill>
                  <a:schemeClr val="tx1"/>
                </a:solidFill>
                <a:latin typeface="+mn-lt"/>
                <a:ea typeface="+mn-ea"/>
                <a:cs typeface="+mn-cs"/>
              </a:rPr>
              <a:t> Target")</a:t>
            </a:r>
            <a:r>
              <a:rPr lang="en-US" dirty="0"/>
              <a:t> checks whether Sales is greater than or equal to Target. If it is, Excel returns </a:t>
            </a:r>
            <a:r>
              <a:rPr lang="en-US" b="1" dirty="0"/>
              <a:t>Met Target</a:t>
            </a:r>
            <a:r>
              <a:rPr lang="en-US" dirty="0"/>
              <a:t>. If it is not, Excel returns </a:t>
            </a:r>
            <a:r>
              <a:rPr lang="en-US" b="1" dirty="0"/>
              <a:t>Below Target</a:t>
            </a:r>
            <a:r>
              <a:rPr lang="en-US" dirty="0"/>
              <a:t>. You can then fill the formula down to evaluate every row.</a:t>
            </a:r>
          </a:p>
          <a:p>
            <a:r>
              <a:rPr lang="en-US" dirty="0">
                <a:hlinkClick r:id="rId3"/>
              </a:rPr>
              <a:t>https://support.microsoft.com/en-us/excel/get-started/if-function</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7</a:t>
            </a:fld>
            <a:endParaRPr lang="en-US"/>
          </a:p>
        </p:txBody>
      </p:sp>
    </p:spTree>
    <p:extLst>
      <p:ext uri="{BB962C8B-B14F-4D97-AF65-F5344CB8AC3E}">
        <p14:creationId xmlns:p14="http://schemas.microsoft.com/office/powerpoint/2010/main" val="2720421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COUNTIF and SUMIF both use a condition, but they answer different questions. </a:t>
            </a:r>
            <a:r>
              <a:rPr lang="en-US" sz="1200" kern="1200" dirty="0">
                <a:solidFill>
                  <a:schemeClr val="tx1"/>
                </a:solidFill>
                <a:latin typeface="+mn-lt"/>
                <a:ea typeface="+mn-ea"/>
                <a:cs typeface="+mn-cs"/>
              </a:rPr>
              <a:t>=COUNTIF(Table1[Status],"Met Target")</a:t>
            </a:r>
            <a:r>
              <a:rPr lang="en-US" dirty="0"/>
              <a:t> counts how many rows have a Status of Met Target; the example shown returns </a:t>
            </a:r>
            <a:r>
              <a:rPr lang="en-US" b="1" dirty="0"/>
              <a:t>32 orders</a:t>
            </a:r>
            <a:r>
              <a:rPr lang="en-US" dirty="0"/>
              <a:t>. </a:t>
            </a:r>
            <a:r>
              <a:rPr lang="en-US" sz="1200" kern="1200" dirty="0">
                <a:solidFill>
                  <a:schemeClr val="tx1"/>
                </a:solidFill>
                <a:latin typeface="+mn-lt"/>
                <a:ea typeface="+mn-ea"/>
                <a:cs typeface="+mn-cs"/>
              </a:rPr>
              <a:t>=SUMIF(Table1[Region],"South",Table1[Sales])</a:t>
            </a:r>
            <a:r>
              <a:rPr lang="en-US" dirty="0"/>
              <a:t> finds rows where the Region is South and adds the corresponding Sales values; the example shown returns </a:t>
            </a:r>
            <a:r>
              <a:rPr lang="en-US" b="1" dirty="0"/>
              <a:t>$29,220</a:t>
            </a:r>
            <a:r>
              <a:rPr lang="en-US" dirty="0"/>
              <a:t>. COUNTIF answers </a:t>
            </a:r>
            <a:r>
              <a:rPr lang="en-US" b="1" dirty="0"/>
              <a:t>how many</a:t>
            </a:r>
            <a:r>
              <a:rPr lang="en-US" dirty="0"/>
              <a:t>, while SUMIF answers </a:t>
            </a:r>
            <a:r>
              <a:rPr lang="en-US" b="1" dirty="0"/>
              <a:t>how much</a:t>
            </a:r>
            <a:r>
              <a:rPr lang="en-US" dirty="0"/>
              <a:t>.</a:t>
            </a:r>
          </a:p>
          <a:p>
            <a:r>
              <a:rPr lang="en-US" dirty="0">
                <a:hlinkClick r:id="rId3"/>
              </a:rPr>
              <a:t>https://support.microsoft.com/en-US/Excel/get-started/use-the-countif-function-in-microsoft-excel</a:t>
            </a:r>
            <a:endParaRPr lang="en-US" dirty="0"/>
          </a:p>
          <a:p>
            <a:r>
              <a:rPr lang="en-US" dirty="0">
                <a:hlinkClick r:id="rId4"/>
              </a:rPr>
              <a:t>https://support.microsoft.com/en-us/office/sumif-function-169b8c99-c05c-4483-a712-1697a653039b</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8</a:t>
            </a:fld>
            <a:endParaRPr lang="en-US"/>
          </a:p>
        </p:txBody>
      </p:sp>
    </p:spTree>
    <p:extLst>
      <p:ext uri="{BB962C8B-B14F-4D97-AF65-F5344CB8AC3E}">
        <p14:creationId xmlns:p14="http://schemas.microsoft.com/office/powerpoint/2010/main" val="1054607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XLOOKUP finds a value in one column and returns related information from another column. In this example, </a:t>
            </a:r>
            <a:r>
              <a:rPr lang="en-US" sz="1200" kern="1200" dirty="0">
                <a:solidFill>
                  <a:schemeClr val="tx1"/>
                </a:solidFill>
                <a:latin typeface="+mn-lt"/>
                <a:ea typeface="+mn-ea"/>
                <a:cs typeface="+mn-cs"/>
              </a:rPr>
              <a:t>=XLOOKUP(A3,Products[Product ID],Products[Product])</a:t>
            </a:r>
            <a:r>
              <a:rPr lang="en-US" dirty="0"/>
              <a:t> uses the Product ID in A3, which is </a:t>
            </a:r>
            <a:r>
              <a:rPr lang="en-US" b="1" dirty="0"/>
              <a:t>P103</a:t>
            </a:r>
            <a:r>
              <a:rPr lang="en-US" dirty="0"/>
              <a:t>, searches the Product ID column, and returns </a:t>
            </a:r>
            <a:r>
              <a:rPr lang="en-US" b="1" dirty="0"/>
              <a:t>Monitor</a:t>
            </a:r>
            <a:r>
              <a:rPr lang="en-US" dirty="0"/>
              <a:t> from the Product column. XLOOKUP is easier to read than many older lookup methods because you directly identify the lookup column and the return column. VLOOKUP is still common in older spreadsheets, so it is useful to recognize it as well.</a:t>
            </a:r>
          </a:p>
          <a:p>
            <a:r>
              <a:rPr lang="en-US" dirty="0">
                <a:hlinkClick r:id="rId3"/>
              </a:rPr>
              <a:t>https://support.microsoft.com/en-us/excel/functions/xlookup-function</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9</a:t>
            </a:fld>
            <a:endParaRPr lang="en-US"/>
          </a:p>
        </p:txBody>
      </p:sp>
    </p:spTree>
    <p:extLst>
      <p:ext uri="{BB962C8B-B14F-4D97-AF65-F5344CB8AC3E}">
        <p14:creationId xmlns:p14="http://schemas.microsoft.com/office/powerpoint/2010/main" val="850043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VLOOKUP and INDEX/MATCH are older lookup methods that still appear in many existing workbooks. In the VLOOKUP example, </a:t>
            </a:r>
            <a:r>
              <a:rPr lang="en-US" sz="1200" kern="1200" dirty="0">
                <a:solidFill>
                  <a:schemeClr val="tx1"/>
                </a:solidFill>
                <a:latin typeface="+mn-lt"/>
                <a:ea typeface="+mn-ea"/>
                <a:cs typeface="+mn-cs"/>
              </a:rPr>
              <a:t>=VLOOKUP(A2,Products!A:B,2,FALSE)</a:t>
            </a:r>
            <a:r>
              <a:rPr lang="en-US" dirty="0"/>
              <a:t> finds </a:t>
            </a:r>
            <a:r>
              <a:rPr lang="en-US" b="1" dirty="0"/>
              <a:t>P103</a:t>
            </a:r>
            <a:r>
              <a:rPr lang="en-US" dirty="0"/>
              <a:t> and returns </a:t>
            </a:r>
            <a:r>
              <a:rPr lang="en-US" b="1" dirty="0"/>
              <a:t>Monitor</a:t>
            </a:r>
            <a:r>
              <a:rPr lang="en-US" dirty="0"/>
              <a:t> from the second column. INDEX/MATCH accomplishes the same goal with </a:t>
            </a:r>
            <a:r>
              <a:rPr lang="en-US" sz="1200" kern="1200" dirty="0">
                <a:solidFill>
                  <a:schemeClr val="tx1"/>
                </a:solidFill>
                <a:latin typeface="+mn-lt"/>
                <a:ea typeface="+mn-ea"/>
                <a:cs typeface="+mn-cs"/>
              </a:rPr>
              <a:t>=INDEX(Products[Product],MATCH(A2,Products[Product ID],0))</a:t>
            </a:r>
            <a:r>
              <a:rPr lang="en-US" dirty="0"/>
              <a:t>. MATCH finds the row where P103 appears, and INDEX returns the corresponding value from the Product column. XLOOKUP is often easier to use when available, but VLOOKUP and INDEX/MATCH are still important to recognize.</a:t>
            </a:r>
          </a:p>
          <a:p>
            <a:r>
              <a:rPr lang="en-US" dirty="0">
                <a:hlinkClick r:id="rId3"/>
              </a:rPr>
              <a:t>https://support.microsoft.com/en-us/Excel/functions/vlookup-function</a:t>
            </a:r>
            <a:endParaRPr lang="en-US" dirty="0"/>
          </a:p>
          <a:p>
            <a:r>
              <a:rPr lang="en-US" dirty="0">
                <a:hlinkClick r:id="rId4"/>
              </a:rPr>
              <a:t>https://support.microsoft.com/en-us/excel/functions/index-function</a:t>
            </a:r>
            <a:endParaRPr lang="en-US" dirty="0"/>
          </a:p>
          <a:p>
            <a:r>
              <a:rPr lang="en-US" dirty="0">
                <a:hlinkClick r:id="rId5"/>
              </a:rPr>
              <a:t>https://support.microsoft.com/en-us/excel/functions/match-function</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10</a:t>
            </a:fld>
            <a:endParaRPr lang="en-US"/>
          </a:p>
        </p:txBody>
      </p:sp>
    </p:spTree>
    <p:extLst>
      <p:ext uri="{BB962C8B-B14F-4D97-AF65-F5344CB8AC3E}">
        <p14:creationId xmlns:p14="http://schemas.microsoft.com/office/powerpoint/2010/main" val="2622268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PivotChart turns the PivotTable summary into a visual that is easier to understand quickly. In this example, the Sales by Region PivotTable becomes a clustered column chart. The chart makes it easy to see that </a:t>
            </a:r>
            <a:r>
              <a:rPr lang="en-US" b="1" dirty="0"/>
              <a:t>South has the highest sales at $29,220</a:t>
            </a:r>
            <a:r>
              <a:rPr lang="en-US" dirty="0"/>
              <a:t>. The PivotTable performs the summary, while the PivotChart helps us see the pattern. Filtering the PivotTable can also update the PivotChart.</a:t>
            </a:r>
          </a:p>
          <a:p>
            <a:r>
              <a:rPr lang="en-US" dirty="0">
                <a:hlinkClick r:id="rId3"/>
              </a:rPr>
              <a:t>https://support.microsoft.com/en-US/Excel/get-started/create-a-pivotchart</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11</a:t>
            </a:fld>
            <a:endParaRPr lang="en-US"/>
          </a:p>
        </p:txBody>
      </p:sp>
    </p:spTree>
    <p:extLst>
      <p:ext uri="{BB962C8B-B14F-4D97-AF65-F5344CB8AC3E}">
        <p14:creationId xmlns:p14="http://schemas.microsoft.com/office/powerpoint/2010/main" val="448039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PivotChart turns the PivotTable summary into a visual that is easier to understand quickly.</a:t>
            </a:r>
          </a:p>
          <a:p>
            <a:r>
              <a:rPr lang="en-US" dirty="0"/>
              <a:t>The PivotTable does the summary work, and the PivotChart helps people see the pattern.</a:t>
            </a:r>
          </a:p>
          <a:p>
            <a:r>
              <a:rPr lang="en-US" dirty="0"/>
              <a:t>Example: A Sales by Region PivotChart makes it clear which region has the highest sales.</a:t>
            </a:r>
          </a:p>
          <a:p>
            <a:r>
              <a:rPr lang="en-US" dirty="0"/>
              <a:t>If you filter the PivotTable, the PivotChart can update with the filtered view.</a:t>
            </a:r>
          </a:p>
          <a:p>
            <a:r>
              <a:rPr lang="en-US" dirty="0"/>
              <a:t>Microsoft help URL: </a:t>
            </a:r>
            <a:r>
              <a:rPr lang="en-US" dirty="0">
                <a:hlinkClick r:id="rId3"/>
              </a:rPr>
              <a:t>https://support.microsoft.com/en-US/Excel/get-started/create-a-pivotchart</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12</a:t>
            </a:fld>
            <a:endParaRPr lang="en-US"/>
          </a:p>
        </p:txBody>
      </p:sp>
    </p:spTree>
    <p:extLst>
      <p:ext uri="{BB962C8B-B14F-4D97-AF65-F5344CB8AC3E}">
        <p14:creationId xmlns:p14="http://schemas.microsoft.com/office/powerpoint/2010/main" val="1693433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Copilot works better when you give it enough context. Instead of simply asking, “How do I make a PivotTable?”, tell Copilot your Excel version, your platform, the features available to you, the columns in your data, and what you are trying to accomplish. A screenshot can also help Copilot understand what you actually see. In the example, the user explains that they are using Excel for Microsoft 365 on Windows, provides a screenshot, identifies the Region, Product, Sales, and Target columns, and asks for help creating a sales-by-region PivotTable using the options available in that version. If the instructions do not match your screen, explain what you see and ask Copilot to adjust.</a:t>
            </a:r>
          </a:p>
          <a:p>
            <a:r>
              <a:rPr lang="en-US" dirty="0">
                <a:hlinkClick r:id="rId3"/>
              </a:rPr>
              <a:t>https://support.microsoft.com/en-US/excel/copilot/get-started-with-copilot-in-excel</a:t>
            </a:r>
            <a:endParaRPr lang="en-US" dirty="0"/>
          </a:p>
          <a:p>
            <a:r>
              <a:rPr lang="en-US" dirty="0">
                <a:hlinkClick r:id="rId4"/>
              </a:rPr>
              <a:t>https://support.microsoft.com/en-us/excel/copilot/data-insights-with-copilot-in-excel</a:t>
            </a:r>
            <a:endParaRPr lang="en-US" dirty="0"/>
          </a:p>
          <a:p>
            <a:r>
              <a:rPr lang="en-US" dirty="0">
                <a:hlinkClick r:id="rId5"/>
              </a:rPr>
              <a:t>https://support.microsoft.com/en-us/topic/format-data-for-copilot-in-excel-1604c8eb-57f1-4db1-8363-d53336228c65</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13</a:t>
            </a:fld>
            <a:endParaRPr lang="en-US"/>
          </a:p>
        </p:txBody>
      </p:sp>
    </p:spTree>
    <p:extLst>
      <p:ext uri="{BB962C8B-B14F-4D97-AF65-F5344CB8AC3E}">
        <p14:creationId xmlns:p14="http://schemas.microsoft.com/office/powerpoint/2010/main" val="3572770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is not to memorize every Excel feature. Start with good data, understand the question you are trying to answer, choose the right Excel tool, analyze the result, and then use that information to make a decision. IF can make row-by-row decisions, COUNTIF and SUMIF work with conditions, lookups bring related information together, conditional formatting and data validation help organize data, and PivotTables and </a:t>
            </a:r>
            <a:r>
              <a:rPr lang="en-US" dirty="0" err="1"/>
              <a:t>PivotCharts</a:t>
            </a:r>
            <a:r>
              <a:rPr lang="en-US" dirty="0"/>
              <a:t> help summarize and visualize it. When you get stuck, Microsoft help pages and Copilot can be useful learning tools, but always check the result.</a:t>
            </a:r>
          </a:p>
          <a:p>
            <a:r>
              <a:rPr lang="en-US" dirty="0">
                <a:hlinkClick r:id="rId3"/>
              </a:rPr>
              <a:t>https://support.microsoft.com/en-us/excel</a:t>
            </a:r>
            <a:endParaRPr lang="en-US" dirty="0"/>
          </a:p>
          <a:p>
            <a:endParaRPr lang="en-US" dirty="0"/>
          </a:p>
        </p:txBody>
      </p:sp>
      <p:sp>
        <p:nvSpPr>
          <p:cNvPr id="4" name="Slide Number Placeholder 3"/>
          <p:cNvSpPr>
            <a:spLocks noGrp="1"/>
          </p:cNvSpPr>
          <p:nvPr>
            <p:ph type="sldNum" sz="quarter" idx="5"/>
          </p:nvPr>
        </p:nvSpPr>
        <p:spPr/>
        <p:txBody>
          <a:bodyPr/>
          <a:lstStyle/>
          <a:p>
            <a:fld id="{A67FC9F5-0EB3-476D-99D6-CF3FD0A1C274}" type="slidenum">
              <a:rPr lang="en-US" smtClean="0"/>
              <a:t>14</a:t>
            </a:fld>
            <a:endParaRPr lang="en-US"/>
          </a:p>
        </p:txBody>
      </p:sp>
    </p:spTree>
    <p:extLst>
      <p:ext uri="{BB962C8B-B14F-4D97-AF65-F5344CB8AC3E}">
        <p14:creationId xmlns:p14="http://schemas.microsoft.com/office/powerpoint/2010/main" val="596809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21C03-AF05-BE49-7EF9-8DCE74E675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5B1776-3186-B9ED-F43B-8491B9FA40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2D8059-07D8-202A-12D3-695685CBD4E1}"/>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5" name="Footer Placeholder 4">
            <a:extLst>
              <a:ext uri="{FF2B5EF4-FFF2-40B4-BE49-F238E27FC236}">
                <a16:creationId xmlns:a16="http://schemas.microsoft.com/office/drawing/2014/main" id="{49228601-7C56-0CA1-06A4-A80AC194FD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EEF97D-12DE-247C-80E4-13552673AC71}"/>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2787350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C0A9D-2633-61D3-C606-FB64627883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3CB41-D8D1-F98A-4488-C471827106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DC1F57-6D29-8A4F-5131-9C20F3B5AE7F}"/>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5" name="Footer Placeholder 4">
            <a:extLst>
              <a:ext uri="{FF2B5EF4-FFF2-40B4-BE49-F238E27FC236}">
                <a16:creationId xmlns:a16="http://schemas.microsoft.com/office/drawing/2014/main" id="{2DF72C13-A66E-F308-11DC-4E0BA5AF9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2A21FF-CA13-75F0-63A0-20671B457786}"/>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3038658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4E0E0-2D68-72F8-907A-EA430B5923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FDA532-4E0B-C547-73DC-983F76716B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F97C2E-06C0-39AD-E508-8FF078328F2C}"/>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5" name="Footer Placeholder 4">
            <a:extLst>
              <a:ext uri="{FF2B5EF4-FFF2-40B4-BE49-F238E27FC236}">
                <a16:creationId xmlns:a16="http://schemas.microsoft.com/office/drawing/2014/main" id="{553EAE9C-85FB-57EE-6BCC-4D635CDA4F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BE6AC5-2E4C-B979-CC9A-44F767F81D33}"/>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2403630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00268-8531-32CD-0483-B2DFA23CAE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05EF81-D232-63C9-8FFC-C9D67E22A2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FFA9FF-C457-FF1D-955F-A94667F920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E02A9E-17DA-105A-D7C2-53FCE8B61BED}"/>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6" name="Footer Placeholder 5">
            <a:extLst>
              <a:ext uri="{FF2B5EF4-FFF2-40B4-BE49-F238E27FC236}">
                <a16:creationId xmlns:a16="http://schemas.microsoft.com/office/drawing/2014/main" id="{927DD27C-58A7-7A4A-7B4E-C6D7BB072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32FD5B-09AD-2E80-2479-2C38293E7AD4}"/>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3182583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D696E-9636-86A4-2EC3-88C1BC51C4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CEDC6AA-5003-B6DF-5BD9-3E667E217E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327870-4A3B-6BAD-1339-085971C864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006833-2309-101E-36BC-342EAB1C44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CB4EC9-1E63-2EF2-54AB-A487B83A98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25947A-D181-A0AB-3EC1-1E78D3868675}"/>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8" name="Footer Placeholder 7">
            <a:extLst>
              <a:ext uri="{FF2B5EF4-FFF2-40B4-BE49-F238E27FC236}">
                <a16:creationId xmlns:a16="http://schemas.microsoft.com/office/drawing/2014/main" id="{D53754F5-0EFF-1809-7BC2-4DEB68E7ED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2EB4CA-5EF3-834E-8C4A-CE503D5310F3}"/>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1954509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F1023-7211-2C46-EEB3-5F58B28BFD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5F9FAA-2EBD-503A-484A-7B1A146B7623}"/>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4" name="Footer Placeholder 3">
            <a:extLst>
              <a:ext uri="{FF2B5EF4-FFF2-40B4-BE49-F238E27FC236}">
                <a16:creationId xmlns:a16="http://schemas.microsoft.com/office/drawing/2014/main" id="{087BA300-F7C1-0D24-FA69-66013F0F9D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C33568-BB88-CDC1-FEF5-3C55B4B92E6D}"/>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2601608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106769-0B78-C090-26BB-FEF95FC49889}"/>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3" name="Footer Placeholder 2">
            <a:extLst>
              <a:ext uri="{FF2B5EF4-FFF2-40B4-BE49-F238E27FC236}">
                <a16:creationId xmlns:a16="http://schemas.microsoft.com/office/drawing/2014/main" id="{A155DA33-D9EF-E968-3C08-6CCA08826A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50AFDB-878C-8FCE-1DC3-3C48C347390E}"/>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241578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477CD-D6A6-BAD4-E3A6-CA5F64EFE0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DA5D25-A600-7322-17D4-FE125BD9D4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8E2D5F-0315-8F38-B85F-14401C75B5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C94BAE-1487-0B0A-EA1A-BF5F94183766}"/>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6" name="Footer Placeholder 5">
            <a:extLst>
              <a:ext uri="{FF2B5EF4-FFF2-40B4-BE49-F238E27FC236}">
                <a16:creationId xmlns:a16="http://schemas.microsoft.com/office/drawing/2014/main" id="{0AD8E7F8-D542-80BA-92E4-E04EA23201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B8EEA7-00F3-10CF-D96D-65592F08FAFD}"/>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3514410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7F4D4-AABD-D2A9-BAAE-54A992F769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E949C1-534D-D1A0-6452-649A3B9968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E69616-D4F2-7C14-ABF1-69B29033B5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42E27B-3FF0-CC39-67E8-50301692AE7B}"/>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6" name="Footer Placeholder 5">
            <a:extLst>
              <a:ext uri="{FF2B5EF4-FFF2-40B4-BE49-F238E27FC236}">
                <a16:creationId xmlns:a16="http://schemas.microsoft.com/office/drawing/2014/main" id="{DB5C3602-38FF-C086-00EC-42D9C9A504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2EC646-B668-37A9-BA83-4444C0330818}"/>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1821681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E510-B0E2-A03B-938E-23C19ACD7A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A3E524-4639-DEB6-2E8C-4EE577C7A7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D0708F-911A-0A4B-D4DE-41E179C237E8}"/>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5" name="Footer Placeholder 4">
            <a:extLst>
              <a:ext uri="{FF2B5EF4-FFF2-40B4-BE49-F238E27FC236}">
                <a16:creationId xmlns:a16="http://schemas.microsoft.com/office/drawing/2014/main" id="{215EDCCD-EC69-643F-3CE8-CB0332D76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BEBE29-90FC-F052-91D9-02A2D5DA2109}"/>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3291056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0128A3-EB9F-1F3B-270B-0A630026C1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BA9EB4-9F26-FE26-C3A1-0A2A7725CF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A142A1-94D3-80E0-B2B8-193B6E72AC75}"/>
              </a:ext>
            </a:extLst>
          </p:cNvPr>
          <p:cNvSpPr>
            <a:spLocks noGrp="1"/>
          </p:cNvSpPr>
          <p:nvPr>
            <p:ph type="dt" sz="half" idx="10"/>
          </p:nvPr>
        </p:nvSpPr>
        <p:spPr/>
        <p:txBody>
          <a:bodyPr/>
          <a:lstStyle/>
          <a:p>
            <a:fld id="{3B16476D-29C3-420B-823F-DE9CAA81075B}" type="datetimeFigureOut">
              <a:rPr lang="en-US" smtClean="0"/>
              <a:t>9/9/2026</a:t>
            </a:fld>
            <a:endParaRPr lang="en-US"/>
          </a:p>
        </p:txBody>
      </p:sp>
      <p:sp>
        <p:nvSpPr>
          <p:cNvPr id="5" name="Footer Placeholder 4">
            <a:extLst>
              <a:ext uri="{FF2B5EF4-FFF2-40B4-BE49-F238E27FC236}">
                <a16:creationId xmlns:a16="http://schemas.microsoft.com/office/drawing/2014/main" id="{CBB09CE5-7C84-E46E-2982-2E1903265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EC854F-AB45-2B45-5710-9CDC3728A04C}"/>
              </a:ext>
            </a:extLst>
          </p:cNvPr>
          <p:cNvSpPr>
            <a:spLocks noGrp="1"/>
          </p:cNvSpPr>
          <p:nvPr>
            <p:ph type="sldNum" sz="quarter" idx="12"/>
          </p:nvPr>
        </p:nvSpPr>
        <p:spPr/>
        <p:txBody>
          <a:bodyPr/>
          <a:lstStyle/>
          <a:p>
            <a:fld id="{10954E8C-2230-47D3-935C-ABDA0A485FEA}" type="slidenum">
              <a:rPr lang="en-US" smtClean="0"/>
              <a:t>‹#›</a:t>
            </a:fld>
            <a:endParaRPr lang="en-US"/>
          </a:p>
        </p:txBody>
      </p:sp>
    </p:spTree>
    <p:extLst>
      <p:ext uri="{BB962C8B-B14F-4D97-AF65-F5344CB8AC3E}">
        <p14:creationId xmlns:p14="http://schemas.microsoft.com/office/powerpoint/2010/main" val="452432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D87F72-9E63-69A7-520E-509811B8D2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9DFB7F-6F79-9A3E-FB3A-92A2E8DEF4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B0E574-66ED-D75B-CAA5-113AC30A6D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16476D-29C3-420B-823F-DE9CAA81075B}" type="datetimeFigureOut">
              <a:rPr lang="en-US" smtClean="0"/>
              <a:t>9/9/2026</a:t>
            </a:fld>
            <a:endParaRPr lang="en-US"/>
          </a:p>
        </p:txBody>
      </p:sp>
      <p:sp>
        <p:nvSpPr>
          <p:cNvPr id="5" name="Footer Placeholder 4">
            <a:extLst>
              <a:ext uri="{FF2B5EF4-FFF2-40B4-BE49-F238E27FC236}">
                <a16:creationId xmlns:a16="http://schemas.microsoft.com/office/drawing/2014/main" id="{7B7C6FC8-53CA-6FB8-72D3-A15BC810AB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32F2286-E895-DC6A-DF0F-2BC26E2635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954E8C-2230-47D3-935C-ABDA0A485FEA}" type="slidenum">
              <a:rPr lang="en-US" smtClean="0"/>
              <a:t>‹#›</a:t>
            </a:fld>
            <a:endParaRPr lang="en-US"/>
          </a:p>
        </p:txBody>
      </p:sp>
    </p:spTree>
    <p:extLst>
      <p:ext uri="{BB962C8B-B14F-4D97-AF65-F5344CB8AC3E}">
        <p14:creationId xmlns:p14="http://schemas.microsoft.com/office/powerpoint/2010/main" val="1410078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9D8E2-7426-2D6D-CB13-B07CD85BD94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7EC465-A7D4-5077-EAB2-D0C82DA5DA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pic>
        <p:nvPicPr>
          <p:cNvPr id="4" name="Picture 3">
            <a:extLst>
              <a:ext uri="{FF2B5EF4-FFF2-40B4-BE49-F238E27FC236}">
                <a16:creationId xmlns:a16="http://schemas.microsoft.com/office/drawing/2014/main" id="{CA8CC0F3-37ED-5888-A4FE-27CE1B1C48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718" y="5486397"/>
            <a:ext cx="2286005" cy="1371603"/>
          </a:xfrm>
          <a:prstGeom prst="rect">
            <a:avLst/>
          </a:prstGeom>
        </p:spPr>
      </p:pic>
    </p:spTree>
    <p:extLst>
      <p:ext uri="{BB962C8B-B14F-4D97-AF65-F5344CB8AC3E}">
        <p14:creationId xmlns:p14="http://schemas.microsoft.com/office/powerpoint/2010/main" val="2678915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B1B3D-AF03-E2B2-DDDE-300789667DD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1B0960-C58E-4FBB-B45B-C5B1803675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325194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5A4A-C805-D570-3CCF-E6408B4F5E6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A383768-CFB7-359D-44E4-92FD2ADA3C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443044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A92C0-3871-B44C-0383-88938533890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93739C-1602-F6F9-04BD-3AB0A57171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040787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8C5F3-CD98-A8D7-696D-D46755D0F6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5276F54-FD44-D08E-27A8-030F2A8C02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4287862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19E98-239D-1CEA-BB66-A9039470CC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BEFDB60-3068-C261-47D0-F9A218AA06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645550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759E5-ADF6-C87E-9D4F-1DBDF9BF1D9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8D9691B-D493-3007-53CA-4D14E2235C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72493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68DEA-F3CE-76E5-B8B4-F0DF7767A98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C968FC-4D19-C403-0B30-D4BCE9B491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457115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26148-E270-A39F-C05B-8B8CC79C203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C4216D0-9EF1-F455-9D3F-F24B9C9CF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816154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C0694-9F51-A00F-CC8A-9566D58C2D8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1F8E4EA-3967-783A-D92D-67CB95F4BC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406683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2CA95-A07D-46A3-D816-50E753E3448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A2CEE24-1BE7-3B2A-CF4B-163A98594D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261684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C6A97-BE0E-F4C6-559C-05488838C80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3BFB1EB-DCAA-5865-6FC7-22EABC530D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4093408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69253-C18C-3D20-B190-66AB518351C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9DA3E65-928C-6A5F-551E-8889428FBA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8026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2113F-8C32-A06C-D8CF-F81F000A15C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54605A-673E-1F29-D505-B38B77C9EA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1866800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6A2E2810250B43AD2F7BA87E4ED0D9" ma:contentTypeVersion="17" ma:contentTypeDescription="Create a new document." ma:contentTypeScope="" ma:versionID="e459a7e5c4c19cad420903c49f3ff786">
  <xsd:schema xmlns:xsd="http://www.w3.org/2001/XMLSchema" xmlns:xs="http://www.w3.org/2001/XMLSchema" xmlns:p="http://schemas.microsoft.com/office/2006/metadata/properties" xmlns:ns3="805f9144-fe03-46b3-9a5b-8c80c895d478" xmlns:ns4="7c66406a-4aae-42cb-b091-dee4923c99f5" targetNamespace="http://schemas.microsoft.com/office/2006/metadata/properties" ma:root="true" ma:fieldsID="88045c5c68c29bee7a2c67dba8e01cda" ns3:_="" ns4:_="">
    <xsd:import namespace="805f9144-fe03-46b3-9a5b-8c80c895d478"/>
    <xsd:import namespace="7c66406a-4aae-42cb-b091-dee4923c99f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5f9144-fe03-46b3-9a5b-8c80c895d4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66406a-4aae-42cb-b091-dee4923c99f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805f9144-fe03-46b3-9a5b-8c80c895d47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D89B83-AD97-417C-9DE3-DC91CDD738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5f9144-fe03-46b3-9a5b-8c80c895d478"/>
    <ds:schemaRef ds:uri="7c66406a-4aae-42cb-b091-dee4923c99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267A36-3D4A-4001-AD25-460A7EC65B9A}">
  <ds:schemaRefs>
    <ds:schemaRef ds:uri="http://schemas.microsoft.com/office/2006/metadata/properties"/>
    <ds:schemaRef ds:uri="http://schemas.microsoft.com/office/infopath/2007/PartnerControls"/>
    <ds:schemaRef ds:uri="805f9144-fe03-46b3-9a5b-8c80c895d478"/>
  </ds:schemaRefs>
</ds:datastoreItem>
</file>

<file path=customXml/itemProps3.xml><?xml version="1.0" encoding="utf-8"?>
<ds:datastoreItem xmlns:ds="http://schemas.openxmlformats.org/officeDocument/2006/customXml" ds:itemID="{EB13A6DD-FD7C-44D0-97A0-A2112AA134C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265</TotalTime>
  <Words>1537</Words>
  <Application>Microsoft Office PowerPoint</Application>
  <PresentationFormat>Widescreen</PresentationFormat>
  <Paragraphs>53</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Seelen, Dane J</dc:creator>
  <cp:lastModifiedBy>Joshua Kent</cp:lastModifiedBy>
  <cp:revision>11</cp:revision>
  <dcterms:created xsi:type="dcterms:W3CDTF">2026-09-03T00:02:58Z</dcterms:created>
  <dcterms:modified xsi:type="dcterms:W3CDTF">2026-09-09T15:42:13Z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0x010100CF6A2E2810250B43AD2F7BA87E4ED0D9</vt:lpwstr>
  </property>
</Properties>
</file>